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70" r:id="rId5"/>
    <p:sldId id="258" r:id="rId6"/>
    <p:sldId id="259" r:id="rId7"/>
    <p:sldId id="260" r:id="rId8"/>
    <p:sldId id="262" r:id="rId9"/>
    <p:sldId id="286" r:id="rId10"/>
    <p:sldId id="263" r:id="rId11"/>
    <p:sldId id="268" r:id="rId12"/>
    <p:sldId id="264" r:id="rId13"/>
    <p:sldId id="265" r:id="rId14"/>
    <p:sldId id="266" r:id="rId15"/>
    <p:sldId id="275" r:id="rId16"/>
    <p:sldId id="287" r:id="rId17"/>
    <p:sldId id="276" r:id="rId18"/>
    <p:sldId id="277" r:id="rId19"/>
    <p:sldId id="279" r:id="rId20"/>
    <p:sldId id="278" r:id="rId21"/>
    <p:sldId id="280" r:id="rId22"/>
    <p:sldId id="282" r:id="rId23"/>
    <p:sldId id="271" r:id="rId24"/>
    <p:sldId id="272" r:id="rId25"/>
    <p:sldId id="269" r:id="rId26"/>
    <p:sldId id="285" r:id="rId27"/>
    <p:sldId id="281" r:id="rId28"/>
    <p:sldId id="288" r:id="rId29"/>
    <p:sldId id="289" r:id="rId30"/>
    <p:sldId id="290" r:id="rId31"/>
    <p:sldId id="291" r:id="rId32"/>
    <p:sldId id="292" r:id="rId33"/>
    <p:sldId id="274" r:id="rId34"/>
    <p:sldId id="296" r:id="rId35"/>
    <p:sldId id="299" r:id="rId36"/>
    <p:sldId id="295" r:id="rId37"/>
    <p:sldId id="283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0983-87D5-4A50-B5BF-5905D50B8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49DE8-5FD3-4090-908D-00804FCCF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F6BB5-4DD5-4FCD-B8AB-8575A10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63B9E-A922-4B53-A4BE-A7927F00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6498D-8A8C-4291-95F8-BE739F84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5FA1-298A-4DD6-8500-674A5A10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B174B-BCB0-489E-916B-FFD46643E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E3E8-5E1A-4B5F-9072-6DEFCDE2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33D4F-375F-40E0-A13F-B7FC0A52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EC4E8-0BAD-4986-B6BC-5C507723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1D895-9269-463F-A745-22630E4A8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9FBA9-BF11-4857-8257-A6895A721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0C8FB-B4AA-4005-97D8-5E3E591B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0B80-AFF8-43B1-8266-2CA91601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C1DAD-F98F-4B66-914C-7920B0CB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D15D-B0CB-4D41-B088-887E8336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456E-867E-426C-BF9F-C8D4EE20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497A3-70EC-4E32-BF3F-D3149BDE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96C1-6B16-48FD-B2B3-2C13E2B9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F0677-E3D9-473C-8CF6-B584F3F5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ECA9-DC0B-4A08-B8DB-1483F610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DD5C-6A6B-4B34-80F3-476206DBA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9013-B89C-4362-95C4-946264B5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E422-8C1B-4CC3-82B9-F7737194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DA13A-1A79-4575-8953-0BAE1787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95FC-A7B1-44D2-AABF-B0350986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5013-7BE2-4A9D-AB1B-E11F3A9D2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FE095-06E0-47D5-90D2-761524E2A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74C8B-9898-42A1-9C8D-D40DA74A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8138-220B-48F1-AA8B-89307F3A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1A670-0433-406F-9B36-B02ECE72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0A4F-8C00-4B92-837B-5DC8B810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8B615-DA0F-4EBE-89F1-5D9B05ADE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A916F-AE03-4C68-B23A-A14DE8A3C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50666-ABD9-4266-88D8-5BEB03A6C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43946-BE4F-40AB-B473-A552EAF91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010C0-69A9-4825-A47D-3561D2D5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48B15-D687-4259-BD66-85BD0A1D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9F77-79A2-48DA-9986-2AB0BEF9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8E4E-9D2A-4CE7-B36E-0F5025CC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02ED6-E0E8-4DD4-93D2-3D277B48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70C0-6197-428F-91D7-C0D23A5A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5AE4A-5A10-4E04-BBEA-EF1876DD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96E75-D25B-4825-B3E2-95AED13B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FFDE1-AF6C-44CC-8FFB-3C96FE33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A9596-1B93-4B2E-9435-D1BF1919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E30A-A1A8-4162-84B3-3F9A31E5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51F5-E148-48E0-BC1F-774113E4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2EED8-28FA-498E-85E8-4A77D8C0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B816C-B4B9-4884-9C42-1649D2AB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F9FA4-B47D-409B-BFA1-6F6F2C5A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89896-29A9-43FF-A291-751CEB09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4562-355A-4BAB-97E0-DBA5CFAC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25AFD-B283-47BE-AD3E-1710BC829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88D2F-5DC6-4DBA-8A35-7EA2FB4C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0A975-E637-40F3-B3B9-9C7B44F5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1DE1D-DA11-44EA-9709-9584CB9E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0D0BF-1217-461B-9ADA-F46D0FC3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503DE-DBF4-4940-BD8C-65F20283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578C-6B08-4DB8-9106-DA15AA2C0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DD3E9-126C-4F46-A6FD-F682A38C1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3DD5-4476-4085-A779-353CD1937DB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06A8-AD4C-41A3-B9B2-7BBFFE927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9F4E8-6B27-407E-9088-767E5C77F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4988-409E-4255-93BA-39EC2C47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8"/>
            <a:ext cx="12192000" cy="680550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656" y="725673"/>
            <a:ext cx="9171224" cy="128068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ROV vs EXCEL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4CEE6-F91C-46CD-A343-15AA8055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94" y="2705778"/>
            <a:ext cx="1544812" cy="18537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74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326"/>
            <a:ext cx="5341323" cy="8456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Set 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6B25A-9439-4EAC-B46C-BA4DA1DF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" y="2357931"/>
            <a:ext cx="2701118" cy="29407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3EF0E8-3DDF-4BFA-B37B-0612C8E2C4BC}"/>
              </a:ext>
            </a:extLst>
          </p:cNvPr>
          <p:cNvSpPr/>
          <p:nvPr/>
        </p:nvSpPr>
        <p:spPr>
          <a:xfrm>
            <a:off x="77989" y="4138006"/>
            <a:ext cx="1023238" cy="737789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807836-0DEB-4A43-AC34-7778C0BB47FD}"/>
              </a:ext>
            </a:extLst>
          </p:cNvPr>
          <p:cNvSpPr txBox="1">
            <a:spLocks/>
          </p:cNvSpPr>
          <p:nvPr/>
        </p:nvSpPr>
        <p:spPr>
          <a:xfrm>
            <a:off x="0" y="950901"/>
            <a:ext cx="5504157" cy="12487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Page Layout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under Margins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Custom Margins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535F8-008F-4F32-930B-10C395F0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85" y="185307"/>
            <a:ext cx="5263333" cy="6620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C0C9D-CCC9-496C-B55C-BF597B06D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34" y="1839150"/>
            <a:ext cx="3385721" cy="50188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FD1093E-5D31-47C8-BDA0-FD911D730830}"/>
              </a:ext>
            </a:extLst>
          </p:cNvPr>
          <p:cNvSpPr/>
          <p:nvPr/>
        </p:nvSpPr>
        <p:spPr>
          <a:xfrm>
            <a:off x="6850677" y="3390476"/>
            <a:ext cx="1006061" cy="55637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D6D2D1-AF18-4028-A92F-543CB5179538}"/>
              </a:ext>
            </a:extLst>
          </p:cNvPr>
          <p:cNvSpPr/>
          <p:nvPr/>
        </p:nvSpPr>
        <p:spPr>
          <a:xfrm>
            <a:off x="9124379" y="1297064"/>
            <a:ext cx="1509205" cy="55637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6043CB-2C47-49C4-BD83-AD6499349CE4}"/>
              </a:ext>
            </a:extLst>
          </p:cNvPr>
          <p:cNvSpPr/>
          <p:nvPr/>
        </p:nvSpPr>
        <p:spPr>
          <a:xfrm>
            <a:off x="6850679" y="2068497"/>
            <a:ext cx="846262" cy="436825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B7EF1C-4668-4C56-8656-B7C5F4978A72}"/>
              </a:ext>
            </a:extLst>
          </p:cNvPr>
          <p:cNvSpPr/>
          <p:nvPr/>
        </p:nvSpPr>
        <p:spPr>
          <a:xfrm>
            <a:off x="3913610" y="5768061"/>
            <a:ext cx="1509205" cy="55637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3E1282-FA0B-4F62-852E-08BBF1F1D4F1}"/>
              </a:ext>
            </a:extLst>
          </p:cNvPr>
          <p:cNvSpPr/>
          <p:nvPr/>
        </p:nvSpPr>
        <p:spPr>
          <a:xfrm>
            <a:off x="1101227" y="2659159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819" y="125035"/>
            <a:ext cx="4167010" cy="9272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Margins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3F406-A881-4D12-991C-DD7AC7ED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9" y="1194121"/>
            <a:ext cx="4412202" cy="561354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A86D2C4-F50D-4EC0-AB9F-D0F225B7AC45}"/>
              </a:ext>
            </a:extLst>
          </p:cNvPr>
          <p:cNvSpPr txBox="1">
            <a:spLocks/>
          </p:cNvSpPr>
          <p:nvPr/>
        </p:nvSpPr>
        <p:spPr>
          <a:xfrm>
            <a:off x="5024956" y="1474708"/>
            <a:ext cx="6785109" cy="3091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Margins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want a header/footer choose top as displayed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Left / Right </a:t>
            </a:r>
            <a:r>
              <a:rPr lang="en-US" sz="43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.2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will fit on the page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Center on Page?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5A6E6-9CC4-4CFA-A6AA-30189D39DCC9}"/>
              </a:ext>
            </a:extLst>
          </p:cNvPr>
          <p:cNvSpPr/>
          <p:nvPr/>
        </p:nvSpPr>
        <p:spPr>
          <a:xfrm>
            <a:off x="881847" y="3005407"/>
            <a:ext cx="854590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3AC16A-7A6B-4AF9-A859-2D41035C3AE8}"/>
              </a:ext>
            </a:extLst>
          </p:cNvPr>
          <p:cNvSpPr/>
          <p:nvPr/>
        </p:nvSpPr>
        <p:spPr>
          <a:xfrm>
            <a:off x="304800" y="4514953"/>
            <a:ext cx="1154545" cy="135937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F5F203-AADF-40C7-85FE-0F0210E748CA}"/>
              </a:ext>
            </a:extLst>
          </p:cNvPr>
          <p:cNvSpPr/>
          <p:nvPr/>
        </p:nvSpPr>
        <p:spPr>
          <a:xfrm>
            <a:off x="1983132" y="1775442"/>
            <a:ext cx="1997741" cy="83338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8"/>
            <a:ext cx="12192000" cy="68055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326"/>
            <a:ext cx="6178858" cy="845674"/>
          </a:xfrm>
        </p:spPr>
        <p:txBody>
          <a:bodyPr>
            <a:normAutofit fontScale="77500" lnSpcReduction="2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Header</a:t>
            </a: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/Footer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8C6215-B980-4DEF-9080-F57C96A2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7" y="932715"/>
            <a:ext cx="3973651" cy="581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82181-8FC5-483D-B7A6-7D2FF80A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65" y="3328615"/>
            <a:ext cx="6181770" cy="34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40416-B21A-473F-AB3B-5DF7FBB8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757" y="158326"/>
            <a:ext cx="3752877" cy="38862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DBD557-63EB-4116-9422-4D831841A7E0}"/>
              </a:ext>
            </a:extLst>
          </p:cNvPr>
          <p:cNvSpPr/>
          <p:nvPr/>
        </p:nvSpPr>
        <p:spPr>
          <a:xfrm>
            <a:off x="5784040" y="4672706"/>
            <a:ext cx="598287" cy="592752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61C1CA-3DF4-40E7-AB31-C71FB664B477}"/>
              </a:ext>
            </a:extLst>
          </p:cNvPr>
          <p:cNvSpPr/>
          <p:nvPr/>
        </p:nvSpPr>
        <p:spPr>
          <a:xfrm>
            <a:off x="200663" y="4672706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0BE211-E51D-4B77-AA5E-6D7FBCF82B96}"/>
              </a:ext>
            </a:extLst>
          </p:cNvPr>
          <p:cNvSpPr/>
          <p:nvPr/>
        </p:nvSpPr>
        <p:spPr>
          <a:xfrm>
            <a:off x="7753701" y="2445900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60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5BE7C7-C86D-47E8-8153-535CD89A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56" y="961490"/>
            <a:ext cx="6178858" cy="3815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6BAA0-8E15-4A7F-855C-D2142B218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6" y="4951695"/>
            <a:ext cx="3012817" cy="1764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B49B2-8D53-4316-ACAF-58C74FEC7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363" y="4862100"/>
            <a:ext cx="2905851" cy="1943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1CF8F6-5CDE-46FA-9996-2BAA98943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8933" y="4714720"/>
            <a:ext cx="4320077" cy="1892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C988C-538F-48B3-A494-C053B316F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3088" y="2741829"/>
            <a:ext cx="2365922" cy="178029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1A99B48-1335-449C-9D9A-30617F3CBA74}"/>
              </a:ext>
            </a:extLst>
          </p:cNvPr>
          <p:cNvSpPr txBox="1">
            <a:spLocks/>
          </p:cNvSpPr>
          <p:nvPr/>
        </p:nvSpPr>
        <p:spPr>
          <a:xfrm>
            <a:off x="6531563" y="323273"/>
            <a:ext cx="5676425" cy="22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Footer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in the Position you want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ICON you choose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Print Page Numbers / Date &amp; Time / File or Sheet Name / Path</a:t>
            </a:r>
          </a:p>
          <a:p>
            <a:pPr marL="396875" indent="-39687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Print Preview to View what you chose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5005246-8CF8-4C31-960B-87850BC6AC8F}"/>
              </a:ext>
            </a:extLst>
          </p:cNvPr>
          <p:cNvSpPr txBox="1">
            <a:spLocks/>
          </p:cNvSpPr>
          <p:nvPr/>
        </p:nvSpPr>
        <p:spPr>
          <a:xfrm>
            <a:off x="-153777" y="158326"/>
            <a:ext cx="6178858" cy="845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Header/</a:t>
            </a:r>
            <a:r>
              <a:rPr lang="en-US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DD3F58-AC04-4872-B6E6-09276AE53D02}"/>
              </a:ext>
            </a:extLst>
          </p:cNvPr>
          <p:cNvSpPr/>
          <p:nvPr/>
        </p:nvSpPr>
        <p:spPr>
          <a:xfrm>
            <a:off x="4544291" y="4929536"/>
            <a:ext cx="1389053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0313B-1C8A-4FAE-8EAD-F94397FE54C1}"/>
              </a:ext>
            </a:extLst>
          </p:cNvPr>
          <p:cNvSpPr/>
          <p:nvPr/>
        </p:nvSpPr>
        <p:spPr>
          <a:xfrm>
            <a:off x="7638933" y="4777136"/>
            <a:ext cx="641450" cy="639426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00A97C-5057-4D56-B163-D8824D48C431}"/>
              </a:ext>
            </a:extLst>
          </p:cNvPr>
          <p:cNvSpPr/>
          <p:nvPr/>
        </p:nvSpPr>
        <p:spPr>
          <a:xfrm>
            <a:off x="-153776" y="4929536"/>
            <a:ext cx="1446868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5" y="133911"/>
            <a:ext cx="7466121" cy="1100085"/>
          </a:xfrm>
        </p:spPr>
        <p:txBody>
          <a:bodyPr>
            <a:normAutofit fontScale="92500" lnSpcReduction="1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of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A1B28-00B6-48CC-BEF7-130B1A3A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" y="990036"/>
            <a:ext cx="5370990" cy="573405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3553AB2-B003-42C2-9281-84633CF58066}"/>
              </a:ext>
            </a:extLst>
          </p:cNvPr>
          <p:cNvSpPr txBox="1">
            <a:spLocks/>
          </p:cNvSpPr>
          <p:nvPr/>
        </p:nvSpPr>
        <p:spPr>
          <a:xfrm>
            <a:off x="5675337" y="1344781"/>
            <a:ext cx="6104907" cy="24790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Sheet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Rows at Top: 1 colon 1 (1:1)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Gridlines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D964-1610-432B-B5E6-DD03C1533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68" y="4295498"/>
            <a:ext cx="5613376" cy="15084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FE3D4-DF3A-49A2-B391-5B9BF3F1CD14}"/>
              </a:ext>
            </a:extLst>
          </p:cNvPr>
          <p:cNvSpPr/>
          <p:nvPr/>
        </p:nvSpPr>
        <p:spPr>
          <a:xfrm>
            <a:off x="6166868" y="4636655"/>
            <a:ext cx="5461714" cy="60960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6914EE-EC54-4402-BA29-1AFA48B2DEAA}"/>
              </a:ext>
            </a:extLst>
          </p:cNvPr>
          <p:cNvSpPr/>
          <p:nvPr/>
        </p:nvSpPr>
        <p:spPr>
          <a:xfrm>
            <a:off x="304347" y="2937346"/>
            <a:ext cx="905390" cy="448694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52B068-9083-4533-8C03-F8A28DE8DEA9}"/>
              </a:ext>
            </a:extLst>
          </p:cNvPr>
          <p:cNvSpPr/>
          <p:nvPr/>
        </p:nvSpPr>
        <p:spPr>
          <a:xfrm>
            <a:off x="221672" y="4017818"/>
            <a:ext cx="988065" cy="38118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28" y="353733"/>
            <a:ext cx="6976158" cy="1102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Find/Replace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30009-7885-C814-9F4A-712399738BF8}"/>
              </a:ext>
            </a:extLst>
          </p:cNvPr>
          <p:cNvSpPr txBox="1">
            <a:spLocks/>
          </p:cNvSpPr>
          <p:nvPr/>
        </p:nvSpPr>
        <p:spPr>
          <a:xfrm>
            <a:off x="5763305" y="1599686"/>
            <a:ext cx="5769720" cy="19820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Tab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 words to find/Replace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Next/Replace 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83133-FC51-4461-A787-60D4D99A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98" y="1275820"/>
            <a:ext cx="1404260" cy="2305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20EFA-2AB7-40AD-B406-B31212537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92" y="3908808"/>
            <a:ext cx="5269113" cy="25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3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28" y="353733"/>
            <a:ext cx="6976158" cy="1102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Sort/Filter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30009-7885-C814-9F4A-712399738BF8}"/>
              </a:ext>
            </a:extLst>
          </p:cNvPr>
          <p:cNvSpPr txBox="1">
            <a:spLocks/>
          </p:cNvSpPr>
          <p:nvPr/>
        </p:nvSpPr>
        <p:spPr>
          <a:xfrm>
            <a:off x="5649540" y="277763"/>
            <a:ext cx="5769720" cy="19820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Tab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Sheet 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Sort/Filter</a:t>
            </a:r>
          </a:p>
          <a:p>
            <a:pPr marL="517525" indent="-517525" algn="l">
              <a:buAutoNum type="arabicPeriod"/>
            </a:pP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573256-4A4B-4614-B8BA-237C85B8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1" y="1547720"/>
            <a:ext cx="4403509" cy="195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0D263-01EE-47E7-A1FE-71F17701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07" y="4072021"/>
            <a:ext cx="5591216" cy="2476518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DFC4390-BA1B-44E9-B745-C9A992BE9DA7}"/>
              </a:ext>
            </a:extLst>
          </p:cNvPr>
          <p:cNvSpPr/>
          <p:nvPr/>
        </p:nvSpPr>
        <p:spPr>
          <a:xfrm rot="2537740">
            <a:off x="8909572" y="594159"/>
            <a:ext cx="277972" cy="393512"/>
          </a:xfrm>
          <a:prstGeom prst="homePlate">
            <a:avLst/>
          </a:prstGeom>
          <a:solidFill>
            <a:schemeClr val="bg1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ED5FA-AD3E-40E2-848A-34CB10434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029" y="2842190"/>
            <a:ext cx="6428630" cy="7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928" y="51272"/>
            <a:ext cx="7129217" cy="1461407"/>
          </a:xfrm>
        </p:spPr>
        <p:txBody>
          <a:bodyPr>
            <a:normAutofit fontScale="925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Hide or Unhide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6193A-0292-34B5-942D-11CFC29B52BD}"/>
              </a:ext>
            </a:extLst>
          </p:cNvPr>
          <p:cNvSpPr txBox="1">
            <a:spLocks/>
          </p:cNvSpPr>
          <p:nvPr/>
        </p:nvSpPr>
        <p:spPr>
          <a:xfrm>
            <a:off x="4431189" y="2028752"/>
            <a:ext cx="7490722" cy="28004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row(s) or column(s) that you wish to hide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“Home” Tab Click on Format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next to Hide &amp; Unhide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appropriate Column or Row hide or unhide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***  If you hide the entire sheet, your screen will go blank.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Click on the Hide unhide again and click unhide sheet.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4157C-25CA-4D80-ADAA-8307C633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5" y="1020043"/>
            <a:ext cx="3889617" cy="51355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83BB98-1464-4348-9AD0-B469F31336F9}"/>
              </a:ext>
            </a:extLst>
          </p:cNvPr>
          <p:cNvSpPr/>
          <p:nvPr/>
        </p:nvSpPr>
        <p:spPr>
          <a:xfrm>
            <a:off x="512542" y="3159374"/>
            <a:ext cx="1910889" cy="539251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7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99" y="96772"/>
            <a:ext cx="7222901" cy="10644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Merge &amp;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DCBE4-4D3A-49F8-A293-872C6D10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82" y="2033152"/>
            <a:ext cx="6674066" cy="15211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CEACFA-DDE1-4BE7-82F6-AA0900DC92B5}"/>
              </a:ext>
            </a:extLst>
          </p:cNvPr>
          <p:cNvSpPr/>
          <p:nvPr/>
        </p:nvSpPr>
        <p:spPr>
          <a:xfrm>
            <a:off x="7540010" y="2935731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193BFE-5A41-D5C8-89F2-332D66F3C77E}"/>
              </a:ext>
            </a:extLst>
          </p:cNvPr>
          <p:cNvSpPr txBox="1">
            <a:spLocks/>
          </p:cNvSpPr>
          <p:nvPr/>
        </p:nvSpPr>
        <p:spPr>
          <a:xfrm>
            <a:off x="3491345" y="3908807"/>
            <a:ext cx="8438527" cy="25812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row that you wish to copy/move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copy right click and click Copy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move right click and click Cut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row where you wish the data to be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under insert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Insert copied cells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To delete, highlight row and click delete below insert</a:t>
            </a:r>
          </a:p>
          <a:p>
            <a:pPr marL="517525" indent="-517525" algn="l">
              <a:buAutoNum type="arabicPeriod"/>
            </a:pP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443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5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442" y="366356"/>
            <a:ext cx="9365942" cy="1230215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a 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D90FB-E39D-46A1-A88F-3BC6930F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42" y="2005336"/>
            <a:ext cx="7772457" cy="44863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BDF9E9-25F2-42CD-8B4F-5156D5D5B396}"/>
              </a:ext>
            </a:extLst>
          </p:cNvPr>
          <p:cNvSpPr/>
          <p:nvPr/>
        </p:nvSpPr>
        <p:spPr>
          <a:xfrm>
            <a:off x="438912" y="3480815"/>
            <a:ext cx="871728" cy="1158241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C2B81-B60C-520C-43B7-0AF663332C20}"/>
              </a:ext>
            </a:extLst>
          </p:cNvPr>
          <p:cNvSpPr txBox="1">
            <a:spLocks/>
          </p:cNvSpPr>
          <p:nvPr/>
        </p:nvSpPr>
        <p:spPr>
          <a:xfrm>
            <a:off x="7687056" y="4254585"/>
            <a:ext cx="4242816" cy="17512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cells that have the numbers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little square next to the 3 (does not show here)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Drag to all cells you wish to add the count to</a:t>
            </a:r>
          </a:p>
        </p:txBody>
      </p:sp>
    </p:spTree>
    <p:extLst>
      <p:ext uri="{BB962C8B-B14F-4D97-AF65-F5344CB8AC3E}">
        <p14:creationId xmlns:p14="http://schemas.microsoft.com/office/powerpoint/2010/main" val="74428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4837" y="0"/>
            <a:ext cx="14059180" cy="83529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487" y="108814"/>
            <a:ext cx="5239657" cy="62774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80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</a:p>
          <a:p>
            <a:pPr algn="l"/>
            <a:endParaRPr lang="en-US" sz="1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PDF to Spreadsheet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Text to Columns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Spacing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Freeze Panes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Format  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Find/Replace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Hide/Unhide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Merge Cells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Add/Remove/Copy/Paste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Find/Replace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Print/Protect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Views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Mail Merge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973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6035"/>
            <a:ext cx="9365942" cy="1185845"/>
          </a:xfrm>
        </p:spPr>
        <p:txBody>
          <a:bodyPr>
            <a:normAutofit fontScale="925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Remove  Duplicates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D90FB-E39D-46A1-A88F-3BC6930F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84" y="1934486"/>
            <a:ext cx="7772457" cy="44863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C9A043-4E95-4B24-9A43-F5F650E52738}"/>
              </a:ext>
            </a:extLst>
          </p:cNvPr>
          <p:cNvSpPr/>
          <p:nvPr/>
        </p:nvSpPr>
        <p:spPr>
          <a:xfrm>
            <a:off x="8431001" y="2290625"/>
            <a:ext cx="888023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49E31-0482-6965-60DD-468833E0CB1E}"/>
              </a:ext>
            </a:extLst>
          </p:cNvPr>
          <p:cNvSpPr txBox="1">
            <a:spLocks/>
          </p:cNvSpPr>
          <p:nvPr/>
        </p:nvSpPr>
        <p:spPr>
          <a:xfrm>
            <a:off x="7546848" y="4109398"/>
            <a:ext cx="4242816" cy="17512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cells that have the numbers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little square next to the 3 (does not show here)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Drag to all cells you wish to add the count to</a:t>
            </a:r>
          </a:p>
        </p:txBody>
      </p:sp>
    </p:spTree>
    <p:extLst>
      <p:ext uri="{BB962C8B-B14F-4D97-AF65-F5344CB8AC3E}">
        <p14:creationId xmlns:p14="http://schemas.microsoft.com/office/powerpoint/2010/main" val="22149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14" y="234553"/>
            <a:ext cx="8193314" cy="103344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Copy/Move a Row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FB819-6A60-E933-9E30-9A27878C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" y="1315770"/>
            <a:ext cx="8512278" cy="51520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58F055-1160-53EF-053C-69D8BF8FCD56}"/>
              </a:ext>
            </a:extLst>
          </p:cNvPr>
          <p:cNvSpPr txBox="1">
            <a:spLocks/>
          </p:cNvSpPr>
          <p:nvPr/>
        </p:nvSpPr>
        <p:spPr>
          <a:xfrm>
            <a:off x="6502108" y="3908808"/>
            <a:ext cx="5427764" cy="1982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the row that you wish to copy/move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copy right click and click Copy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move right click and click Cut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the row where you wish the data to be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under insert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Insert copied cells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To delete, highlight row and click delete below insert</a:t>
            </a:r>
          </a:p>
          <a:p>
            <a:pPr marL="517525" indent="-517525" algn="l">
              <a:buAutoNum type="arabicPeriod"/>
            </a:pP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05A5F4-C211-3A4B-4385-BD7EC8CD792A}"/>
              </a:ext>
            </a:extLst>
          </p:cNvPr>
          <p:cNvSpPr/>
          <p:nvPr/>
        </p:nvSpPr>
        <p:spPr>
          <a:xfrm>
            <a:off x="7583424" y="1267998"/>
            <a:ext cx="871728" cy="47548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97B4C6BC-ABEB-67C2-52D1-C197569AC483}"/>
              </a:ext>
            </a:extLst>
          </p:cNvPr>
          <p:cNvSpPr/>
          <p:nvPr/>
        </p:nvSpPr>
        <p:spPr>
          <a:xfrm rot="17615540">
            <a:off x="8698991" y="1203564"/>
            <a:ext cx="304800" cy="11216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9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85" y="179294"/>
            <a:ext cx="6283315" cy="87396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Paste Special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C87DFD5-9E55-021C-EF8F-D980B37885A8}"/>
              </a:ext>
            </a:extLst>
          </p:cNvPr>
          <p:cNvSpPr txBox="1">
            <a:spLocks/>
          </p:cNvSpPr>
          <p:nvPr/>
        </p:nvSpPr>
        <p:spPr>
          <a:xfrm>
            <a:off x="8358580" y="3752913"/>
            <a:ext cx="3633559" cy="16318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*** CLEAR CONTENTS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in the cell that you wish to delete the contents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click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clear 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E79B8-14AE-F632-51D8-C50AE9D19A78}"/>
              </a:ext>
            </a:extLst>
          </p:cNvPr>
          <p:cNvSpPr txBox="1">
            <a:spLocks/>
          </p:cNvSpPr>
          <p:nvPr/>
        </p:nvSpPr>
        <p:spPr>
          <a:xfrm>
            <a:off x="125641" y="2107008"/>
            <a:ext cx="5427764" cy="27480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PASTE SPECIAL/VALUES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Copy the items you wish to copy into the spreadsheet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click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Hover over the paste special and see how you would like your document to look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do not want formatting, just want the data, click paste values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BF3BD-1315-4E8F-83CC-E9A84D6A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90" y="326588"/>
            <a:ext cx="2335429" cy="641735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3FE841-C5C1-4D4B-819B-3B10AB952E39}"/>
              </a:ext>
            </a:extLst>
          </p:cNvPr>
          <p:cNvSpPr/>
          <p:nvPr/>
        </p:nvSpPr>
        <p:spPr>
          <a:xfrm>
            <a:off x="6451311" y="3390264"/>
            <a:ext cx="871728" cy="47548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01" y="214081"/>
            <a:ext cx="6916781" cy="1079012"/>
          </a:xfrm>
        </p:spPr>
        <p:txBody>
          <a:bodyPr>
            <a:normAutofit fontScale="775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Setting Print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218A9-668E-4512-B5D9-951ACD33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80" y="1204962"/>
            <a:ext cx="3035174" cy="548189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77C7054-C6D4-4CA3-9E43-D012DA636659}"/>
              </a:ext>
            </a:extLst>
          </p:cNvPr>
          <p:cNvSpPr txBox="1">
            <a:spLocks/>
          </p:cNvSpPr>
          <p:nvPr/>
        </p:nvSpPr>
        <p:spPr>
          <a:xfrm>
            <a:off x="5055909" y="1822517"/>
            <a:ext cx="5580036" cy="1589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Page Layout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arrow on Print Area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either Set or Clear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3162CB-175D-4290-8FE2-9E2810F28148}"/>
              </a:ext>
            </a:extLst>
          </p:cNvPr>
          <p:cNvSpPr/>
          <p:nvPr/>
        </p:nvSpPr>
        <p:spPr>
          <a:xfrm>
            <a:off x="1519156" y="1292255"/>
            <a:ext cx="1220088" cy="527339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8256E3-47D0-4929-BCF6-6453843757BC}"/>
              </a:ext>
            </a:extLst>
          </p:cNvPr>
          <p:cNvSpPr/>
          <p:nvPr/>
        </p:nvSpPr>
        <p:spPr>
          <a:xfrm>
            <a:off x="2582225" y="2346096"/>
            <a:ext cx="1025463" cy="54193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0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274" y="96772"/>
            <a:ext cx="7960490" cy="13090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Break Preview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03D27-4BEE-441D-AB6B-018FD20C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7" y="1064116"/>
            <a:ext cx="6314049" cy="38957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396FCE-9234-48E4-A0A9-96AA0F9715F3}"/>
              </a:ext>
            </a:extLst>
          </p:cNvPr>
          <p:cNvSpPr/>
          <p:nvPr/>
        </p:nvSpPr>
        <p:spPr>
          <a:xfrm>
            <a:off x="5909260" y="2726710"/>
            <a:ext cx="445820" cy="212148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84E0D-CA33-44BE-9149-7D6260F37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86" y="1109421"/>
            <a:ext cx="5695992" cy="50673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D94E3DF-EA9F-4BED-B69F-7558ED4DCC05}"/>
              </a:ext>
            </a:extLst>
          </p:cNvPr>
          <p:cNvSpPr/>
          <p:nvPr/>
        </p:nvSpPr>
        <p:spPr>
          <a:xfrm>
            <a:off x="7071744" y="4856985"/>
            <a:ext cx="1910889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C3EC8C-00AA-4C39-BEE1-F831A2599B2E}"/>
              </a:ext>
            </a:extLst>
          </p:cNvPr>
          <p:cNvSpPr/>
          <p:nvPr/>
        </p:nvSpPr>
        <p:spPr>
          <a:xfrm rot="5400000">
            <a:off x="8238220" y="4307111"/>
            <a:ext cx="3292618" cy="446676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0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29" y="197824"/>
            <a:ext cx="7466121" cy="1047566"/>
          </a:xfrm>
        </p:spPr>
        <p:txBody>
          <a:bodyPr>
            <a:normAutofit fontScale="700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pages will print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3254B-D473-4C4F-A897-08033BA5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1" y="1025236"/>
            <a:ext cx="5423218" cy="547716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54E3223-363C-41A0-BEF6-97B88648FA6E}"/>
              </a:ext>
            </a:extLst>
          </p:cNvPr>
          <p:cNvSpPr txBox="1">
            <a:spLocks/>
          </p:cNvSpPr>
          <p:nvPr/>
        </p:nvSpPr>
        <p:spPr>
          <a:xfrm>
            <a:off x="6096000" y="1245390"/>
            <a:ext cx="5495636" cy="33727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Active Sheet – current page/sheet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Entire Workbook – all sheets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Selection – Anything highlighted</a:t>
            </a:r>
          </a:p>
        </p:txBody>
      </p:sp>
    </p:spTree>
    <p:extLst>
      <p:ext uri="{BB962C8B-B14F-4D97-AF65-F5344CB8AC3E}">
        <p14:creationId xmlns:p14="http://schemas.microsoft.com/office/powerpoint/2010/main" val="271673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29" y="197824"/>
            <a:ext cx="6432085" cy="89800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4E3223-363C-41A0-BEF6-97B88648FA6E}"/>
              </a:ext>
            </a:extLst>
          </p:cNvPr>
          <p:cNvSpPr txBox="1">
            <a:spLocks/>
          </p:cNvSpPr>
          <p:nvPr/>
        </p:nvSpPr>
        <p:spPr>
          <a:xfrm>
            <a:off x="5633799" y="197824"/>
            <a:ext cx="6175829" cy="35758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the Review Tab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 Sheet</a:t>
            </a:r>
          </a:p>
          <a:p>
            <a:pPr marL="517525" indent="-517525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Enter password 2x and ok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Type Password in Sheet 1st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20EEE-4560-4C37-9F92-52A57E06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9" y="1157032"/>
            <a:ext cx="4350095" cy="177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984F02-47A5-4535-9EA1-416DC7844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9" y="3189450"/>
            <a:ext cx="2665628" cy="3575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215E8-672B-4B49-BBBA-B16C96991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921" y="4051345"/>
            <a:ext cx="3591593" cy="2608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E2AD9-666A-4D09-9259-1022FF4F0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250" y="4488330"/>
            <a:ext cx="3996836" cy="1498813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A4B134C-ABD9-4895-B73A-87975F052F42}"/>
              </a:ext>
            </a:extLst>
          </p:cNvPr>
          <p:cNvSpPr/>
          <p:nvPr/>
        </p:nvSpPr>
        <p:spPr>
          <a:xfrm rot="18925152">
            <a:off x="9527006" y="3790508"/>
            <a:ext cx="428607" cy="124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092DA-18E9-4385-9638-11C24F3C1D0F}"/>
              </a:ext>
            </a:extLst>
          </p:cNvPr>
          <p:cNvSpPr/>
          <p:nvPr/>
        </p:nvSpPr>
        <p:spPr>
          <a:xfrm>
            <a:off x="2968171" y="2162084"/>
            <a:ext cx="950685" cy="552491"/>
          </a:xfrm>
          <a:prstGeom prst="ellipse">
            <a:avLst/>
          </a:prstGeom>
          <a:noFill/>
          <a:ln w="57150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28" y="132113"/>
            <a:ext cx="7471676" cy="2078847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Mail Merge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61740-5FC2-4370-9721-399D13A16713}"/>
              </a:ext>
            </a:extLst>
          </p:cNvPr>
          <p:cNvSpPr txBox="1"/>
          <p:nvPr/>
        </p:nvSpPr>
        <p:spPr>
          <a:xfrm>
            <a:off x="3032144" y="1982450"/>
            <a:ext cx="830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Use your Excel sheet to create labels in Word for your mailings.</a:t>
            </a:r>
          </a:p>
        </p:txBody>
      </p:sp>
    </p:spTree>
    <p:extLst>
      <p:ext uri="{BB962C8B-B14F-4D97-AF65-F5344CB8AC3E}">
        <p14:creationId xmlns:p14="http://schemas.microsoft.com/office/powerpoint/2010/main" val="407244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28" y="132113"/>
            <a:ext cx="11793098" cy="2078847"/>
          </a:xfrm>
        </p:spPr>
        <p:txBody>
          <a:bodyPr>
            <a:normAutofit fontScale="925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Mail Merge: Word Set up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7C05BC-C77A-41F8-A69C-B2CF84FC3219}"/>
              </a:ext>
            </a:extLst>
          </p:cNvPr>
          <p:cNvSpPr txBox="1">
            <a:spLocks/>
          </p:cNvSpPr>
          <p:nvPr/>
        </p:nvSpPr>
        <p:spPr>
          <a:xfrm>
            <a:off x="2272224" y="1483143"/>
            <a:ext cx="7563262" cy="207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 new Word Doc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Mailings</a:t>
            </a:r>
          </a:p>
          <a:p>
            <a:pPr algn="l"/>
            <a:endParaRPr lang="en-US" sz="4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8D877-CB80-44F6-85EC-0F878D8D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8" y="3429000"/>
            <a:ext cx="10370158" cy="29615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21577F-0766-6A5A-CDF0-61EB826F3CF0}"/>
              </a:ext>
            </a:extLst>
          </p:cNvPr>
          <p:cNvSpPr/>
          <p:nvPr/>
        </p:nvSpPr>
        <p:spPr>
          <a:xfrm>
            <a:off x="4316626" y="3784144"/>
            <a:ext cx="3474457" cy="1134385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2"/>
            <a:ext cx="121920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F2716FA-54FF-4C20-8A7D-DFDC686FEEE5}"/>
              </a:ext>
            </a:extLst>
          </p:cNvPr>
          <p:cNvSpPr txBox="1">
            <a:spLocks/>
          </p:cNvSpPr>
          <p:nvPr/>
        </p:nvSpPr>
        <p:spPr>
          <a:xfrm>
            <a:off x="0" y="154002"/>
            <a:ext cx="12192000" cy="2078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Choose Start Mail Merge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Choose Labels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Label Size – Avery 5160 most common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417ED-F90A-46FC-A5CD-CB97BF87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2" y="3225747"/>
            <a:ext cx="11020926" cy="34782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6997CDF-A265-2A25-B910-DD5739B05D21}"/>
              </a:ext>
            </a:extLst>
          </p:cNvPr>
          <p:cNvSpPr/>
          <p:nvPr/>
        </p:nvSpPr>
        <p:spPr>
          <a:xfrm>
            <a:off x="697832" y="5250884"/>
            <a:ext cx="877824" cy="731317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21A559-785B-4679-8CF0-543842E5C7C6}"/>
              </a:ext>
            </a:extLst>
          </p:cNvPr>
          <p:cNvSpPr/>
          <p:nvPr/>
        </p:nvSpPr>
        <p:spPr>
          <a:xfrm>
            <a:off x="1540043" y="4372647"/>
            <a:ext cx="4090736" cy="777945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410171-34C3-4A3F-B6FD-1B68AAD6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677" y="2287527"/>
            <a:ext cx="7105702" cy="18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7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599" y="492751"/>
            <a:ext cx="4858328" cy="1280680"/>
          </a:xfrm>
        </p:spPr>
        <p:txBody>
          <a:bodyPr>
            <a:normAutofit fontScale="47500" lnSpcReduction="2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Oh no! </a:t>
            </a:r>
          </a:p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what do I do??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932AE-CC0B-4300-ABE6-21DC9ECE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3" y="492751"/>
            <a:ext cx="6371888" cy="3200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6EE2A-52EA-474C-B814-2062AB5B7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43" y="4344518"/>
            <a:ext cx="11789545" cy="14423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9597323-A1CC-453D-96F9-FFD166DE2E9D}"/>
              </a:ext>
            </a:extLst>
          </p:cNvPr>
          <p:cNvSpPr/>
          <p:nvPr/>
        </p:nvSpPr>
        <p:spPr>
          <a:xfrm>
            <a:off x="8775288" y="4683136"/>
            <a:ext cx="1258630" cy="568144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711EB0-B877-4E0A-928D-784F0EEFBA80}"/>
              </a:ext>
            </a:extLst>
          </p:cNvPr>
          <p:cNvSpPr txBox="1">
            <a:spLocks/>
          </p:cNvSpPr>
          <p:nvPr/>
        </p:nvSpPr>
        <p:spPr>
          <a:xfrm>
            <a:off x="7745285" y="2668532"/>
            <a:ext cx="4577265" cy="14423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 HINT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 Existing Excel Spreadsheet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Enable Editing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A247D63-622A-49B6-9456-4DA8E481EB2C}"/>
              </a:ext>
            </a:extLst>
          </p:cNvPr>
          <p:cNvSpPr/>
          <p:nvPr/>
        </p:nvSpPr>
        <p:spPr>
          <a:xfrm rot="1447197">
            <a:off x="7276208" y="4157414"/>
            <a:ext cx="1505527" cy="628073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28" y="132113"/>
            <a:ext cx="7471676" cy="2078847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Notice the top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1B924-66E6-487F-BD6A-10E0B505E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1462073"/>
            <a:ext cx="11335109" cy="3184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3644D-AFF7-4C99-A91B-72D9DAC3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134" y="3005341"/>
            <a:ext cx="5180708" cy="41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1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27" y="132113"/>
            <a:ext cx="11813983" cy="30668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 Recipients</a:t>
            </a:r>
          </a:p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an Existing List</a:t>
            </a:r>
          </a:p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Choose your Excel sheet/ Open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2205D-FD00-47B9-B24D-93C42CD8F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88" y="2498683"/>
            <a:ext cx="9865895" cy="41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0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28" y="132113"/>
            <a:ext cx="11891276" cy="2078847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Shows Next Record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F55A2-9CF6-4BED-9B22-2F14D258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1341985"/>
            <a:ext cx="11195077" cy="53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5" y="122880"/>
            <a:ext cx="6440398" cy="112402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Address Block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86C773-0C2F-42F0-830F-8EA784E37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93" y="1369790"/>
            <a:ext cx="8713690" cy="51775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2B04BFE-AB38-4833-A4FE-2F50B7A31765}"/>
              </a:ext>
            </a:extLst>
          </p:cNvPr>
          <p:cNvSpPr/>
          <p:nvPr/>
        </p:nvSpPr>
        <p:spPr>
          <a:xfrm>
            <a:off x="7591897" y="5342465"/>
            <a:ext cx="1871579" cy="777945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9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20" y="621644"/>
            <a:ext cx="3244616" cy="223239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Match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598C3-0863-4E44-A6F3-98DB94EE6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27" y="191645"/>
            <a:ext cx="7770485" cy="6651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37668-84AF-4341-8E43-8B3FEC4BF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" y="2964289"/>
            <a:ext cx="4647932" cy="2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3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5" y="122880"/>
            <a:ext cx="6440398" cy="112402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Address Block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86683-191D-42B7-B0B4-1482382CE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565"/>
            <a:ext cx="5943321" cy="552770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B35DF29-1E35-43FE-85D8-16254C382CBD}"/>
              </a:ext>
            </a:extLst>
          </p:cNvPr>
          <p:cNvSpPr/>
          <p:nvPr/>
        </p:nvSpPr>
        <p:spPr>
          <a:xfrm>
            <a:off x="2971660" y="1524001"/>
            <a:ext cx="1871579" cy="92273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55917-8DA4-4857-8CC9-B8A5681B3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208" y="405528"/>
            <a:ext cx="5961316" cy="3159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849CA-903B-4139-BF7E-7745B2759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522" y="2615900"/>
            <a:ext cx="5501713" cy="41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22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02" y="151231"/>
            <a:ext cx="6477344" cy="14011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Preview and Print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10E07-CDDA-45D6-8224-EF42958B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" y="732936"/>
            <a:ext cx="7765282" cy="5869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3C1723-8D6F-4CC7-A665-5563A211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439" y="1893042"/>
            <a:ext cx="2490070" cy="27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12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956" y="1509809"/>
            <a:ext cx="9365942" cy="207884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53877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6" y="178300"/>
            <a:ext cx="2947386" cy="315082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Excel </a:t>
            </a:r>
          </a:p>
          <a:p>
            <a:r>
              <a:rPr 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from </a:t>
            </a:r>
          </a:p>
          <a:p>
            <a:r>
              <a:rPr 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PDF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364305-AA27-4438-A8A4-BDCD0DADE0F5}"/>
              </a:ext>
            </a:extLst>
          </p:cNvPr>
          <p:cNvSpPr txBox="1">
            <a:spLocks/>
          </p:cNvSpPr>
          <p:nvPr/>
        </p:nvSpPr>
        <p:spPr>
          <a:xfrm>
            <a:off x="119716" y="3897745"/>
            <a:ext cx="3231738" cy="2669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is PDF??</a:t>
            </a:r>
          </a:p>
          <a:p>
            <a:pPr algn="l"/>
            <a:endParaRPr lang="en-U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and Drag to Highlight all info on Page</a:t>
            </a:r>
          </a:p>
          <a:p>
            <a:pPr marL="285750" indent="-2857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Click / COPY</a:t>
            </a:r>
          </a:p>
          <a:p>
            <a:pPr marL="285750" indent="-285750" algn="l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 to new sheet Rt click / PASTE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32CA1-431C-4BDB-BC4B-333C1CE1A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78" y="403445"/>
            <a:ext cx="7208621" cy="49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1"/>
            <a:ext cx="12192000" cy="68431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A933B7-B4FF-4A83-AF02-FED8E98D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433" y="1476502"/>
            <a:ext cx="4638796" cy="1898069"/>
          </a:xfrm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pPr marL="738188" indent="-452438" algn="l">
              <a:buFont typeface="+mj-lt"/>
              <a:buAutoNum type="arabicPeriod"/>
            </a:pP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SOTS Death </a:t>
            </a:r>
            <a:r>
              <a:rPr lang="en-US" sz="8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endParaRPr lang="en-US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38188" indent="-452438" algn="l">
              <a:buFont typeface="+mj-lt"/>
              <a:buAutoNum type="arabicPeriod"/>
            </a:pP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PDF Copying</a:t>
            </a:r>
          </a:p>
          <a:p>
            <a:pPr marL="738188" indent="-452438" algn="l">
              <a:buFont typeface="+mj-lt"/>
              <a:buAutoNum type="arabicPeriod"/>
            </a:pPr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“Disk File” etc. </a:t>
            </a:r>
          </a:p>
          <a:p>
            <a:endParaRPr lang="en-US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B9E74-ABA7-4FEF-9BC4-4FC64292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1" y="1390272"/>
            <a:ext cx="5273406" cy="533578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5336CB6-63B1-49A9-BE40-996725B7AB7F}"/>
              </a:ext>
            </a:extLst>
          </p:cNvPr>
          <p:cNvSpPr txBox="1">
            <a:spLocks/>
          </p:cNvSpPr>
          <p:nvPr/>
        </p:nvSpPr>
        <p:spPr>
          <a:xfrm>
            <a:off x="158771" y="391044"/>
            <a:ext cx="11626829" cy="156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the Heck is this??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707DD7-D03F-4459-9DB2-C247EF06D67C}"/>
              </a:ext>
            </a:extLst>
          </p:cNvPr>
          <p:cNvSpPr txBox="1">
            <a:spLocks/>
          </p:cNvSpPr>
          <p:nvPr/>
        </p:nvSpPr>
        <p:spPr>
          <a:xfrm>
            <a:off x="4894966" y="3011382"/>
            <a:ext cx="6266520" cy="18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</a:p>
          <a:p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“Text to Columns”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B0DBD54-90A3-43C4-8C15-0C76CB505981}"/>
              </a:ext>
            </a:extLst>
          </p:cNvPr>
          <p:cNvSpPr/>
          <p:nvPr/>
        </p:nvSpPr>
        <p:spPr>
          <a:xfrm rot="19555326">
            <a:off x="5565171" y="1689750"/>
            <a:ext cx="1704513" cy="967666"/>
          </a:xfrm>
          <a:prstGeom prst="leftArrow">
            <a:avLst/>
          </a:prstGeom>
          <a:solidFill>
            <a:srgbClr val="C0000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0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42"/>
            <a:ext cx="12192000" cy="686384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62" y="231182"/>
            <a:ext cx="12192000" cy="9819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Text into Columns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5F8FB-FDFF-480E-A10C-A507C0426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0" y="2021957"/>
            <a:ext cx="4135380" cy="4257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BBCC3-F77E-4785-813A-9B730561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242" y="722179"/>
            <a:ext cx="3786196" cy="206937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BE9259F-94E6-4941-940D-D49A9BF07956}"/>
              </a:ext>
            </a:extLst>
          </p:cNvPr>
          <p:cNvSpPr txBox="1">
            <a:spLocks/>
          </p:cNvSpPr>
          <p:nvPr/>
        </p:nvSpPr>
        <p:spPr>
          <a:xfrm>
            <a:off x="4676552" y="1278230"/>
            <a:ext cx="3266626" cy="3562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Column A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Data Tab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Text to Columns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57522A-28D6-4F90-864D-D05E513E49A3}"/>
              </a:ext>
            </a:extLst>
          </p:cNvPr>
          <p:cNvSpPr/>
          <p:nvPr/>
        </p:nvSpPr>
        <p:spPr>
          <a:xfrm>
            <a:off x="8616519" y="722179"/>
            <a:ext cx="985423" cy="8086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20C786F-8E3F-45C2-8EB1-B7F7D7CCF80E}"/>
              </a:ext>
            </a:extLst>
          </p:cNvPr>
          <p:cNvSpPr/>
          <p:nvPr/>
        </p:nvSpPr>
        <p:spPr>
          <a:xfrm rot="12746606">
            <a:off x="9433694" y="1561479"/>
            <a:ext cx="1601785" cy="343025"/>
          </a:xfrm>
          <a:prstGeom prst="leftArrow">
            <a:avLst>
              <a:gd name="adj1" fmla="val 75000"/>
              <a:gd name="adj2" fmla="val 5000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0060E8-1B90-4291-9680-9734CDC49494}"/>
              </a:ext>
            </a:extLst>
          </p:cNvPr>
          <p:cNvSpPr/>
          <p:nvPr/>
        </p:nvSpPr>
        <p:spPr>
          <a:xfrm>
            <a:off x="622915" y="2007412"/>
            <a:ext cx="985423" cy="8086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61333-36E4-404C-A70F-F2C24BECE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426" y="3731948"/>
            <a:ext cx="3859827" cy="289487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9FD0BFA-261C-4662-A0BD-5836FC53C825}"/>
              </a:ext>
            </a:extLst>
          </p:cNvPr>
          <p:cNvSpPr txBox="1">
            <a:spLocks/>
          </p:cNvSpPr>
          <p:nvPr/>
        </p:nvSpPr>
        <p:spPr>
          <a:xfrm>
            <a:off x="427730" y="1227721"/>
            <a:ext cx="2590058" cy="84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From This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1C5C32E-C30F-43AD-BFBC-C84646CB996C}"/>
              </a:ext>
            </a:extLst>
          </p:cNvPr>
          <p:cNvSpPr txBox="1">
            <a:spLocks/>
          </p:cNvSpPr>
          <p:nvPr/>
        </p:nvSpPr>
        <p:spPr>
          <a:xfrm>
            <a:off x="9188029" y="3006561"/>
            <a:ext cx="1759120" cy="6860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To This</a:t>
            </a:r>
          </a:p>
        </p:txBody>
      </p:sp>
    </p:spTree>
    <p:extLst>
      <p:ext uri="{BB962C8B-B14F-4D97-AF65-F5344CB8AC3E}">
        <p14:creationId xmlns:p14="http://schemas.microsoft.com/office/powerpoint/2010/main" val="12501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8"/>
            <a:ext cx="12192000" cy="68055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326"/>
            <a:ext cx="9013334" cy="845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Information into Columns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0963E-6A54-446B-AADE-53618F200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9" y="867983"/>
            <a:ext cx="5218786" cy="5831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9D51D-6251-42D1-B2B1-36AAFA77F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939" y="842037"/>
            <a:ext cx="3901871" cy="5069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EC19F9-5848-410C-AB5E-A79ABFA0B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145" y="314315"/>
            <a:ext cx="3017351" cy="311468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8CCA636-0016-431C-9F72-586347854787}"/>
              </a:ext>
            </a:extLst>
          </p:cNvPr>
          <p:cNvSpPr txBox="1">
            <a:spLocks/>
          </p:cNvSpPr>
          <p:nvPr/>
        </p:nvSpPr>
        <p:spPr>
          <a:xfrm>
            <a:off x="6187838" y="6118155"/>
            <a:ext cx="2267406" cy="6914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0D631E-6CAA-4833-B01E-0B99837EFBD3}"/>
              </a:ext>
            </a:extLst>
          </p:cNvPr>
          <p:cNvSpPr txBox="1">
            <a:spLocks/>
          </p:cNvSpPr>
          <p:nvPr/>
        </p:nvSpPr>
        <p:spPr>
          <a:xfrm>
            <a:off x="9734427" y="4845960"/>
            <a:ext cx="2267406" cy="8456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9BB18F4-6111-44BB-BF65-2BB057FB52E0}"/>
              </a:ext>
            </a:extLst>
          </p:cNvPr>
          <p:cNvSpPr txBox="1">
            <a:spLocks/>
          </p:cNvSpPr>
          <p:nvPr/>
        </p:nvSpPr>
        <p:spPr>
          <a:xfrm>
            <a:off x="176257" y="3154612"/>
            <a:ext cx="508925" cy="845674"/>
          </a:xfrm>
          <a:prstGeom prst="rect">
            <a:avLst/>
          </a:prstGeom>
          <a:solidFill>
            <a:schemeClr val="bg1"/>
          </a:solidFill>
          <a:ln w="28575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2B1F555-EEC1-429B-952E-D050A911F331}"/>
              </a:ext>
            </a:extLst>
          </p:cNvPr>
          <p:cNvSpPr txBox="1">
            <a:spLocks/>
          </p:cNvSpPr>
          <p:nvPr/>
        </p:nvSpPr>
        <p:spPr>
          <a:xfrm>
            <a:off x="3055568" y="5662752"/>
            <a:ext cx="508925" cy="845674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18063AA-B01E-4E6B-B66E-751F02A83ABC}"/>
              </a:ext>
            </a:extLst>
          </p:cNvPr>
          <p:cNvSpPr txBox="1">
            <a:spLocks/>
          </p:cNvSpPr>
          <p:nvPr/>
        </p:nvSpPr>
        <p:spPr>
          <a:xfrm>
            <a:off x="6117354" y="1203024"/>
            <a:ext cx="508925" cy="845674"/>
          </a:xfrm>
          <a:prstGeom prst="rect">
            <a:avLst/>
          </a:prstGeom>
          <a:solidFill>
            <a:schemeClr val="bg1"/>
          </a:solidFill>
          <a:ln w="31750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F633145-0A52-4A21-9012-6FDB31142E3A}"/>
              </a:ext>
            </a:extLst>
          </p:cNvPr>
          <p:cNvSpPr txBox="1">
            <a:spLocks/>
          </p:cNvSpPr>
          <p:nvPr/>
        </p:nvSpPr>
        <p:spPr>
          <a:xfrm>
            <a:off x="4939322" y="3746337"/>
            <a:ext cx="397805" cy="590616"/>
          </a:xfrm>
          <a:prstGeom prst="rect">
            <a:avLst/>
          </a:prstGeom>
          <a:solidFill>
            <a:schemeClr val="bg1"/>
          </a:solidFill>
          <a:ln w="34925">
            <a:solidFill>
              <a:srgbClr val="66FF99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0BA4566-5400-4436-8065-204E84C43627}"/>
              </a:ext>
            </a:extLst>
          </p:cNvPr>
          <p:cNvSpPr txBox="1">
            <a:spLocks/>
          </p:cNvSpPr>
          <p:nvPr/>
        </p:nvSpPr>
        <p:spPr>
          <a:xfrm>
            <a:off x="5981968" y="6063234"/>
            <a:ext cx="508925" cy="636437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69D4F05-1B32-4D26-8EE1-70BA784B9BE1}"/>
              </a:ext>
            </a:extLst>
          </p:cNvPr>
          <p:cNvSpPr txBox="1">
            <a:spLocks/>
          </p:cNvSpPr>
          <p:nvPr/>
        </p:nvSpPr>
        <p:spPr>
          <a:xfrm>
            <a:off x="8727761" y="132153"/>
            <a:ext cx="508925" cy="735830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AEF13-9494-49E8-9CC9-A82496007F1C}"/>
              </a:ext>
            </a:extLst>
          </p:cNvPr>
          <p:cNvSpPr txBox="1">
            <a:spLocks/>
          </p:cNvSpPr>
          <p:nvPr/>
        </p:nvSpPr>
        <p:spPr>
          <a:xfrm>
            <a:off x="9417193" y="4336953"/>
            <a:ext cx="508925" cy="845674"/>
          </a:xfrm>
          <a:prstGeom prst="rect">
            <a:avLst/>
          </a:prstGeom>
          <a:solidFill>
            <a:schemeClr val="bg1"/>
          </a:solidFill>
          <a:ln w="38100">
            <a:solidFill>
              <a:srgbClr val="66FF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BD920-C0AE-43FE-87F5-E2484F59ADBE}"/>
              </a:ext>
            </a:extLst>
          </p:cNvPr>
          <p:cNvSpPr/>
          <p:nvPr/>
        </p:nvSpPr>
        <p:spPr>
          <a:xfrm>
            <a:off x="351822" y="2291886"/>
            <a:ext cx="850778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6C1121-3395-48FF-B5C6-F823214C55BE}"/>
              </a:ext>
            </a:extLst>
          </p:cNvPr>
          <p:cNvSpPr/>
          <p:nvPr/>
        </p:nvSpPr>
        <p:spPr>
          <a:xfrm>
            <a:off x="5438151" y="3746337"/>
            <a:ext cx="966371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0A95F2-5641-4B00-9D04-01698EC6B62C}"/>
              </a:ext>
            </a:extLst>
          </p:cNvPr>
          <p:cNvSpPr/>
          <p:nvPr/>
        </p:nvSpPr>
        <p:spPr>
          <a:xfrm>
            <a:off x="3592228" y="6172552"/>
            <a:ext cx="850778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91D7BD-3064-419E-8007-7D4D196CD26A}"/>
              </a:ext>
            </a:extLst>
          </p:cNvPr>
          <p:cNvSpPr/>
          <p:nvPr/>
        </p:nvSpPr>
        <p:spPr>
          <a:xfrm>
            <a:off x="9164145" y="463302"/>
            <a:ext cx="1400282" cy="507898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EC8322-F77D-407A-8946-3F56B66A468A}"/>
              </a:ext>
            </a:extLst>
          </p:cNvPr>
          <p:cNvSpPr txBox="1">
            <a:spLocks/>
          </p:cNvSpPr>
          <p:nvPr/>
        </p:nvSpPr>
        <p:spPr>
          <a:xfrm>
            <a:off x="9685782" y="3145118"/>
            <a:ext cx="2267406" cy="604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ZipCode</a:t>
            </a:r>
            <a:endParaRPr lang="en-US" sz="48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558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86" y="55482"/>
            <a:ext cx="7322458" cy="8456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80CDB9-371F-4410-927E-70367FC21AF7}"/>
              </a:ext>
            </a:extLst>
          </p:cNvPr>
          <p:cNvSpPr txBox="1">
            <a:spLocks/>
          </p:cNvSpPr>
          <p:nvPr/>
        </p:nvSpPr>
        <p:spPr>
          <a:xfrm>
            <a:off x="5789718" y="363384"/>
            <a:ext cx="6032168" cy="1623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 Sizing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Spreadsheet with Arrow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Double Click  -  Height/Width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8BF32-CF3B-4277-8208-1B27CA28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36" y="2295166"/>
            <a:ext cx="6666042" cy="37854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590F08-5946-4E37-BC4C-0899B06EB9F3}"/>
              </a:ext>
            </a:extLst>
          </p:cNvPr>
          <p:cNvSpPr/>
          <p:nvPr/>
        </p:nvSpPr>
        <p:spPr>
          <a:xfrm>
            <a:off x="6960126" y="2222941"/>
            <a:ext cx="731566" cy="64944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A3B8BF-F749-4FED-8693-9AAB2D2428A8}"/>
              </a:ext>
            </a:extLst>
          </p:cNvPr>
          <p:cNvSpPr txBox="1">
            <a:spLocks/>
          </p:cNvSpPr>
          <p:nvPr/>
        </p:nvSpPr>
        <p:spPr>
          <a:xfrm>
            <a:off x="225135" y="1367469"/>
            <a:ext cx="4158343" cy="36577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Columns Same Width?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all columns at A,B,C </a:t>
            </a:r>
            <a:r>
              <a:rPr lang="en-US" sz="3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click on the line and drag to size you want</a:t>
            </a: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45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Columns Same Height?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Highlight all rows at </a:t>
            </a: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1,2,3</a:t>
            </a:r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click on the line and drag to size you want</a:t>
            </a: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17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3DF7E2-730D-442D-B4A8-CF2CA42D9D3A}"/>
              </a:ext>
            </a:extLst>
          </p:cNvPr>
          <p:cNvSpPr/>
          <p:nvPr/>
        </p:nvSpPr>
        <p:spPr>
          <a:xfrm>
            <a:off x="5231873" y="3196322"/>
            <a:ext cx="445958" cy="31140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4E9608-D56A-4C48-A18A-2B87754843D8}"/>
              </a:ext>
            </a:extLst>
          </p:cNvPr>
          <p:cNvSpPr/>
          <p:nvPr/>
        </p:nvSpPr>
        <p:spPr>
          <a:xfrm>
            <a:off x="5176705" y="2222940"/>
            <a:ext cx="668182" cy="64944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7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BE8AA-CD53-40EA-9AFE-C0B63AFC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2896F-84F7-447B-B219-138BA10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86" y="55482"/>
            <a:ext cx="7322458" cy="8456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Freeze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A3B8BF-F749-4FED-8693-9AAB2D2428A8}"/>
              </a:ext>
            </a:extLst>
          </p:cNvPr>
          <p:cNvSpPr txBox="1">
            <a:spLocks/>
          </p:cNvSpPr>
          <p:nvPr/>
        </p:nvSpPr>
        <p:spPr>
          <a:xfrm>
            <a:off x="72287" y="895634"/>
            <a:ext cx="4840514" cy="2225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sz="4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View</a:t>
            </a:r>
            <a:r>
              <a:rPr lang="en-US" sz="4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Tab</a:t>
            </a:r>
          </a:p>
          <a:p>
            <a:pPr algn="l"/>
            <a:endParaRPr lang="en-US" sz="4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spreadsheet in </a:t>
            </a:r>
            <a:r>
              <a:rPr lang="en-US" sz="4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2A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arrow below freeze panes</a:t>
            </a:r>
          </a:p>
          <a:p>
            <a:pPr algn="l"/>
            <a:r>
              <a:rPr lang="en-US" sz="3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on freeze top row</a:t>
            </a: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3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17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2C5BA-A8E8-420F-8AA5-1254D8EA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856" y="55482"/>
            <a:ext cx="6836144" cy="399374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590F08-5946-4E37-BC4C-0899B06EB9F3}"/>
              </a:ext>
            </a:extLst>
          </p:cNvPr>
          <p:cNvSpPr/>
          <p:nvPr/>
        </p:nvSpPr>
        <p:spPr>
          <a:xfrm>
            <a:off x="8123972" y="2052356"/>
            <a:ext cx="1621390" cy="850612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FE0AB-4338-4543-80FA-7F3562015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297" y="3853280"/>
            <a:ext cx="3164477" cy="27580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3DF7E2-730D-442D-B4A8-CF2CA42D9D3A}"/>
              </a:ext>
            </a:extLst>
          </p:cNvPr>
          <p:cNvSpPr/>
          <p:nvPr/>
        </p:nvSpPr>
        <p:spPr>
          <a:xfrm>
            <a:off x="9489989" y="5733535"/>
            <a:ext cx="2266201" cy="715773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EA8CEC-B114-4954-9952-D73682228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923" y="3692792"/>
            <a:ext cx="6740639" cy="29931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84E9608-D56A-4C48-A18A-2B87754843D8}"/>
              </a:ext>
            </a:extLst>
          </p:cNvPr>
          <p:cNvSpPr/>
          <p:nvPr/>
        </p:nvSpPr>
        <p:spPr>
          <a:xfrm>
            <a:off x="5560541" y="5338119"/>
            <a:ext cx="1256288" cy="1111189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794</Words>
  <Application>Microsoft Office PowerPoint</Application>
  <PresentationFormat>Widescreen</PresentationFormat>
  <Paragraphs>180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Venditti, Kristen</dc:creator>
  <cp:lastModifiedBy>Venditti, Kristen</cp:lastModifiedBy>
  <cp:revision>49</cp:revision>
  <cp:lastPrinted>2024-04-09T23:00:09Z</cp:lastPrinted>
  <dcterms:created xsi:type="dcterms:W3CDTF">2024-04-08T21:01:42Z</dcterms:created>
  <dcterms:modified xsi:type="dcterms:W3CDTF">2024-08-23T17:07:25Z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2024-04-09T14:19:32Z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fd718e25-3c65-4d45-ab33-d8016704d868</vt:lpwstr>
  </property>
  <property fmtid="{D5CDD505-2E9C-101B-9397-08002B2CF9AE}" pid="8" name="MSIP_Label_68f72598-90ab-4748-9618-88402b5e95d2_ContentBits">
    <vt:lpwstr>0</vt:lpwstr>
  </property>
</Properties>
</file>