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4"/>
  </p:sldMasterIdLst>
  <p:notesMasterIdLst>
    <p:notesMasterId r:id="rId30"/>
  </p:notesMasterIdLst>
  <p:sldIdLst>
    <p:sldId id="256" r:id="rId5"/>
    <p:sldId id="409" r:id="rId6"/>
    <p:sldId id="424" r:id="rId7"/>
    <p:sldId id="259" r:id="rId8"/>
    <p:sldId id="410" r:id="rId9"/>
    <p:sldId id="258" r:id="rId10"/>
    <p:sldId id="411" r:id="rId11"/>
    <p:sldId id="412" r:id="rId12"/>
    <p:sldId id="413" r:id="rId13"/>
    <p:sldId id="282" r:id="rId14"/>
    <p:sldId id="425" r:id="rId15"/>
    <p:sldId id="260" r:id="rId16"/>
    <p:sldId id="261" r:id="rId17"/>
    <p:sldId id="262" r:id="rId18"/>
    <p:sldId id="264" r:id="rId19"/>
    <p:sldId id="265" r:id="rId20"/>
    <p:sldId id="266" r:id="rId21"/>
    <p:sldId id="267" r:id="rId22"/>
    <p:sldId id="263" r:id="rId23"/>
    <p:sldId id="426" r:id="rId24"/>
    <p:sldId id="427" r:id="rId25"/>
    <p:sldId id="428" r:id="rId26"/>
    <p:sldId id="417" r:id="rId27"/>
    <p:sldId id="297" r:id="rId28"/>
    <p:sldId id="423" r:id="rId2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p15:clr>
            <a:srgbClr val="A4A3A4"/>
          </p15:clr>
        </p15:guide>
        <p15:guide id="2"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8CF9C41-3085-423E-B119-9629E0724BA1}">
  <a:tblStyle styleId="{38CF9C41-3085-423E-B119-9629E0724BA1}" styleName="Table_0">
    <a:wholeTbl>
      <a:tcTxStyle b="off" i="off">
        <a:font>
          <a:latin typeface="Georgia"/>
          <a:ea typeface="Georgia"/>
          <a:cs typeface="Georgia"/>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7EAE8"/>
          </a:solidFill>
        </a:fill>
      </a:tcStyle>
    </a:wholeTbl>
    <a:band1H>
      <a:tcTxStyle/>
      <a:tcStyle>
        <a:tcBdr/>
        <a:fill>
          <a:solidFill>
            <a:srgbClr val="EED2CE"/>
          </a:solidFill>
        </a:fill>
      </a:tcStyle>
    </a:band1H>
    <a:band2H>
      <a:tcTxStyle/>
      <a:tcStyle>
        <a:tcBdr/>
      </a:tcStyle>
    </a:band2H>
    <a:band1V>
      <a:tcTxStyle/>
      <a:tcStyle>
        <a:tcBdr/>
        <a:fill>
          <a:solidFill>
            <a:srgbClr val="EED2CE"/>
          </a:solidFill>
        </a:fill>
      </a:tcStyle>
    </a:band1V>
    <a:band2V>
      <a:tcTxStyle/>
      <a:tcStyle>
        <a:tcBdr/>
      </a:tcStyle>
    </a:band2V>
    <a:lastCol>
      <a:tcTxStyle b="on" i="off">
        <a:font>
          <a:latin typeface="Georgia"/>
          <a:ea typeface="Georgia"/>
          <a:cs typeface="Georgia"/>
        </a:font>
        <a:schemeClr val="lt1"/>
      </a:tcTxStyle>
      <a:tcStyle>
        <a:tcBdr/>
        <a:fill>
          <a:solidFill>
            <a:schemeClr val="accent1"/>
          </a:solidFill>
        </a:fill>
      </a:tcStyle>
    </a:lastCol>
    <a:firstCol>
      <a:tcTxStyle b="on" i="off">
        <a:font>
          <a:latin typeface="Georgia"/>
          <a:ea typeface="Georgia"/>
          <a:cs typeface="Georgia"/>
        </a:font>
        <a:schemeClr val="lt1"/>
      </a:tcTxStyle>
      <a:tcStyle>
        <a:tcBdr/>
        <a:fill>
          <a:solidFill>
            <a:schemeClr val="accent1"/>
          </a:solidFill>
        </a:fill>
      </a:tcStyle>
    </a:firstCol>
    <a:lastRow>
      <a:tcTxStyle b="on" i="off">
        <a:font>
          <a:latin typeface="Georgia"/>
          <a:ea typeface="Georgia"/>
          <a:cs typeface="Georgia"/>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Georgia"/>
          <a:ea typeface="Georgia"/>
          <a:cs typeface="Georgia"/>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40" autoAdjust="0"/>
  </p:normalViewPr>
  <p:slideViewPr>
    <p:cSldViewPr snapToGrid="0">
      <p:cViewPr>
        <p:scale>
          <a:sx n="125" d="100"/>
          <a:sy n="125" d="100"/>
        </p:scale>
        <p:origin x="1194" y="-504"/>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8" Type="http://schemas.openxmlformats.org/officeDocument/2006/relationships/slide" Target="slides/slide4.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F9D3BB-0313-4632-999B-1687646045F2}"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10977E33-C154-4950-9B82-05096EC1BA05}">
      <dgm:prSet custT="1"/>
      <dgm:spPr/>
      <dgm:t>
        <a:bodyPr/>
        <a:lstStyle/>
        <a:p>
          <a:pPr>
            <a:lnSpc>
              <a:spcPct val="100000"/>
            </a:lnSpc>
          </a:pPr>
          <a:r>
            <a:rPr lang="en-US" sz="1800" b="1" dirty="0"/>
            <a:t>Assist candidates and campaign staff </a:t>
          </a:r>
        </a:p>
      </dgm:t>
    </dgm:pt>
    <dgm:pt modelId="{76E62225-B9A6-4559-943D-34D4480673C6}" type="parTrans" cxnId="{01089882-CAAC-42E9-9660-10A7B806FDFA}">
      <dgm:prSet/>
      <dgm:spPr/>
      <dgm:t>
        <a:bodyPr/>
        <a:lstStyle/>
        <a:p>
          <a:endParaRPr lang="en-US"/>
        </a:p>
      </dgm:t>
    </dgm:pt>
    <dgm:pt modelId="{B1D83179-3B81-474B-A115-448282210259}" type="sibTrans" cxnId="{01089882-CAAC-42E9-9660-10A7B806FDFA}">
      <dgm:prSet/>
      <dgm:spPr/>
      <dgm:t>
        <a:bodyPr/>
        <a:lstStyle/>
        <a:p>
          <a:endParaRPr lang="en-US"/>
        </a:p>
      </dgm:t>
    </dgm:pt>
    <dgm:pt modelId="{14B2B142-EF87-45C9-9CEC-8960559E5C4E}">
      <dgm:prSet custT="1"/>
      <dgm:spPr/>
      <dgm:t>
        <a:bodyPr/>
        <a:lstStyle/>
        <a:p>
          <a:pPr>
            <a:lnSpc>
              <a:spcPct val="100000"/>
            </a:lnSpc>
          </a:pPr>
          <a:r>
            <a:rPr lang="en-US" sz="1800" b="1" dirty="0"/>
            <a:t>Research and answer questions about campaign finance law</a:t>
          </a:r>
        </a:p>
      </dgm:t>
    </dgm:pt>
    <dgm:pt modelId="{654F44B2-0A79-4EC1-BE78-C099B6C82656}" type="parTrans" cxnId="{E63BF144-34F0-42B3-B750-14F7F623099F}">
      <dgm:prSet/>
      <dgm:spPr/>
      <dgm:t>
        <a:bodyPr/>
        <a:lstStyle/>
        <a:p>
          <a:endParaRPr lang="en-US"/>
        </a:p>
      </dgm:t>
    </dgm:pt>
    <dgm:pt modelId="{1CF6393E-4AAC-4163-A1DE-3795DB7ABC3F}" type="sibTrans" cxnId="{E63BF144-34F0-42B3-B750-14F7F623099F}">
      <dgm:prSet/>
      <dgm:spPr/>
      <dgm:t>
        <a:bodyPr/>
        <a:lstStyle/>
        <a:p>
          <a:endParaRPr lang="en-US"/>
        </a:p>
      </dgm:t>
    </dgm:pt>
    <dgm:pt modelId="{18994EBA-8602-4840-89C3-D7E3DCD055DB}">
      <dgm:prSet custT="1"/>
      <dgm:spPr/>
      <dgm:t>
        <a:bodyPr/>
        <a:lstStyle/>
        <a:p>
          <a:pPr>
            <a:lnSpc>
              <a:spcPct val="100000"/>
            </a:lnSpc>
          </a:pPr>
          <a:r>
            <a:rPr lang="en-US" sz="1800" b="1" dirty="0"/>
            <a:t>Perform audits of committee filings</a:t>
          </a:r>
        </a:p>
      </dgm:t>
    </dgm:pt>
    <dgm:pt modelId="{B6BA1189-A3CF-4549-9673-BA576B71FB83}" type="parTrans" cxnId="{F717B130-C18B-4639-BC09-0C1F5D6A84BC}">
      <dgm:prSet/>
      <dgm:spPr/>
      <dgm:t>
        <a:bodyPr/>
        <a:lstStyle/>
        <a:p>
          <a:endParaRPr lang="en-US"/>
        </a:p>
      </dgm:t>
    </dgm:pt>
    <dgm:pt modelId="{9B1F127F-7EBF-4579-B9D5-DAE7196F7300}" type="sibTrans" cxnId="{F717B130-C18B-4639-BC09-0C1F5D6A84BC}">
      <dgm:prSet/>
      <dgm:spPr/>
      <dgm:t>
        <a:bodyPr/>
        <a:lstStyle/>
        <a:p>
          <a:endParaRPr lang="en-US"/>
        </a:p>
      </dgm:t>
    </dgm:pt>
    <dgm:pt modelId="{4AC85C46-1C52-41DD-9376-8CB1E038AC79}">
      <dgm:prSet custT="1"/>
      <dgm:spPr/>
      <dgm:t>
        <a:bodyPr/>
        <a:lstStyle/>
        <a:p>
          <a:pPr>
            <a:lnSpc>
              <a:spcPct val="100000"/>
            </a:lnSpc>
          </a:pPr>
          <a:r>
            <a:rPr lang="en-US" sz="1800" b="1" dirty="0"/>
            <a:t>Administer and maintain </a:t>
          </a:r>
          <a:r>
            <a:rPr lang="en-US" sz="1800" b="1" dirty="0" err="1"/>
            <a:t>eCRIS</a:t>
          </a:r>
          <a:endParaRPr lang="en-US" sz="1800" b="1" dirty="0"/>
        </a:p>
      </dgm:t>
    </dgm:pt>
    <dgm:pt modelId="{E08CAFFE-1C5F-438A-A8B4-3E46D47CFC3B}" type="parTrans" cxnId="{4BC52555-98B9-46EE-897D-9D44CD4539AA}">
      <dgm:prSet/>
      <dgm:spPr/>
      <dgm:t>
        <a:bodyPr/>
        <a:lstStyle/>
        <a:p>
          <a:endParaRPr lang="en-US"/>
        </a:p>
      </dgm:t>
    </dgm:pt>
    <dgm:pt modelId="{11016190-3889-45A4-92B6-DF2D6B55C268}" type="sibTrans" cxnId="{4BC52555-98B9-46EE-897D-9D44CD4539AA}">
      <dgm:prSet/>
      <dgm:spPr/>
      <dgm:t>
        <a:bodyPr/>
        <a:lstStyle/>
        <a:p>
          <a:endParaRPr lang="en-US"/>
        </a:p>
      </dgm:t>
    </dgm:pt>
    <dgm:pt modelId="{6CDC8023-8E73-467C-A44D-8348021AFF77}">
      <dgm:prSet custT="1"/>
      <dgm:spPr/>
      <dgm:t>
        <a:bodyPr/>
        <a:lstStyle/>
        <a:p>
          <a:pPr>
            <a:lnSpc>
              <a:spcPct val="100000"/>
            </a:lnSpc>
          </a:pPr>
          <a:r>
            <a:rPr lang="en-US" sz="1800" b="1" dirty="0"/>
            <a:t>Investigate complaints and enforce election law</a:t>
          </a:r>
        </a:p>
      </dgm:t>
    </dgm:pt>
    <dgm:pt modelId="{E50434A3-EC23-4E63-AAFE-4BF5D86120C1}" type="parTrans" cxnId="{B0B5D4CC-C596-4BDB-83E9-F4DD92BB954F}">
      <dgm:prSet/>
      <dgm:spPr/>
      <dgm:t>
        <a:bodyPr/>
        <a:lstStyle/>
        <a:p>
          <a:endParaRPr lang="en-US"/>
        </a:p>
      </dgm:t>
    </dgm:pt>
    <dgm:pt modelId="{DCDE8E70-C725-4CE5-843E-45FDF6037394}" type="sibTrans" cxnId="{B0B5D4CC-C596-4BDB-83E9-F4DD92BB954F}">
      <dgm:prSet/>
      <dgm:spPr/>
      <dgm:t>
        <a:bodyPr/>
        <a:lstStyle/>
        <a:p>
          <a:endParaRPr lang="en-US"/>
        </a:p>
      </dgm:t>
    </dgm:pt>
    <dgm:pt modelId="{3FBFDDE0-96C5-40F8-902D-09B787F2E836}" type="pres">
      <dgm:prSet presAssocID="{8BF9D3BB-0313-4632-999B-1687646045F2}" presName="root" presStyleCnt="0">
        <dgm:presLayoutVars>
          <dgm:dir/>
          <dgm:resizeHandles val="exact"/>
        </dgm:presLayoutVars>
      </dgm:prSet>
      <dgm:spPr/>
    </dgm:pt>
    <dgm:pt modelId="{05011286-F39C-46A6-8F0F-EE52B17E0CB6}" type="pres">
      <dgm:prSet presAssocID="{10977E33-C154-4950-9B82-05096EC1BA05}" presName="compNode" presStyleCnt="0"/>
      <dgm:spPr/>
    </dgm:pt>
    <dgm:pt modelId="{2C3A7A72-E644-462A-9786-AC043B4E424D}" type="pres">
      <dgm:prSet presAssocID="{10977E33-C154-4950-9B82-05096EC1BA0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s"/>
        </a:ext>
      </dgm:extLst>
    </dgm:pt>
    <dgm:pt modelId="{086481AC-1190-41F6-9CF1-AF400E49F3EA}" type="pres">
      <dgm:prSet presAssocID="{10977E33-C154-4950-9B82-05096EC1BA05}" presName="spaceRect" presStyleCnt="0"/>
      <dgm:spPr/>
    </dgm:pt>
    <dgm:pt modelId="{5FED6F0C-3E6E-4005-BC72-57925B22B85A}" type="pres">
      <dgm:prSet presAssocID="{10977E33-C154-4950-9B82-05096EC1BA05}" presName="textRect" presStyleLbl="revTx" presStyleIdx="0" presStyleCnt="5">
        <dgm:presLayoutVars>
          <dgm:chMax val="1"/>
          <dgm:chPref val="1"/>
        </dgm:presLayoutVars>
      </dgm:prSet>
      <dgm:spPr/>
    </dgm:pt>
    <dgm:pt modelId="{92BA4DC1-67D0-43B2-9CF5-700A3520FEAF}" type="pres">
      <dgm:prSet presAssocID="{B1D83179-3B81-474B-A115-448282210259}" presName="sibTrans" presStyleCnt="0"/>
      <dgm:spPr/>
    </dgm:pt>
    <dgm:pt modelId="{35F1F8EF-DFC4-422E-91F3-53B8E14BBC93}" type="pres">
      <dgm:prSet presAssocID="{14B2B142-EF87-45C9-9CEC-8960559E5C4E}" presName="compNode" presStyleCnt="0"/>
      <dgm:spPr/>
    </dgm:pt>
    <dgm:pt modelId="{54D072CF-98E5-4B61-948A-FFB416B1C555}" type="pres">
      <dgm:prSet presAssocID="{14B2B142-EF87-45C9-9CEC-8960559E5C4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lp"/>
        </a:ext>
      </dgm:extLst>
    </dgm:pt>
    <dgm:pt modelId="{13035399-F9F7-440E-BBA8-7EEA7B0A4068}" type="pres">
      <dgm:prSet presAssocID="{14B2B142-EF87-45C9-9CEC-8960559E5C4E}" presName="spaceRect" presStyleCnt="0"/>
      <dgm:spPr/>
    </dgm:pt>
    <dgm:pt modelId="{BDC5859F-7EB6-42A9-846A-E14A8634512E}" type="pres">
      <dgm:prSet presAssocID="{14B2B142-EF87-45C9-9CEC-8960559E5C4E}" presName="textRect" presStyleLbl="revTx" presStyleIdx="1" presStyleCnt="5">
        <dgm:presLayoutVars>
          <dgm:chMax val="1"/>
          <dgm:chPref val="1"/>
        </dgm:presLayoutVars>
      </dgm:prSet>
      <dgm:spPr/>
    </dgm:pt>
    <dgm:pt modelId="{26894401-0F43-4F28-A083-A1290C91A807}" type="pres">
      <dgm:prSet presAssocID="{1CF6393E-4AAC-4163-A1DE-3795DB7ABC3F}" presName="sibTrans" presStyleCnt="0"/>
      <dgm:spPr/>
    </dgm:pt>
    <dgm:pt modelId="{BC40462F-E821-4A61-A708-5E4D77C38B05}" type="pres">
      <dgm:prSet presAssocID="{18994EBA-8602-4840-89C3-D7E3DCD055DB}" presName="compNode" presStyleCnt="0"/>
      <dgm:spPr/>
    </dgm:pt>
    <dgm:pt modelId="{54E0E740-02CD-426A-9DB7-96CE6F1F466B}" type="pres">
      <dgm:prSet presAssocID="{18994EBA-8602-4840-89C3-D7E3DCD055DB}"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 List"/>
        </a:ext>
      </dgm:extLst>
    </dgm:pt>
    <dgm:pt modelId="{A5979B86-8A0E-47AD-80AB-3988A3E1F707}" type="pres">
      <dgm:prSet presAssocID="{18994EBA-8602-4840-89C3-D7E3DCD055DB}" presName="spaceRect" presStyleCnt="0"/>
      <dgm:spPr/>
    </dgm:pt>
    <dgm:pt modelId="{4D36FC07-61F4-4B5E-9434-525759F8409D}" type="pres">
      <dgm:prSet presAssocID="{18994EBA-8602-4840-89C3-D7E3DCD055DB}" presName="textRect" presStyleLbl="revTx" presStyleIdx="2" presStyleCnt="5">
        <dgm:presLayoutVars>
          <dgm:chMax val="1"/>
          <dgm:chPref val="1"/>
        </dgm:presLayoutVars>
      </dgm:prSet>
      <dgm:spPr/>
    </dgm:pt>
    <dgm:pt modelId="{EB99007E-0E00-44E7-8687-A666E5B725DC}" type="pres">
      <dgm:prSet presAssocID="{9B1F127F-7EBF-4579-B9D5-DAE7196F7300}" presName="sibTrans" presStyleCnt="0"/>
      <dgm:spPr/>
    </dgm:pt>
    <dgm:pt modelId="{EA421FAF-E96C-4E75-9B74-8BD0A8A53A8C}" type="pres">
      <dgm:prSet presAssocID="{4AC85C46-1C52-41DD-9376-8CB1E038AC79}" presName="compNode" presStyleCnt="0"/>
      <dgm:spPr/>
    </dgm:pt>
    <dgm:pt modelId="{2991FB49-0B6C-408A-9878-15E963F6610B}" type="pres">
      <dgm:prSet presAssocID="{4AC85C46-1C52-41DD-9376-8CB1E038AC79}"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r chart"/>
        </a:ext>
      </dgm:extLst>
    </dgm:pt>
    <dgm:pt modelId="{9F2295C0-8C7C-4BD8-83FD-0139E2758298}" type="pres">
      <dgm:prSet presAssocID="{4AC85C46-1C52-41DD-9376-8CB1E038AC79}" presName="spaceRect" presStyleCnt="0"/>
      <dgm:spPr/>
    </dgm:pt>
    <dgm:pt modelId="{4CBF5AFF-63B7-4C40-9543-1DEDC1999357}" type="pres">
      <dgm:prSet presAssocID="{4AC85C46-1C52-41DD-9376-8CB1E038AC79}" presName="textRect" presStyleLbl="revTx" presStyleIdx="3" presStyleCnt="5">
        <dgm:presLayoutVars>
          <dgm:chMax val="1"/>
          <dgm:chPref val="1"/>
        </dgm:presLayoutVars>
      </dgm:prSet>
      <dgm:spPr/>
    </dgm:pt>
    <dgm:pt modelId="{4AED7E9B-9C6F-4F72-9884-EE38B845D91A}" type="pres">
      <dgm:prSet presAssocID="{11016190-3889-45A4-92B6-DF2D6B55C268}" presName="sibTrans" presStyleCnt="0"/>
      <dgm:spPr/>
    </dgm:pt>
    <dgm:pt modelId="{6238BA84-7A1C-4FD0-AF63-656B45D01048}" type="pres">
      <dgm:prSet presAssocID="{6CDC8023-8E73-467C-A44D-8348021AFF77}" presName="compNode" presStyleCnt="0"/>
      <dgm:spPr/>
    </dgm:pt>
    <dgm:pt modelId="{0A6CB1D9-1D56-4CAA-B2E1-8CE59773CE42}" type="pres">
      <dgm:prSet presAssocID="{6CDC8023-8E73-467C-A44D-8348021AFF7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Gavel"/>
        </a:ext>
      </dgm:extLst>
    </dgm:pt>
    <dgm:pt modelId="{0190501A-CB85-449D-A098-7F083A8A3ACF}" type="pres">
      <dgm:prSet presAssocID="{6CDC8023-8E73-467C-A44D-8348021AFF77}" presName="spaceRect" presStyleCnt="0"/>
      <dgm:spPr/>
    </dgm:pt>
    <dgm:pt modelId="{5ABA8B4E-F8BD-46DA-9707-2E37953F5475}" type="pres">
      <dgm:prSet presAssocID="{6CDC8023-8E73-467C-A44D-8348021AFF77}" presName="textRect" presStyleLbl="revTx" presStyleIdx="4" presStyleCnt="5">
        <dgm:presLayoutVars>
          <dgm:chMax val="1"/>
          <dgm:chPref val="1"/>
        </dgm:presLayoutVars>
      </dgm:prSet>
      <dgm:spPr/>
    </dgm:pt>
  </dgm:ptLst>
  <dgm:cxnLst>
    <dgm:cxn modelId="{90B68607-CEEF-43AA-BD18-0C70993A5A8D}" type="presOf" srcId="{18994EBA-8602-4840-89C3-D7E3DCD055DB}" destId="{4D36FC07-61F4-4B5E-9434-525759F8409D}" srcOrd="0" destOrd="0" presId="urn:microsoft.com/office/officeart/2018/2/layout/IconLabelList"/>
    <dgm:cxn modelId="{F717B130-C18B-4639-BC09-0C1F5D6A84BC}" srcId="{8BF9D3BB-0313-4632-999B-1687646045F2}" destId="{18994EBA-8602-4840-89C3-D7E3DCD055DB}" srcOrd="2" destOrd="0" parTransId="{B6BA1189-A3CF-4549-9673-BA576B71FB83}" sibTransId="{9B1F127F-7EBF-4579-B9D5-DAE7196F7300}"/>
    <dgm:cxn modelId="{A54EE734-C762-47EE-9E15-79DBB680F5FB}" type="presOf" srcId="{14B2B142-EF87-45C9-9CEC-8960559E5C4E}" destId="{BDC5859F-7EB6-42A9-846A-E14A8634512E}" srcOrd="0" destOrd="0" presId="urn:microsoft.com/office/officeart/2018/2/layout/IconLabelList"/>
    <dgm:cxn modelId="{E63BF144-34F0-42B3-B750-14F7F623099F}" srcId="{8BF9D3BB-0313-4632-999B-1687646045F2}" destId="{14B2B142-EF87-45C9-9CEC-8960559E5C4E}" srcOrd="1" destOrd="0" parTransId="{654F44B2-0A79-4EC1-BE78-C099B6C82656}" sibTransId="{1CF6393E-4AAC-4163-A1DE-3795DB7ABC3F}"/>
    <dgm:cxn modelId="{4BC52555-98B9-46EE-897D-9D44CD4539AA}" srcId="{8BF9D3BB-0313-4632-999B-1687646045F2}" destId="{4AC85C46-1C52-41DD-9376-8CB1E038AC79}" srcOrd="3" destOrd="0" parTransId="{E08CAFFE-1C5F-438A-A8B4-3E46D47CFC3B}" sibTransId="{11016190-3889-45A4-92B6-DF2D6B55C268}"/>
    <dgm:cxn modelId="{1009267A-AEDC-496D-AA80-F28AB899D68D}" type="presOf" srcId="{6CDC8023-8E73-467C-A44D-8348021AFF77}" destId="{5ABA8B4E-F8BD-46DA-9707-2E37953F5475}" srcOrd="0" destOrd="0" presId="urn:microsoft.com/office/officeart/2018/2/layout/IconLabelList"/>
    <dgm:cxn modelId="{01089882-CAAC-42E9-9660-10A7B806FDFA}" srcId="{8BF9D3BB-0313-4632-999B-1687646045F2}" destId="{10977E33-C154-4950-9B82-05096EC1BA05}" srcOrd="0" destOrd="0" parTransId="{76E62225-B9A6-4559-943D-34D4480673C6}" sibTransId="{B1D83179-3B81-474B-A115-448282210259}"/>
    <dgm:cxn modelId="{190AE68E-6427-4CE7-A297-3C316CE9935C}" type="presOf" srcId="{4AC85C46-1C52-41DD-9376-8CB1E038AC79}" destId="{4CBF5AFF-63B7-4C40-9543-1DEDC1999357}" srcOrd="0" destOrd="0" presId="urn:microsoft.com/office/officeart/2018/2/layout/IconLabelList"/>
    <dgm:cxn modelId="{92878A99-B109-427D-B68A-BBEE3123DC58}" type="presOf" srcId="{10977E33-C154-4950-9B82-05096EC1BA05}" destId="{5FED6F0C-3E6E-4005-BC72-57925B22B85A}" srcOrd="0" destOrd="0" presId="urn:microsoft.com/office/officeart/2018/2/layout/IconLabelList"/>
    <dgm:cxn modelId="{575BD2AF-381D-43E7-B657-E36D9D84BA73}" type="presOf" srcId="{8BF9D3BB-0313-4632-999B-1687646045F2}" destId="{3FBFDDE0-96C5-40F8-902D-09B787F2E836}" srcOrd="0" destOrd="0" presId="urn:microsoft.com/office/officeart/2018/2/layout/IconLabelList"/>
    <dgm:cxn modelId="{B0B5D4CC-C596-4BDB-83E9-F4DD92BB954F}" srcId="{8BF9D3BB-0313-4632-999B-1687646045F2}" destId="{6CDC8023-8E73-467C-A44D-8348021AFF77}" srcOrd="4" destOrd="0" parTransId="{E50434A3-EC23-4E63-AAFE-4BF5D86120C1}" sibTransId="{DCDE8E70-C725-4CE5-843E-45FDF6037394}"/>
    <dgm:cxn modelId="{647C63BA-1982-447D-91F0-C464A2D51477}" type="presParOf" srcId="{3FBFDDE0-96C5-40F8-902D-09B787F2E836}" destId="{05011286-F39C-46A6-8F0F-EE52B17E0CB6}" srcOrd="0" destOrd="0" presId="urn:microsoft.com/office/officeart/2018/2/layout/IconLabelList"/>
    <dgm:cxn modelId="{0B12AAF2-D1B2-40F9-8B33-8486CD131288}" type="presParOf" srcId="{05011286-F39C-46A6-8F0F-EE52B17E0CB6}" destId="{2C3A7A72-E644-462A-9786-AC043B4E424D}" srcOrd="0" destOrd="0" presId="urn:microsoft.com/office/officeart/2018/2/layout/IconLabelList"/>
    <dgm:cxn modelId="{2165F360-BB0B-4C93-88DA-18A31BB3ABE7}" type="presParOf" srcId="{05011286-F39C-46A6-8F0F-EE52B17E0CB6}" destId="{086481AC-1190-41F6-9CF1-AF400E49F3EA}" srcOrd="1" destOrd="0" presId="urn:microsoft.com/office/officeart/2018/2/layout/IconLabelList"/>
    <dgm:cxn modelId="{FC1980E9-7256-4F69-9F90-48D0EA82C177}" type="presParOf" srcId="{05011286-F39C-46A6-8F0F-EE52B17E0CB6}" destId="{5FED6F0C-3E6E-4005-BC72-57925B22B85A}" srcOrd="2" destOrd="0" presId="urn:microsoft.com/office/officeart/2018/2/layout/IconLabelList"/>
    <dgm:cxn modelId="{2E164418-F6F6-43C6-B429-2EF05F08767C}" type="presParOf" srcId="{3FBFDDE0-96C5-40F8-902D-09B787F2E836}" destId="{92BA4DC1-67D0-43B2-9CF5-700A3520FEAF}" srcOrd="1" destOrd="0" presId="urn:microsoft.com/office/officeart/2018/2/layout/IconLabelList"/>
    <dgm:cxn modelId="{6195E3A6-4998-47EF-B6D1-DEB81EE4D0B7}" type="presParOf" srcId="{3FBFDDE0-96C5-40F8-902D-09B787F2E836}" destId="{35F1F8EF-DFC4-422E-91F3-53B8E14BBC93}" srcOrd="2" destOrd="0" presId="urn:microsoft.com/office/officeart/2018/2/layout/IconLabelList"/>
    <dgm:cxn modelId="{F9AFEAAF-E10B-41DA-A376-D2E9B175E626}" type="presParOf" srcId="{35F1F8EF-DFC4-422E-91F3-53B8E14BBC93}" destId="{54D072CF-98E5-4B61-948A-FFB416B1C555}" srcOrd="0" destOrd="0" presId="urn:microsoft.com/office/officeart/2018/2/layout/IconLabelList"/>
    <dgm:cxn modelId="{7028F8F9-8B1B-469B-9412-A3E0FBA8B97B}" type="presParOf" srcId="{35F1F8EF-DFC4-422E-91F3-53B8E14BBC93}" destId="{13035399-F9F7-440E-BBA8-7EEA7B0A4068}" srcOrd="1" destOrd="0" presId="urn:microsoft.com/office/officeart/2018/2/layout/IconLabelList"/>
    <dgm:cxn modelId="{FB1E1DA0-0D48-4F93-8843-544AB9543612}" type="presParOf" srcId="{35F1F8EF-DFC4-422E-91F3-53B8E14BBC93}" destId="{BDC5859F-7EB6-42A9-846A-E14A8634512E}" srcOrd="2" destOrd="0" presId="urn:microsoft.com/office/officeart/2018/2/layout/IconLabelList"/>
    <dgm:cxn modelId="{65F7E9BD-D807-4029-A830-921A8B9C3BC3}" type="presParOf" srcId="{3FBFDDE0-96C5-40F8-902D-09B787F2E836}" destId="{26894401-0F43-4F28-A083-A1290C91A807}" srcOrd="3" destOrd="0" presId="urn:microsoft.com/office/officeart/2018/2/layout/IconLabelList"/>
    <dgm:cxn modelId="{0709ACCC-D96C-477A-9E95-13C4FC7B9A20}" type="presParOf" srcId="{3FBFDDE0-96C5-40F8-902D-09B787F2E836}" destId="{BC40462F-E821-4A61-A708-5E4D77C38B05}" srcOrd="4" destOrd="0" presId="urn:microsoft.com/office/officeart/2018/2/layout/IconLabelList"/>
    <dgm:cxn modelId="{5B5B4614-2543-4C45-93F1-63569A787C39}" type="presParOf" srcId="{BC40462F-E821-4A61-A708-5E4D77C38B05}" destId="{54E0E740-02CD-426A-9DB7-96CE6F1F466B}" srcOrd="0" destOrd="0" presId="urn:microsoft.com/office/officeart/2018/2/layout/IconLabelList"/>
    <dgm:cxn modelId="{E5243347-396D-468B-B020-4D002C4F5C9E}" type="presParOf" srcId="{BC40462F-E821-4A61-A708-5E4D77C38B05}" destId="{A5979B86-8A0E-47AD-80AB-3988A3E1F707}" srcOrd="1" destOrd="0" presId="urn:microsoft.com/office/officeart/2018/2/layout/IconLabelList"/>
    <dgm:cxn modelId="{6719FEC6-A7B8-447C-9B4D-463B74BAC420}" type="presParOf" srcId="{BC40462F-E821-4A61-A708-5E4D77C38B05}" destId="{4D36FC07-61F4-4B5E-9434-525759F8409D}" srcOrd="2" destOrd="0" presId="urn:microsoft.com/office/officeart/2018/2/layout/IconLabelList"/>
    <dgm:cxn modelId="{D8254DC3-FDE3-4BF8-A2AE-C1E363CD3CE3}" type="presParOf" srcId="{3FBFDDE0-96C5-40F8-902D-09B787F2E836}" destId="{EB99007E-0E00-44E7-8687-A666E5B725DC}" srcOrd="5" destOrd="0" presId="urn:microsoft.com/office/officeart/2018/2/layout/IconLabelList"/>
    <dgm:cxn modelId="{906EEDAE-69C3-4A4D-A321-31827A1DCDE7}" type="presParOf" srcId="{3FBFDDE0-96C5-40F8-902D-09B787F2E836}" destId="{EA421FAF-E96C-4E75-9B74-8BD0A8A53A8C}" srcOrd="6" destOrd="0" presId="urn:microsoft.com/office/officeart/2018/2/layout/IconLabelList"/>
    <dgm:cxn modelId="{D06EB106-0BFC-46C0-A580-F0277FDD6340}" type="presParOf" srcId="{EA421FAF-E96C-4E75-9B74-8BD0A8A53A8C}" destId="{2991FB49-0B6C-408A-9878-15E963F6610B}" srcOrd="0" destOrd="0" presId="urn:microsoft.com/office/officeart/2018/2/layout/IconLabelList"/>
    <dgm:cxn modelId="{740B34E2-35CA-4A9B-A726-E498C1E3BDC8}" type="presParOf" srcId="{EA421FAF-E96C-4E75-9B74-8BD0A8A53A8C}" destId="{9F2295C0-8C7C-4BD8-83FD-0139E2758298}" srcOrd="1" destOrd="0" presId="urn:microsoft.com/office/officeart/2018/2/layout/IconLabelList"/>
    <dgm:cxn modelId="{16CB65A9-0F4D-4515-8B41-377750CD4FC0}" type="presParOf" srcId="{EA421FAF-E96C-4E75-9B74-8BD0A8A53A8C}" destId="{4CBF5AFF-63B7-4C40-9543-1DEDC1999357}" srcOrd="2" destOrd="0" presId="urn:microsoft.com/office/officeart/2018/2/layout/IconLabelList"/>
    <dgm:cxn modelId="{04280F86-9D6A-488C-9578-BE88538A74EF}" type="presParOf" srcId="{3FBFDDE0-96C5-40F8-902D-09B787F2E836}" destId="{4AED7E9B-9C6F-4F72-9884-EE38B845D91A}" srcOrd="7" destOrd="0" presId="urn:microsoft.com/office/officeart/2018/2/layout/IconLabelList"/>
    <dgm:cxn modelId="{DBAE9754-40B4-4D81-B43D-DFF07804CB61}" type="presParOf" srcId="{3FBFDDE0-96C5-40F8-902D-09B787F2E836}" destId="{6238BA84-7A1C-4FD0-AF63-656B45D01048}" srcOrd="8" destOrd="0" presId="urn:microsoft.com/office/officeart/2018/2/layout/IconLabelList"/>
    <dgm:cxn modelId="{B493CF38-CC26-4313-A33A-B2398745244F}" type="presParOf" srcId="{6238BA84-7A1C-4FD0-AF63-656B45D01048}" destId="{0A6CB1D9-1D56-4CAA-B2E1-8CE59773CE42}" srcOrd="0" destOrd="0" presId="urn:microsoft.com/office/officeart/2018/2/layout/IconLabelList"/>
    <dgm:cxn modelId="{8861200E-ABA1-4965-BCEF-2EA3D3B4D4B7}" type="presParOf" srcId="{6238BA84-7A1C-4FD0-AF63-656B45D01048}" destId="{0190501A-CB85-449D-A098-7F083A8A3ACF}" srcOrd="1" destOrd="0" presId="urn:microsoft.com/office/officeart/2018/2/layout/IconLabelList"/>
    <dgm:cxn modelId="{C1CE104C-E6D3-463C-8F1A-563853B660CB}" type="presParOf" srcId="{6238BA84-7A1C-4FD0-AF63-656B45D01048}" destId="{5ABA8B4E-F8BD-46DA-9707-2E37953F5475}"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A7A72-E644-462A-9786-AC043B4E424D}">
      <dsp:nvSpPr>
        <dsp:cNvPr id="0" name=""/>
        <dsp:cNvSpPr/>
      </dsp:nvSpPr>
      <dsp:spPr>
        <a:xfrm>
          <a:off x="402381" y="947159"/>
          <a:ext cx="654960" cy="65496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FED6F0C-3E6E-4005-BC72-57925B22B85A}">
      <dsp:nvSpPr>
        <dsp:cNvPr id="0" name=""/>
        <dsp:cNvSpPr/>
      </dsp:nvSpPr>
      <dsp:spPr>
        <a:xfrm>
          <a:off x="2127" y="1919958"/>
          <a:ext cx="1455468" cy="1145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Assist candidates and campaign staff </a:t>
          </a:r>
        </a:p>
      </dsp:txBody>
      <dsp:txXfrm>
        <a:off x="2127" y="1919958"/>
        <a:ext cx="1455468" cy="1145044"/>
      </dsp:txXfrm>
    </dsp:sp>
    <dsp:sp modelId="{54D072CF-98E5-4B61-948A-FFB416B1C555}">
      <dsp:nvSpPr>
        <dsp:cNvPr id="0" name=""/>
        <dsp:cNvSpPr/>
      </dsp:nvSpPr>
      <dsp:spPr>
        <a:xfrm>
          <a:off x="2112557" y="947159"/>
          <a:ext cx="654960" cy="65496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C5859F-7EB6-42A9-846A-E14A8634512E}">
      <dsp:nvSpPr>
        <dsp:cNvPr id="0" name=""/>
        <dsp:cNvSpPr/>
      </dsp:nvSpPr>
      <dsp:spPr>
        <a:xfrm>
          <a:off x="1712303" y="1919958"/>
          <a:ext cx="1455468" cy="1145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Research and answer questions about campaign finance law</a:t>
          </a:r>
        </a:p>
      </dsp:txBody>
      <dsp:txXfrm>
        <a:off x="1712303" y="1919958"/>
        <a:ext cx="1455468" cy="1145044"/>
      </dsp:txXfrm>
    </dsp:sp>
    <dsp:sp modelId="{54E0E740-02CD-426A-9DB7-96CE6F1F466B}">
      <dsp:nvSpPr>
        <dsp:cNvPr id="0" name=""/>
        <dsp:cNvSpPr/>
      </dsp:nvSpPr>
      <dsp:spPr>
        <a:xfrm>
          <a:off x="3822733" y="947159"/>
          <a:ext cx="654960" cy="65496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D36FC07-61F4-4B5E-9434-525759F8409D}">
      <dsp:nvSpPr>
        <dsp:cNvPr id="0" name=""/>
        <dsp:cNvSpPr/>
      </dsp:nvSpPr>
      <dsp:spPr>
        <a:xfrm>
          <a:off x="3422479" y="1919958"/>
          <a:ext cx="1455468" cy="1145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Perform audits of committee filings</a:t>
          </a:r>
        </a:p>
      </dsp:txBody>
      <dsp:txXfrm>
        <a:off x="3422479" y="1919958"/>
        <a:ext cx="1455468" cy="1145044"/>
      </dsp:txXfrm>
    </dsp:sp>
    <dsp:sp modelId="{2991FB49-0B6C-408A-9878-15E963F6610B}">
      <dsp:nvSpPr>
        <dsp:cNvPr id="0" name=""/>
        <dsp:cNvSpPr/>
      </dsp:nvSpPr>
      <dsp:spPr>
        <a:xfrm>
          <a:off x="5532908" y="947159"/>
          <a:ext cx="654960" cy="65496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BF5AFF-63B7-4C40-9543-1DEDC1999357}">
      <dsp:nvSpPr>
        <dsp:cNvPr id="0" name=""/>
        <dsp:cNvSpPr/>
      </dsp:nvSpPr>
      <dsp:spPr>
        <a:xfrm>
          <a:off x="5132654" y="1919958"/>
          <a:ext cx="1455468" cy="1145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Administer and maintain </a:t>
          </a:r>
          <a:r>
            <a:rPr lang="en-US" sz="1800" b="1" kern="1200" dirty="0" err="1"/>
            <a:t>eCRIS</a:t>
          </a:r>
          <a:endParaRPr lang="en-US" sz="1800" b="1" kern="1200" dirty="0"/>
        </a:p>
      </dsp:txBody>
      <dsp:txXfrm>
        <a:off x="5132654" y="1919958"/>
        <a:ext cx="1455468" cy="1145044"/>
      </dsp:txXfrm>
    </dsp:sp>
    <dsp:sp modelId="{0A6CB1D9-1D56-4CAA-B2E1-8CE59773CE42}">
      <dsp:nvSpPr>
        <dsp:cNvPr id="0" name=""/>
        <dsp:cNvSpPr/>
      </dsp:nvSpPr>
      <dsp:spPr>
        <a:xfrm>
          <a:off x="7243084" y="947159"/>
          <a:ext cx="654960" cy="65496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ABA8B4E-F8BD-46DA-9707-2E37953F5475}">
      <dsp:nvSpPr>
        <dsp:cNvPr id="0" name=""/>
        <dsp:cNvSpPr/>
      </dsp:nvSpPr>
      <dsp:spPr>
        <a:xfrm>
          <a:off x="6842830" y="1919958"/>
          <a:ext cx="1455468" cy="1145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00100">
            <a:lnSpc>
              <a:spcPct val="100000"/>
            </a:lnSpc>
            <a:spcBef>
              <a:spcPct val="0"/>
            </a:spcBef>
            <a:spcAft>
              <a:spcPct val="35000"/>
            </a:spcAft>
            <a:buNone/>
          </a:pPr>
          <a:r>
            <a:rPr lang="en-US" sz="1800" b="1" kern="1200" dirty="0"/>
            <a:t>Investigate complaints and enforce election law</a:t>
          </a:r>
        </a:p>
      </dsp:txBody>
      <dsp:txXfrm>
        <a:off x="6842830" y="1919958"/>
        <a:ext cx="1455468" cy="114504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0"/>
            <a:ext cx="4029075" cy="350838"/>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Shape 4"/>
          <p:cNvSpPr txBox="1">
            <a:spLocks noGrp="1"/>
          </p:cNvSpPr>
          <p:nvPr>
            <p:ph type="dt" idx="10"/>
          </p:nvPr>
        </p:nvSpPr>
        <p:spPr>
          <a:xfrm>
            <a:off x="5265739" y="0"/>
            <a:ext cx="4029075" cy="350838"/>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928689" y="3330577"/>
            <a:ext cx="7439025" cy="3154363"/>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6657975"/>
            <a:ext cx="4029075" cy="3508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5265739" y="6657975"/>
            <a:ext cx="4029075" cy="3508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40205910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4" name="Shape 164"/>
          <p:cNvSpPr txBox="1">
            <a:spLocks noGrp="1"/>
          </p:cNvSpPr>
          <p:nvPr>
            <p:ph type="body" idx="1"/>
          </p:nvPr>
        </p:nvSpPr>
        <p:spPr>
          <a:xfrm>
            <a:off x="928689" y="3330577"/>
            <a:ext cx="7439025" cy="3154363"/>
          </a:xfrm>
          <a:prstGeom prst="rect">
            <a:avLst/>
          </a:prstGeom>
          <a:noFill/>
          <a:ln>
            <a:noFill/>
          </a:ln>
        </p:spPr>
        <p:txBody>
          <a:bodyPr spcFirstLastPara="1" wrap="square" lIns="93150" tIns="46575" rIns="93150"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Arial"/>
                <a:ea typeface="Arial"/>
                <a:cs typeface="Arial"/>
                <a:sym typeface="Arial"/>
              </a:rPr>
              <a:t>Hello! Welcome. I’m JF from the SEEC along with Attorneys Johnny Ross and Zak Jazlowiecki and we’ll be talking about our agency and what we do, and where we fit into the whole elections picture along with some recent cases. </a:t>
            </a:r>
          </a:p>
          <a:p>
            <a:pPr marL="0" marR="0" lvl="0" indent="0" algn="l" rtl="0">
              <a:spcBef>
                <a:spcPts val="0"/>
              </a:spcBef>
              <a:spcAft>
                <a:spcPts val="0"/>
              </a:spcAft>
              <a:buNone/>
            </a:pPr>
            <a:endParaRPr lang="en-US" sz="1200" b="0" i="0" u="none" strike="noStrike" cap="none" dirty="0">
              <a:solidFill>
                <a:schemeClr val="dk1"/>
              </a:solidFill>
              <a:latin typeface="Arial"/>
              <a:ea typeface="Arial"/>
              <a:cs typeface="Arial"/>
              <a:sym typeface="Arial"/>
            </a:endParaRPr>
          </a:p>
        </p:txBody>
      </p:sp>
      <p:sp>
        <p:nvSpPr>
          <p:cNvPr id="165" name="Shape 165"/>
          <p:cNvSpPr txBox="1">
            <a:spLocks noGrp="1"/>
          </p:cNvSpPr>
          <p:nvPr>
            <p:ph type="sldNum" idx="12"/>
          </p:nvPr>
        </p:nvSpPr>
        <p:spPr>
          <a:xfrm>
            <a:off x="5265739" y="6657975"/>
            <a:ext cx="4029075" cy="3508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980397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Arial"/>
                <a:ea typeface="Arial"/>
                <a:cs typeface="Arial"/>
                <a:sym typeface="Arial"/>
              </a:rPr>
              <a:t>We will now provide a general overview of some recent cases of interest regarding election administration. As mentioned, it is in these enforcement actions, and only in these actions, does the Commission weigh in on these matters. Usually, it’s the domain of the </a:t>
            </a:r>
            <a:r>
              <a:rPr lang="en-US" sz="1200" b="0" i="0" u="none" strike="noStrike" cap="none" dirty="0" err="1">
                <a:solidFill>
                  <a:schemeClr val="dk1"/>
                </a:solidFill>
                <a:latin typeface="Arial"/>
                <a:ea typeface="Arial"/>
                <a:cs typeface="Arial"/>
                <a:sym typeface="Arial"/>
              </a:rPr>
              <a:t>SotS</a:t>
            </a:r>
            <a:r>
              <a:rPr lang="en-US" sz="1200" b="0" i="0" u="none" strike="noStrike" cap="none" dirty="0">
                <a:solidFill>
                  <a:schemeClr val="dk1"/>
                </a:solidFill>
                <a:latin typeface="Arial"/>
                <a:ea typeface="Arial"/>
                <a:cs typeface="Arial"/>
                <a:sym typeface="Arial"/>
              </a:rPr>
              <a:t>.</a:t>
            </a:r>
          </a:p>
          <a:p>
            <a:pPr marL="0" marR="0" lvl="0" indent="0" algn="l" rtl="0">
              <a:spcBef>
                <a:spcPts val="0"/>
              </a:spcBef>
              <a:spcAft>
                <a:spcPts val="0"/>
              </a:spcAft>
              <a:buNone/>
            </a:pPr>
            <a:endParaRPr lang="en-US" sz="1200" b="0"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r>
              <a:rPr lang="en-US" sz="1200" b="0" i="0" u="none" strike="noStrike" cap="none" dirty="0">
                <a:solidFill>
                  <a:schemeClr val="dk1"/>
                </a:solidFill>
                <a:latin typeface="Arial"/>
                <a:ea typeface="Arial"/>
                <a:cs typeface="Arial"/>
                <a:sym typeface="Arial"/>
              </a:rPr>
              <a:t>Now I’ll let the attorneys who prosecuted the cases take over from here. </a:t>
            </a:r>
          </a:p>
          <a:p>
            <a:pPr marL="0" marR="0" lvl="0" indent="0" algn="l" rtl="0">
              <a:spcBef>
                <a:spcPts val="0"/>
              </a:spcBef>
              <a:spcAft>
                <a:spcPts val="0"/>
              </a:spcAft>
              <a:buNone/>
            </a:pPr>
            <a:endParaRPr lang="en-US" sz="1200" b="0" i="0" u="none" strike="noStrike" cap="none" dirty="0">
              <a:solidFill>
                <a:schemeClr val="dk1"/>
              </a:solidFill>
              <a:latin typeface="Arial"/>
              <a:ea typeface="Arial"/>
              <a:cs typeface="Arial"/>
              <a:sym typeface="Arial"/>
            </a:endParaRPr>
          </a:p>
          <a:p>
            <a:pPr marL="0" marR="0" lvl="0" indent="0" algn="l" rtl="0">
              <a:spcBef>
                <a:spcPts val="0"/>
              </a:spcBef>
              <a:spcAft>
                <a:spcPts val="0"/>
              </a:spcAft>
              <a:buNone/>
            </a:pPr>
            <a:r>
              <a:rPr lang="en-US" sz="1200" b="0" i="0" u="none" strike="noStrike" cap="none" dirty="0">
                <a:solidFill>
                  <a:schemeClr val="dk1"/>
                </a:solidFill>
                <a:latin typeface="Arial"/>
                <a:ea typeface="Arial"/>
                <a:cs typeface="Arial"/>
                <a:sym typeface="Arial"/>
              </a:rPr>
              <a:t>Attorney Johnny Ross. . . .</a:t>
            </a:r>
            <a:endParaRPr sz="1200" dirty="0"/>
          </a:p>
          <a:p>
            <a:pPr marL="0" marR="0" lvl="0" indent="0" algn="l" rtl="0">
              <a:spcBef>
                <a:spcPts val="420"/>
              </a:spcBef>
              <a:spcAft>
                <a:spcPts val="0"/>
              </a:spcAft>
              <a:buNone/>
            </a:pPr>
            <a:endParaRPr sz="14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981208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079882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800" b="0" i="1" u="none" strike="noStrike" baseline="0" dirty="0">
                <a:latin typeface="Times New Roman" panose="02020603050405020304" pitchFamily="18" charset="0"/>
              </a:rPr>
              <a:t>Schiefflein v. DeCaro</a:t>
            </a:r>
            <a:r>
              <a:rPr lang="en-US" sz="1800" b="0" i="0" u="none" strike="noStrike" baseline="0" dirty="0">
                <a:latin typeface="Times New Roman" panose="02020603050405020304" pitchFamily="18" charset="0"/>
              </a:rPr>
              <a:t>, No. : FST-CV-24-5030042-S, 2024 Conn. Super. LEXIS 1111, at *1-27 (Super. Ct. June 4,</a:t>
            </a:r>
          </a:p>
          <a:p>
            <a:pPr algn="l"/>
            <a:r>
              <a:rPr lang="en-US" sz="1800" b="0" i="0" u="none" strike="noStrike" baseline="0" dirty="0">
                <a:latin typeface="Times New Roman" panose="02020603050405020304" pitchFamily="18" charset="0"/>
              </a:rPr>
              <a:t>2024).</a:t>
            </a:r>
            <a:endParaRPr lang="en-US" dirty="0"/>
          </a:p>
        </p:txBody>
      </p:sp>
      <p:sp>
        <p:nvSpPr>
          <p:cNvPr id="4" name="Slide Number Placeholder 3"/>
          <p:cNvSpPr>
            <a:spLocks noGrp="1"/>
          </p:cNvSpPr>
          <p:nvPr>
            <p:ph type="sldNum" sz="quarter" idx="5"/>
          </p:nvPr>
        </p:nvSpPr>
        <p:spPr/>
        <p:txBody>
          <a:bodyPr/>
          <a:lstStyle/>
          <a:p>
            <a:fld id="{367692A2-2C50-4CF8-B203-B574FAB2971C}" type="slidenum">
              <a:rPr lang="en-US" smtClean="0"/>
              <a:t>12</a:t>
            </a:fld>
            <a:endParaRPr lang="en-US"/>
          </a:p>
        </p:txBody>
      </p:sp>
    </p:spTree>
    <p:extLst>
      <p:ext uri="{BB962C8B-B14F-4D97-AF65-F5344CB8AC3E}">
        <p14:creationId xmlns:p14="http://schemas.microsoft.com/office/powerpoint/2010/main" val="582626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55DD10-F1B8-12B4-E85B-C3307CCA73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C2C06E-60C2-1D80-C60F-A1A005A4DE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A3BF99-5EAC-5AE3-F42E-3EA9E3629F7C}"/>
              </a:ext>
            </a:extLst>
          </p:cNvPr>
          <p:cNvSpPr>
            <a:spLocks noGrp="1"/>
          </p:cNvSpPr>
          <p:nvPr>
            <p:ph type="body" idx="1"/>
          </p:nvPr>
        </p:nvSpPr>
        <p:spPr/>
        <p:txBody>
          <a:bodyPr/>
          <a:lstStyle/>
          <a:p>
            <a:pPr algn="l"/>
            <a:r>
              <a:rPr lang="en-US" sz="1800" b="0" i="1" u="none" strike="noStrike" baseline="0" dirty="0">
                <a:latin typeface="Times New Roman" panose="02020603050405020304" pitchFamily="18" charset="0"/>
              </a:rPr>
              <a:t>Schiefflein v. DeCaro</a:t>
            </a:r>
            <a:r>
              <a:rPr lang="en-US" sz="1800" b="0" i="0" u="none" strike="noStrike" baseline="0" dirty="0">
                <a:latin typeface="Times New Roman" panose="02020603050405020304" pitchFamily="18" charset="0"/>
              </a:rPr>
              <a:t>, No. : FST-CV-24-5030042-S, 2024 Conn. Super. LEXIS 1111, at *1-27 (Super. Ct. June 4,</a:t>
            </a:r>
          </a:p>
          <a:p>
            <a:pPr algn="l"/>
            <a:r>
              <a:rPr lang="en-US" sz="1800" b="0" i="0" u="none" strike="noStrike" baseline="0" dirty="0">
                <a:latin typeface="Times New Roman" panose="02020603050405020304" pitchFamily="18" charset="0"/>
              </a:rPr>
              <a:t>2024).</a:t>
            </a:r>
            <a:endParaRPr lang="en-US" dirty="0"/>
          </a:p>
        </p:txBody>
      </p:sp>
      <p:sp>
        <p:nvSpPr>
          <p:cNvPr id="4" name="Slide Number Placeholder 3">
            <a:extLst>
              <a:ext uri="{FF2B5EF4-FFF2-40B4-BE49-F238E27FC236}">
                <a16:creationId xmlns:a16="http://schemas.microsoft.com/office/drawing/2014/main" id="{24B2F8A4-097A-39C7-97AD-0BB7546701F9}"/>
              </a:ext>
            </a:extLst>
          </p:cNvPr>
          <p:cNvSpPr>
            <a:spLocks noGrp="1"/>
          </p:cNvSpPr>
          <p:nvPr>
            <p:ph type="sldNum" sz="quarter" idx="5"/>
          </p:nvPr>
        </p:nvSpPr>
        <p:spPr/>
        <p:txBody>
          <a:bodyPr/>
          <a:lstStyle/>
          <a:p>
            <a:fld id="{367692A2-2C50-4CF8-B203-B574FAB2971C}" type="slidenum">
              <a:rPr lang="en-US" smtClean="0"/>
              <a:t>13</a:t>
            </a:fld>
            <a:endParaRPr lang="en-US"/>
          </a:p>
        </p:txBody>
      </p:sp>
    </p:spTree>
    <p:extLst>
      <p:ext uri="{BB962C8B-B14F-4D97-AF65-F5344CB8AC3E}">
        <p14:creationId xmlns:p14="http://schemas.microsoft.com/office/powerpoint/2010/main" val="11993047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327A1D-7620-DB19-D70D-1637D323EC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9A325F-4660-ED6F-1F7D-A3AC28EC12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618EE55-2510-6B7A-308B-83FD514A7E64}"/>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A92C9F55-100C-3B32-AA2C-9A89E81B9181}"/>
              </a:ext>
            </a:extLst>
          </p:cNvPr>
          <p:cNvSpPr>
            <a:spLocks noGrp="1"/>
          </p:cNvSpPr>
          <p:nvPr>
            <p:ph type="sldNum" sz="quarter" idx="5"/>
          </p:nvPr>
        </p:nvSpPr>
        <p:spPr/>
        <p:txBody>
          <a:bodyPr/>
          <a:lstStyle/>
          <a:p>
            <a:fld id="{367692A2-2C50-4CF8-B203-B574FAB2971C}" type="slidenum">
              <a:rPr lang="en-US" smtClean="0"/>
              <a:t>14</a:t>
            </a:fld>
            <a:endParaRPr lang="en-US"/>
          </a:p>
        </p:txBody>
      </p:sp>
    </p:spTree>
    <p:extLst>
      <p:ext uri="{BB962C8B-B14F-4D97-AF65-F5344CB8AC3E}">
        <p14:creationId xmlns:p14="http://schemas.microsoft.com/office/powerpoint/2010/main" val="1273582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493EC2-4B8A-1088-0402-C04F944962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575190-0835-0EBC-F513-0CE28E6A83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1FA006-3A52-B6A4-B7B2-DACAE5D93F56}"/>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B558DB2F-9F10-47D1-5936-C171450F86CB}"/>
              </a:ext>
            </a:extLst>
          </p:cNvPr>
          <p:cNvSpPr>
            <a:spLocks noGrp="1"/>
          </p:cNvSpPr>
          <p:nvPr>
            <p:ph type="sldNum" sz="quarter" idx="5"/>
          </p:nvPr>
        </p:nvSpPr>
        <p:spPr/>
        <p:txBody>
          <a:bodyPr/>
          <a:lstStyle/>
          <a:p>
            <a:fld id="{367692A2-2C50-4CF8-B203-B574FAB2971C}" type="slidenum">
              <a:rPr lang="en-US" smtClean="0"/>
              <a:t>15</a:t>
            </a:fld>
            <a:endParaRPr lang="en-US"/>
          </a:p>
        </p:txBody>
      </p:sp>
    </p:spTree>
    <p:extLst>
      <p:ext uri="{BB962C8B-B14F-4D97-AF65-F5344CB8AC3E}">
        <p14:creationId xmlns:p14="http://schemas.microsoft.com/office/powerpoint/2010/main" val="666757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02F25-68D8-10C7-09E8-7D8E0F9BE1C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AAAA0C-E850-7941-9196-F2F0FF8367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27A9F7-273B-2F0E-3B8A-07DD25848088}"/>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D78299E8-1627-455A-3C5A-4E8ECF00276E}"/>
              </a:ext>
            </a:extLst>
          </p:cNvPr>
          <p:cNvSpPr>
            <a:spLocks noGrp="1"/>
          </p:cNvSpPr>
          <p:nvPr>
            <p:ph type="sldNum" sz="quarter" idx="5"/>
          </p:nvPr>
        </p:nvSpPr>
        <p:spPr/>
        <p:txBody>
          <a:bodyPr/>
          <a:lstStyle/>
          <a:p>
            <a:fld id="{367692A2-2C50-4CF8-B203-B574FAB2971C}" type="slidenum">
              <a:rPr lang="en-US" smtClean="0"/>
              <a:t>16</a:t>
            </a:fld>
            <a:endParaRPr lang="en-US"/>
          </a:p>
        </p:txBody>
      </p:sp>
    </p:spTree>
    <p:extLst>
      <p:ext uri="{BB962C8B-B14F-4D97-AF65-F5344CB8AC3E}">
        <p14:creationId xmlns:p14="http://schemas.microsoft.com/office/powerpoint/2010/main" val="10620028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FA8F64-2A98-2F1B-1D0B-92CB3B7056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00365F-EA65-5C81-F6EA-B8A1B0CAEA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003E41-DC49-DF42-EF09-E17C757F7063}"/>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F1B5C43E-3DC8-7E53-D76A-09B4366619B9}"/>
              </a:ext>
            </a:extLst>
          </p:cNvPr>
          <p:cNvSpPr>
            <a:spLocks noGrp="1"/>
          </p:cNvSpPr>
          <p:nvPr>
            <p:ph type="sldNum" sz="quarter" idx="5"/>
          </p:nvPr>
        </p:nvSpPr>
        <p:spPr/>
        <p:txBody>
          <a:bodyPr/>
          <a:lstStyle/>
          <a:p>
            <a:fld id="{367692A2-2C50-4CF8-B203-B574FAB2971C}" type="slidenum">
              <a:rPr lang="en-US" smtClean="0"/>
              <a:t>17</a:t>
            </a:fld>
            <a:endParaRPr lang="en-US"/>
          </a:p>
        </p:txBody>
      </p:sp>
    </p:spTree>
    <p:extLst>
      <p:ext uri="{BB962C8B-B14F-4D97-AF65-F5344CB8AC3E}">
        <p14:creationId xmlns:p14="http://schemas.microsoft.com/office/powerpoint/2010/main" val="1625862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4962F3-006B-5BF9-51AF-20E0DAE7B8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1F0478-326D-D53B-4DC1-7352A76AFC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FE97BB-3394-6E90-E80B-7167B71C2FAA}"/>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661429B2-DE62-D6DC-C123-573C63E5CA2D}"/>
              </a:ext>
            </a:extLst>
          </p:cNvPr>
          <p:cNvSpPr>
            <a:spLocks noGrp="1"/>
          </p:cNvSpPr>
          <p:nvPr>
            <p:ph type="sldNum" sz="quarter" idx="5"/>
          </p:nvPr>
        </p:nvSpPr>
        <p:spPr/>
        <p:txBody>
          <a:bodyPr/>
          <a:lstStyle/>
          <a:p>
            <a:fld id="{367692A2-2C50-4CF8-B203-B574FAB2971C}" type="slidenum">
              <a:rPr lang="en-US" smtClean="0"/>
              <a:t>18</a:t>
            </a:fld>
            <a:endParaRPr lang="en-US"/>
          </a:p>
        </p:txBody>
      </p:sp>
    </p:spTree>
    <p:extLst>
      <p:ext uri="{BB962C8B-B14F-4D97-AF65-F5344CB8AC3E}">
        <p14:creationId xmlns:p14="http://schemas.microsoft.com/office/powerpoint/2010/main" val="269628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06191-F98C-021F-914D-B9DD285BB1F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0ACEFD-0710-FD10-B00D-3708C773413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785087-E0AA-0D0C-8AFF-646E5FD28A98}"/>
              </a:ext>
            </a:extLst>
          </p:cNvPr>
          <p:cNvSpPr>
            <a:spLocks noGrp="1"/>
          </p:cNvSpPr>
          <p:nvPr>
            <p:ph type="body" idx="1"/>
          </p:nvPr>
        </p:nvSpPr>
        <p:spPr/>
        <p:txBody>
          <a:bodyPr/>
          <a:lstStyle/>
          <a:p>
            <a:pPr algn="l"/>
            <a:endParaRPr lang="en-US" dirty="0"/>
          </a:p>
        </p:txBody>
      </p:sp>
      <p:sp>
        <p:nvSpPr>
          <p:cNvPr id="4" name="Slide Number Placeholder 3">
            <a:extLst>
              <a:ext uri="{FF2B5EF4-FFF2-40B4-BE49-F238E27FC236}">
                <a16:creationId xmlns:a16="http://schemas.microsoft.com/office/drawing/2014/main" id="{946524F8-D985-9D0E-8872-C57143948603}"/>
              </a:ext>
            </a:extLst>
          </p:cNvPr>
          <p:cNvSpPr>
            <a:spLocks noGrp="1"/>
          </p:cNvSpPr>
          <p:nvPr>
            <p:ph type="sldNum" sz="quarter" idx="5"/>
          </p:nvPr>
        </p:nvSpPr>
        <p:spPr/>
        <p:txBody>
          <a:bodyPr/>
          <a:lstStyle/>
          <a:p>
            <a:fld id="{367692A2-2C50-4CF8-B203-B574FAB2971C}" type="slidenum">
              <a:rPr lang="en-US" smtClean="0"/>
              <a:t>19</a:t>
            </a:fld>
            <a:endParaRPr lang="en-US"/>
          </a:p>
        </p:txBody>
      </p:sp>
    </p:spTree>
    <p:extLst>
      <p:ext uri="{BB962C8B-B14F-4D97-AF65-F5344CB8AC3E}">
        <p14:creationId xmlns:p14="http://schemas.microsoft.com/office/powerpoint/2010/main" val="2745525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p>
            <a:fld id="{EABBCB8F-9A15-46B3-B1E5-A85EF855DF21}" type="slidenum">
              <a:rPr lang="en-US" smtClean="0"/>
              <a:pPr/>
              <a:t>2</a:t>
            </a:fld>
            <a:endParaRPr lang="en-US"/>
          </a:p>
        </p:txBody>
      </p:sp>
      <p:sp>
        <p:nvSpPr>
          <p:cNvPr id="38914" name="Rectangle 2"/>
          <p:cNvSpPr>
            <a:spLocks noGrp="1" noRot="1" noChangeAspect="1" noChangeArrowheads="1" noTextEdit="1"/>
          </p:cNvSpPr>
          <p:nvPr>
            <p:ph type="sldImg"/>
          </p:nvPr>
        </p:nvSpPr>
        <p:spPr>
          <a:ln/>
        </p:spPr>
      </p:sp>
      <p:sp>
        <p:nvSpPr>
          <p:cNvPr id="38915" name="Rectangle 4"/>
          <p:cNvSpPr>
            <a:spLocks noGrp="1" noChangeArrowheads="1"/>
          </p:cNvSpPr>
          <p:nvPr>
            <p:ph type="body" idx="1"/>
          </p:nvPr>
        </p:nvSpPr>
        <p:spPr>
          <a:noFill/>
          <a:ln/>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Tx/>
              <a:buChar char="•"/>
              <a:tabLst/>
              <a:defRPr/>
            </a:pPr>
            <a:r>
              <a:rPr lang="en-US" dirty="0"/>
              <a:t>Just by way of background, a little about us. </a:t>
            </a:r>
            <a:r>
              <a:rPr lang="en-US" sz="1200" b="0" i="0" u="none" strike="noStrike" cap="none" dirty="0">
                <a:solidFill>
                  <a:schemeClr val="dk1"/>
                </a:solidFill>
                <a:latin typeface="Arial"/>
                <a:ea typeface="Arial"/>
                <a:cs typeface="Arial"/>
                <a:sym typeface="Arial"/>
              </a:rPr>
              <a:t>The Commission is an independent Executive Branch agency. W</a:t>
            </a:r>
            <a:r>
              <a:rPr lang="en-US" dirty="0"/>
              <a:t>e were one of three watchdog agencies that were created in the wake of the Watergate scandal along with Ethics and FOI. As you can see from this slide, we’ve gone through various phases over the years, starting slowly and fairly toothless as an enforcement agency but gradually being granted more authority to prosecute election-related violations. </a:t>
            </a:r>
          </a:p>
          <a:p>
            <a:pPr marL="457200" marR="0" lvl="0" indent="-228600" algn="l" defTabSz="914400" rtl="0" eaLnBrk="1" fontAlgn="auto" latinLnBrk="0" hangingPunct="1">
              <a:lnSpc>
                <a:spcPct val="100000"/>
              </a:lnSpc>
              <a:spcBef>
                <a:spcPts val="360"/>
              </a:spcBef>
              <a:spcAft>
                <a:spcPts val="0"/>
              </a:spcAft>
              <a:buClr>
                <a:srgbClr val="000000"/>
              </a:buClr>
              <a:buSzPts val="1400"/>
              <a:buFontTx/>
              <a:buChar char="•"/>
              <a:tabLst/>
              <a:defRPr/>
            </a:pPr>
            <a:endParaRPr lang="en-US" dirty="0"/>
          </a:p>
          <a:p>
            <a:pPr marL="457200" marR="0" lvl="0" indent="-228600" algn="l" defTabSz="914400" rtl="0" eaLnBrk="1" fontAlgn="auto" latinLnBrk="0" hangingPunct="1">
              <a:lnSpc>
                <a:spcPct val="100000"/>
              </a:lnSpc>
              <a:spcBef>
                <a:spcPts val="360"/>
              </a:spcBef>
              <a:spcAft>
                <a:spcPts val="0"/>
              </a:spcAft>
              <a:buClr>
                <a:srgbClr val="000000"/>
              </a:buClr>
              <a:buSzPts val="1400"/>
              <a:buFontTx/>
              <a:buChar char="•"/>
              <a:tabLst/>
              <a:defRPr/>
            </a:pPr>
            <a:r>
              <a:rPr lang="en-US" dirty="0"/>
              <a:t>Also, in the wake of a more recent scandal we were made the filing repository for all electronic filings and also the home of the CEP, our state’s very successful public financing program.</a:t>
            </a:r>
          </a:p>
        </p:txBody>
      </p:sp>
    </p:spTree>
    <p:extLst>
      <p:ext uri="{BB962C8B-B14F-4D97-AF65-F5344CB8AC3E}">
        <p14:creationId xmlns:p14="http://schemas.microsoft.com/office/powerpoint/2010/main" val="883736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t>Zak Slides</a:t>
            </a:r>
          </a:p>
          <a:p>
            <a:endParaRPr lang="en-US" dirty="0"/>
          </a:p>
          <a:p>
            <a:endParaRPr lang="en-US" dirty="0"/>
          </a:p>
          <a:p>
            <a:r>
              <a:rPr lang="en-US" sz="1200" b="1" dirty="0">
                <a:solidFill>
                  <a:schemeClr val="tx1"/>
                </a:solidFill>
                <a:latin typeface="Times New Roman" panose="02020603050405020304" pitchFamily="18" charset="0"/>
                <a:cs typeface="Times New Roman" panose="02020603050405020304" pitchFamily="18" charset="0"/>
              </a:rPr>
              <a:t>Holding: </a:t>
            </a:r>
            <a:r>
              <a:rPr lang="en-US" sz="1200" dirty="0">
                <a:solidFill>
                  <a:schemeClr val="tx1"/>
                </a:solidFill>
                <a:latin typeface="Times New Roman" panose="02020603050405020304" pitchFamily="18" charset="0"/>
                <a:cs typeface="Times New Roman" panose="02020603050405020304" pitchFamily="18" charset="0"/>
              </a:rPr>
              <a:t>At its February 21, 2024, meeting, after preliminary investigation, the Commission determined on the record that it was not necessary to further investigate this matter pursuant to General Statutes § 9-7b (a) (1).</a:t>
            </a:r>
          </a:p>
          <a:p>
            <a:r>
              <a:rPr lang="en-US" sz="1200" b="1" dirty="0">
                <a:solidFill>
                  <a:schemeClr val="tx1"/>
                </a:solidFill>
                <a:latin typeface="Times New Roman" panose="02020603050405020304" pitchFamily="18" charset="0"/>
                <a:cs typeface="Times New Roman" panose="02020603050405020304" pitchFamily="18" charset="0"/>
              </a:rPr>
              <a:t>Takeaway: </a:t>
            </a:r>
            <a:r>
              <a:rPr lang="en-US" sz="1200" dirty="0">
                <a:solidFill>
                  <a:schemeClr val="tx1"/>
                </a:solidFill>
                <a:latin typeface="Times New Roman" panose="02020603050405020304" pitchFamily="18" charset="0"/>
                <a:cs typeface="Times New Roman" panose="02020603050405020304" pitchFamily="18" charset="0"/>
              </a:rPr>
              <a:t>As stated on the Notice of Case Closure, “The Commission notes that General Statutes § 9-31l provides a basis for persons to appeal a decision of an admitting official when they are denied admission as an elector; and the Commission deems that process the method by which the decisions and actions by the Greenwich Registrars of Voters in these instances should be reviewed.”</a:t>
            </a:r>
          </a:p>
          <a:p>
            <a:endParaRPr lang="en-US" dirty="0"/>
          </a:p>
        </p:txBody>
      </p:sp>
      <p:sp>
        <p:nvSpPr>
          <p:cNvPr id="4" name="Slide Number Placeholder 3"/>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5276356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7B49F6-A327-ABEC-1A68-051E8D49B2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59AD1F-3BFB-936B-579B-104B9CEC92C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13C7F2-6E5C-6D29-DD4B-2EDF0CCA98BF}"/>
              </a:ext>
            </a:extLst>
          </p:cNvPr>
          <p:cNvSpPr>
            <a:spLocks noGrp="1"/>
          </p:cNvSpPr>
          <p:nvPr>
            <p:ph type="body" idx="1"/>
          </p:nvPr>
        </p:nvSpPr>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US" dirty="0"/>
              <a:t>Attorney Ross Slides</a:t>
            </a:r>
          </a:p>
          <a:p>
            <a:endParaRPr lang="en-US" dirty="0"/>
          </a:p>
          <a:p>
            <a:endParaRPr lang="en-US" dirty="0"/>
          </a:p>
          <a:p>
            <a:r>
              <a:rPr lang="en-US" sz="1200" b="1" dirty="0">
                <a:solidFill>
                  <a:schemeClr val="tx1"/>
                </a:solidFill>
                <a:latin typeface="Times New Roman" panose="02020603050405020304" pitchFamily="18" charset="0"/>
                <a:cs typeface="Times New Roman" panose="02020603050405020304" pitchFamily="18" charset="0"/>
              </a:rPr>
              <a:t>Holding: </a:t>
            </a:r>
            <a:r>
              <a:rPr lang="en-US" sz="1200" dirty="0">
                <a:solidFill>
                  <a:schemeClr val="tx1"/>
                </a:solidFill>
                <a:latin typeface="Times New Roman" panose="02020603050405020304" pitchFamily="18" charset="0"/>
                <a:cs typeface="Times New Roman" panose="02020603050405020304" pitchFamily="18" charset="0"/>
              </a:rPr>
              <a:t>At its February 21, 2024, meeting, after preliminary investigation, the Commission determined on the record that it was not necessary to further investigate this matter pursuant to General Statutes § 9-7b (a) (1).</a:t>
            </a:r>
          </a:p>
          <a:p>
            <a:r>
              <a:rPr lang="en-US" sz="1200" b="1" dirty="0">
                <a:solidFill>
                  <a:schemeClr val="tx1"/>
                </a:solidFill>
                <a:latin typeface="Times New Roman" panose="02020603050405020304" pitchFamily="18" charset="0"/>
                <a:cs typeface="Times New Roman" panose="02020603050405020304" pitchFamily="18" charset="0"/>
              </a:rPr>
              <a:t>Takeaway: </a:t>
            </a:r>
            <a:r>
              <a:rPr lang="en-US" sz="1200" dirty="0">
                <a:solidFill>
                  <a:schemeClr val="tx1"/>
                </a:solidFill>
                <a:latin typeface="Times New Roman" panose="02020603050405020304" pitchFamily="18" charset="0"/>
                <a:cs typeface="Times New Roman" panose="02020603050405020304" pitchFamily="18" charset="0"/>
              </a:rPr>
              <a:t>As stated on the Notice of Case Closure, “The Commission notes that General Statutes § 9-31l provides a basis for persons to appeal a decision of an admitting official when they are denied admission as an elector; and the Commission deems that process the method by which the decisions and actions by the Greenwich Registrars of Voters in these instances should be reviewed.”</a:t>
            </a:r>
          </a:p>
          <a:p>
            <a:endParaRPr lang="en-US" dirty="0"/>
          </a:p>
        </p:txBody>
      </p:sp>
      <p:sp>
        <p:nvSpPr>
          <p:cNvPr id="4" name="Slide Number Placeholder 3">
            <a:extLst>
              <a:ext uri="{FF2B5EF4-FFF2-40B4-BE49-F238E27FC236}">
                <a16:creationId xmlns:a16="http://schemas.microsoft.com/office/drawing/2014/main" id="{215FF979-9227-9249-B5CA-A69CF61E1921}"/>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4105758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210BCA-9777-8ED5-DD06-241DCEC068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30C4DF-67DF-D21E-442D-BD8164AF0F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B8B6C55-DA89-D1E9-2F95-6A6FA3A7AA4D}"/>
              </a:ext>
            </a:extLst>
          </p:cNvPr>
          <p:cNvSpPr>
            <a:spLocks noGrp="1"/>
          </p:cNvSpPr>
          <p:nvPr>
            <p:ph type="body" idx="1"/>
          </p:nvPr>
        </p:nvSpPr>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B7F3B307-BE1D-4005-B820-052125D43449}"/>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000000-1234-1234-1234-123412341234}" type="slidenum">
              <a:rPr kumimoji="0" lang="en-US" sz="1200" b="0" i="0" u="none" strike="noStrike" kern="1200" cap="none" spc="0" normalizeH="0" baseline="0" noProof="0" smtClean="0">
                <a:ln>
                  <a:noFill/>
                </a:ln>
                <a:solidFill>
                  <a:srgbClr val="000000"/>
                </a:solidFill>
                <a:effectLst/>
                <a:uLnTx/>
                <a:uFillTx/>
                <a:latin typeface="Arial"/>
                <a:ea typeface="Arial"/>
                <a:cs typeface="Arial"/>
                <a:sym typeface="Arial"/>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a:ea typeface="Arial"/>
              <a:cs typeface="Arial"/>
              <a:sym typeface="Arial"/>
            </a:endParaRPr>
          </a:p>
        </p:txBody>
      </p:sp>
    </p:spTree>
    <p:extLst>
      <p:ext uri="{BB962C8B-B14F-4D97-AF65-F5344CB8AC3E}">
        <p14:creationId xmlns:p14="http://schemas.microsoft.com/office/powerpoint/2010/main" val="3147998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Shape 368"/>
          <p:cNvSpPr txBox="1">
            <a:spLocks noGrp="1"/>
          </p:cNvSpPr>
          <p:nvPr>
            <p:ph type="sldNum" idx="12"/>
          </p:nvPr>
        </p:nvSpPr>
        <p:spPr>
          <a:xfrm>
            <a:off x="5265739" y="6657975"/>
            <a:ext cx="4029000" cy="350700"/>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23</a:t>
            </a:fld>
            <a:endParaRPr sz="1200" b="0" i="0" u="none" strike="noStrike" cap="none">
              <a:solidFill>
                <a:schemeClr val="dk1"/>
              </a:solidFill>
              <a:latin typeface="Arial"/>
              <a:ea typeface="Arial"/>
              <a:cs typeface="Arial"/>
              <a:sym typeface="Arial"/>
            </a:endParaRPr>
          </a:p>
        </p:txBody>
      </p:sp>
      <p:sp>
        <p:nvSpPr>
          <p:cNvPr id="369" name="Shape 369"/>
          <p:cNvSpPr>
            <a:spLocks noGrp="1" noRot="1" noChangeAspect="1"/>
          </p:cNvSpPr>
          <p:nvPr>
            <p:ph type="sldImg" idx="2"/>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70" name="Shape 370"/>
          <p:cNvSpPr txBox="1">
            <a:spLocks noGrp="1"/>
          </p:cNvSpPr>
          <p:nvPr>
            <p:ph type="body" idx="1"/>
          </p:nvPr>
        </p:nvSpPr>
        <p:spPr>
          <a:xfrm>
            <a:off x="928689" y="3330577"/>
            <a:ext cx="7439100" cy="3154500"/>
          </a:xfrm>
          <a:prstGeom prst="rect">
            <a:avLst/>
          </a:prstGeom>
          <a:noFill/>
          <a:ln>
            <a:noFill/>
          </a:ln>
        </p:spPr>
        <p:txBody>
          <a:bodyPr spcFirstLastPara="1" wrap="square" lIns="93150" tIns="46575" rIns="93150" bIns="46575" anchor="t" anchorCtr="0">
            <a:noAutofit/>
          </a:bodyPr>
          <a:lstStyle/>
          <a:p>
            <a:pPr marL="0" marR="0" lvl="0" indent="76200" algn="l" rtl="0">
              <a:spcBef>
                <a:spcPts val="0"/>
              </a:spcBef>
              <a:spcAft>
                <a:spcPts val="0"/>
              </a:spcAft>
              <a:buClr>
                <a:schemeClr val="dk1"/>
              </a:buClr>
              <a:buSzPts val="1200"/>
              <a:buFont typeface="Arial"/>
              <a:buNone/>
            </a:pPr>
            <a:r>
              <a:rPr lang="en-US" sz="1200" b="0" i="0" u="none" strike="noStrike" cap="none" dirty="0">
                <a:solidFill>
                  <a:schemeClr val="dk1"/>
                </a:solidFill>
                <a:latin typeface="Arial"/>
                <a:ea typeface="Arial"/>
                <a:cs typeface="Arial"/>
                <a:sym typeface="Arial"/>
              </a:rPr>
              <a:t>Do we have any?</a:t>
            </a:r>
            <a:endParaRPr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781769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sldNum" idx="12"/>
          </p:nvPr>
        </p:nvSpPr>
        <p:spPr>
          <a:xfrm>
            <a:off x="5265739" y="6657975"/>
            <a:ext cx="4029075" cy="3508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24</a:t>
            </a:fld>
            <a:endParaRPr sz="1200" b="0" i="0" u="none" strike="noStrike" cap="none">
              <a:solidFill>
                <a:schemeClr val="dk1"/>
              </a:solidFill>
              <a:latin typeface="Arial"/>
              <a:ea typeface="Arial"/>
              <a:cs typeface="Arial"/>
              <a:sym typeface="Arial"/>
            </a:endParaRPr>
          </a:p>
        </p:txBody>
      </p:sp>
      <p:sp>
        <p:nvSpPr>
          <p:cNvPr id="385" name="Shape 385"/>
          <p:cNvSpPr>
            <a:spLocks noGrp="1" noRot="1" noChangeAspect="1"/>
          </p:cNvSpPr>
          <p:nvPr>
            <p:ph type="sldImg" idx="2"/>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86" name="Shape 386"/>
          <p:cNvSpPr txBox="1">
            <a:spLocks noGrp="1"/>
          </p:cNvSpPr>
          <p:nvPr>
            <p:ph type="body" idx="1"/>
          </p:nvPr>
        </p:nvSpPr>
        <p:spPr>
          <a:xfrm>
            <a:off x="928689" y="3330577"/>
            <a:ext cx="7439025" cy="3154363"/>
          </a:xfrm>
          <a:prstGeom prst="rect">
            <a:avLst/>
          </a:prstGeom>
          <a:noFill/>
          <a:ln>
            <a:noFill/>
          </a:ln>
        </p:spPr>
        <p:txBody>
          <a:bodyPr spcFirstLastPara="1" wrap="square" lIns="93150" tIns="46575" rIns="93150" bIns="46575" anchor="t" anchorCtr="0">
            <a:noAutofit/>
          </a:bodyPr>
          <a:lstStyle/>
          <a:p>
            <a:pPr marL="0" marR="0" lvl="0" indent="76200" algn="l" rtl="0">
              <a:spcBef>
                <a:spcPts val="0"/>
              </a:spcBef>
              <a:spcAft>
                <a:spcPts val="0"/>
              </a:spcAft>
              <a:buClr>
                <a:schemeClr val="dk1"/>
              </a:buClr>
              <a:buSzPts val="1200"/>
              <a:buFont typeface="Arial"/>
              <a:buNone/>
            </a:pPr>
            <a:endParaRPr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0715826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txBox="1">
            <a:spLocks noGrp="1"/>
          </p:cNvSpPr>
          <p:nvPr>
            <p:ph type="sldNum" idx="12"/>
          </p:nvPr>
        </p:nvSpPr>
        <p:spPr>
          <a:xfrm>
            <a:off x="5265739" y="6657975"/>
            <a:ext cx="4029075" cy="350838"/>
          </a:xfrm>
          <a:prstGeom prst="rect">
            <a:avLst/>
          </a:prstGeom>
          <a:noFill/>
          <a:ln>
            <a:noFill/>
          </a:ln>
        </p:spPr>
        <p:txBody>
          <a:bodyPr spcFirstLastPara="1" wrap="square" lIns="93150" tIns="46575" rIns="93150"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25</a:t>
            </a:fld>
            <a:endParaRPr sz="1200" b="0" i="0" u="none" strike="noStrike" cap="none">
              <a:solidFill>
                <a:schemeClr val="dk1"/>
              </a:solidFill>
              <a:latin typeface="Arial"/>
              <a:ea typeface="Arial"/>
              <a:cs typeface="Arial"/>
              <a:sym typeface="Arial"/>
            </a:endParaRPr>
          </a:p>
        </p:txBody>
      </p:sp>
      <p:sp>
        <p:nvSpPr>
          <p:cNvPr id="199" name="Shape 199"/>
          <p:cNvSpPr>
            <a:spLocks noGrp="1" noRot="1" noChangeAspect="1"/>
          </p:cNvSpPr>
          <p:nvPr>
            <p:ph type="sldImg" idx="2"/>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0" name="Shape 200"/>
          <p:cNvSpPr txBox="1">
            <a:spLocks noGrp="1"/>
          </p:cNvSpPr>
          <p:nvPr>
            <p:ph type="body" idx="1"/>
          </p:nvPr>
        </p:nvSpPr>
        <p:spPr>
          <a:xfrm>
            <a:off x="928689" y="3330577"/>
            <a:ext cx="7439025" cy="3154363"/>
          </a:xfrm>
          <a:prstGeom prst="rect">
            <a:avLst/>
          </a:prstGeom>
          <a:noFill/>
          <a:ln>
            <a:noFill/>
          </a:ln>
        </p:spPr>
        <p:txBody>
          <a:bodyPr spcFirstLastPara="1" wrap="square" lIns="93150" tIns="46575" rIns="93150" bIns="46575" anchor="t" anchorCtr="0">
            <a:noAutofit/>
          </a:bodyPr>
          <a:lstStyle/>
          <a:p>
            <a:pPr marL="0" marR="0" lvl="0" indent="76200" algn="l" rtl="0">
              <a:spcBef>
                <a:spcPts val="0"/>
              </a:spcBef>
              <a:spcAft>
                <a:spcPts val="0"/>
              </a:spcAft>
              <a:buClr>
                <a:schemeClr val="dk1"/>
              </a:buClr>
              <a:buSzPts val="1200"/>
              <a:buFont typeface="Arial"/>
              <a:buNone/>
            </a:pPr>
            <a:r>
              <a:rPr lang="en-US" sz="1200" b="0" i="0" u="none" strike="noStrike" cap="none" dirty="0">
                <a:solidFill>
                  <a:schemeClr val="dk1"/>
                </a:solidFill>
                <a:latin typeface="Arial"/>
                <a:ea typeface="Arial"/>
                <a:cs typeface="Arial"/>
                <a:sym typeface="Arial"/>
              </a:rPr>
              <a:t>??</a:t>
            </a:r>
          </a:p>
          <a:p>
            <a:pPr marL="0" marR="0" lvl="0" indent="76200" algn="l" rtl="0">
              <a:spcBef>
                <a:spcPts val="0"/>
              </a:spcBef>
              <a:spcAft>
                <a:spcPts val="0"/>
              </a:spcAft>
              <a:buClr>
                <a:schemeClr val="dk1"/>
              </a:buClr>
              <a:buSzPts val="1200"/>
              <a:buFont typeface="Arial"/>
              <a:buNone/>
            </a:pPr>
            <a:endParaRPr lang="en-US" sz="1200" b="0" i="0" u="none" strike="noStrike" cap="none" dirty="0">
              <a:solidFill>
                <a:schemeClr val="dk1"/>
              </a:solidFill>
              <a:latin typeface="Arial"/>
              <a:ea typeface="Arial"/>
              <a:cs typeface="Arial"/>
              <a:sym typeface="Arial"/>
            </a:endParaRPr>
          </a:p>
          <a:p>
            <a:pPr marL="0" marR="0" lvl="0" indent="76200" algn="l" rtl="0">
              <a:spcBef>
                <a:spcPts val="0"/>
              </a:spcBef>
              <a:spcAft>
                <a:spcPts val="0"/>
              </a:spcAft>
              <a:buClr>
                <a:schemeClr val="dk1"/>
              </a:buClr>
              <a:buSzPts val="1200"/>
              <a:buFont typeface="Arial"/>
              <a:buNone/>
            </a:pPr>
            <a:r>
              <a:rPr lang="en-US" sz="1200" b="0" i="0" u="none" strike="noStrike" cap="none" dirty="0">
                <a:solidFill>
                  <a:schemeClr val="dk1"/>
                </a:solidFill>
                <a:latin typeface="Arial"/>
                <a:ea typeface="Arial"/>
                <a:cs typeface="Arial"/>
                <a:sym typeface="Arial"/>
              </a:rPr>
              <a:t>And thank you!</a:t>
            </a:r>
            <a:endParaRPr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949870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79357" indent="-379357">
              <a:buFontTx/>
              <a:buChar char="•"/>
            </a:pPr>
            <a:r>
              <a:rPr lang="en-US" altLang="en-US" sz="1200" dirty="0">
                <a:latin typeface="Arial" panose="020B0604020202020204" pitchFamily="34" charset="0"/>
              </a:rPr>
              <a:t>The primary jobs of the State Elections Enforcement Commission are to enforce all of the election laws, and to assist candidates, committees and the public in complying with </a:t>
            </a:r>
            <a:r>
              <a:rPr lang="en-US" altLang="en-US" sz="1200" i="1" dirty="0">
                <a:latin typeface="Arial" panose="020B0604020202020204" pitchFamily="34" charset="0"/>
              </a:rPr>
              <a:t>campaign finance </a:t>
            </a:r>
            <a:r>
              <a:rPr lang="en-US" altLang="en-US" sz="1200" dirty="0">
                <a:latin typeface="Arial" panose="020B0604020202020204" pitchFamily="34" charset="0"/>
              </a:rPr>
              <a:t>laws. But we do other things as well as this slide shows.</a:t>
            </a:r>
          </a:p>
          <a:p>
            <a:pPr marL="379357" indent="-379357">
              <a:buFontTx/>
              <a:buChar char="•"/>
            </a:pPr>
            <a:endParaRPr lang="en-US" altLang="en-US" sz="1200" dirty="0">
              <a:latin typeface="Arial" panose="020B0604020202020204" pitchFamily="34" charset="0"/>
            </a:endParaRPr>
          </a:p>
          <a:p>
            <a:pPr marL="379357" indent="-379357">
              <a:buFontTx/>
              <a:buChar char="•"/>
            </a:pPr>
            <a:r>
              <a:rPr lang="en-US" altLang="en-US" sz="1200" dirty="0">
                <a:latin typeface="Arial" panose="020B0604020202020204" pitchFamily="34" charset="0"/>
              </a:rPr>
              <a:t>As staff we all work for that Commission to perform these duties, me mostly on the compliance side and Attorneys Ross and Jazlowiecki on the enforcement side. </a:t>
            </a:r>
          </a:p>
          <a:p>
            <a:endParaRPr lang="en-US" dirty="0"/>
          </a:p>
        </p:txBody>
      </p:sp>
      <p:sp>
        <p:nvSpPr>
          <p:cNvPr id="4" name="Slide Number Placeholder 3"/>
          <p:cNvSpPr>
            <a:spLocks noGrp="1"/>
          </p:cNvSpPr>
          <p:nvPr>
            <p:ph type="sldNum" sz="quarter" idx="5"/>
          </p:nvPr>
        </p:nvSpPr>
        <p:spPr/>
        <p:txBody>
          <a:bodyPr/>
          <a:lstStyle/>
          <a:p>
            <a:fld id="{FDFC2352-A4C8-4C37-94B5-08C01374CB0D}" type="slidenum">
              <a:rPr lang="en-US" smtClean="0"/>
              <a:t>3</a:t>
            </a:fld>
            <a:endParaRPr lang="en-US"/>
          </a:p>
        </p:txBody>
      </p:sp>
    </p:spTree>
    <p:extLst>
      <p:ext uri="{BB962C8B-B14F-4D97-AF65-F5344CB8AC3E}">
        <p14:creationId xmlns:p14="http://schemas.microsoft.com/office/powerpoint/2010/main" val="3285043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0" marR="0" lvl="0" indent="0" algn="l" rtl="0">
              <a:spcBef>
                <a:spcPts val="0"/>
              </a:spcBef>
              <a:spcAft>
                <a:spcPts val="0"/>
              </a:spcAft>
              <a:buNone/>
            </a:pPr>
            <a:r>
              <a:rPr lang="en-US" sz="1200" dirty="0">
                <a:latin typeface="+mn-lt"/>
              </a:rPr>
              <a:t>It is important to know how our agency works--it’s not a monolith and it has many different parts that all work together.</a:t>
            </a:r>
          </a:p>
          <a:p>
            <a:pPr marL="0" marR="0" lvl="0" indent="0" algn="l" rtl="0">
              <a:spcBef>
                <a:spcPts val="0"/>
              </a:spcBef>
              <a:spcAft>
                <a:spcPts val="0"/>
              </a:spcAft>
              <a:buNone/>
            </a:pPr>
            <a:endParaRPr lang="en-US" sz="1200" dirty="0">
              <a:latin typeface="+mn-lt"/>
            </a:endParaRPr>
          </a:p>
          <a:p>
            <a:pPr marL="273050" marR="0" lvl="0" indent="-273050" algn="l" rtl="0">
              <a:lnSpc>
                <a:spcPct val="90000"/>
              </a:lnSpc>
              <a:spcBef>
                <a:spcPts val="0"/>
              </a:spcBef>
              <a:spcAft>
                <a:spcPts val="0"/>
              </a:spcAft>
              <a:buClr>
                <a:schemeClr val="accent1"/>
              </a:buClr>
              <a:buSzPts val="2380"/>
              <a:buFont typeface="Noto Sans Symbols"/>
              <a:buChar char="●"/>
            </a:pPr>
            <a:r>
              <a:rPr lang="en-US" sz="1200" b="0" i="0" u="none" strike="noStrike" cap="none" dirty="0">
                <a:solidFill>
                  <a:schemeClr val="dk1"/>
                </a:solidFill>
                <a:latin typeface="+mn-lt"/>
                <a:ea typeface="Georgia"/>
                <a:cs typeface="Times New Roman" panose="02020603050405020304" pitchFamily="18" charset="0"/>
                <a:sym typeface="Georgia"/>
              </a:rPr>
              <a:t>Commissioners</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5 part-time, bi-partisan appointees that are the final decision makers on all SEEC matters.</a:t>
            </a:r>
          </a:p>
          <a:p>
            <a:pPr marL="457200" lvl="1" indent="0">
              <a:lnSpc>
                <a:spcPct val="90000"/>
              </a:lnSpc>
              <a:spcBef>
                <a:spcPts val="0"/>
              </a:spcBef>
              <a:buClr>
                <a:schemeClr val="accent1"/>
              </a:buClr>
              <a:buSzPts val="2380"/>
              <a:buNone/>
            </a:pPr>
            <a:endParaRPr lang="en-US" sz="1200" b="0" i="0" u="none" strike="noStrike" cap="none" dirty="0">
              <a:solidFill>
                <a:schemeClr val="dk1"/>
              </a:solidFill>
              <a:latin typeface="+mn-lt"/>
              <a:ea typeface="Georgia"/>
              <a:cs typeface="Times New Roman" panose="02020603050405020304" pitchFamily="18" charset="0"/>
              <a:sym typeface="Georgia"/>
            </a:endParaRPr>
          </a:p>
          <a:p>
            <a:pPr marL="273050" marR="0" lvl="0" indent="-273050" algn="l" rtl="0">
              <a:lnSpc>
                <a:spcPct val="90000"/>
              </a:lnSpc>
              <a:spcBef>
                <a:spcPts val="0"/>
              </a:spcBef>
              <a:spcAft>
                <a:spcPts val="0"/>
              </a:spcAft>
              <a:buClr>
                <a:schemeClr val="accent1"/>
              </a:buClr>
              <a:buSzPts val="2380"/>
              <a:buFont typeface="Noto Sans Symbols"/>
              <a:buChar char="●"/>
            </a:pPr>
            <a:r>
              <a:rPr lang="en-US" sz="1200" b="0" i="0" u="none" strike="noStrike" cap="none" dirty="0">
                <a:solidFill>
                  <a:schemeClr val="dk1"/>
                </a:solidFill>
                <a:latin typeface="+mn-lt"/>
                <a:ea typeface="Georgia"/>
                <a:cs typeface="Times New Roman" panose="02020603050405020304" pitchFamily="18" charset="0"/>
                <a:sym typeface="Georgia"/>
              </a:rPr>
              <a:t>Executive Director and General Counsel</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Oversees the day-to-day operations of the SEEC</a:t>
            </a:r>
          </a:p>
          <a:p>
            <a:pPr marL="730250" marR="0" lvl="1" indent="-273050" algn="l" defTabSz="914400" rtl="0" eaLnBrk="1" fontAlgn="auto" latinLnBrk="0" hangingPunct="1">
              <a:lnSpc>
                <a:spcPct val="90000"/>
              </a:lnSpc>
              <a:spcBef>
                <a:spcPts val="0"/>
              </a:spcBef>
              <a:spcAft>
                <a:spcPts val="0"/>
              </a:spcAft>
              <a:buClr>
                <a:schemeClr val="accent1"/>
              </a:buClr>
              <a:buSzPts val="2380"/>
              <a:buFont typeface="Noto Sans Symbols"/>
              <a:buChar char="●"/>
              <a:tabLst/>
              <a:defRPr/>
            </a:pPr>
            <a:r>
              <a:rPr lang="en-US" sz="1200" dirty="0">
                <a:solidFill>
                  <a:schemeClr val="dk1"/>
                </a:solidFill>
                <a:latin typeface="+mn-lt"/>
                <a:cs typeface="Times New Roman" panose="02020603050405020304" pitchFamily="18" charset="0"/>
              </a:rPr>
              <a:t>We now have a new Interim Director, Clare Kindall, due to the retirement of Michael Brandi</a:t>
            </a:r>
          </a:p>
          <a:p>
            <a:pPr marL="457200" lvl="1" indent="0">
              <a:lnSpc>
                <a:spcPct val="90000"/>
              </a:lnSpc>
              <a:spcBef>
                <a:spcPts val="0"/>
              </a:spcBef>
              <a:buClr>
                <a:schemeClr val="accent1"/>
              </a:buClr>
              <a:buSzPts val="2380"/>
              <a:buFont typeface="Noto Sans Symbols"/>
              <a:buNone/>
            </a:pPr>
            <a:endParaRPr lang="en-US" sz="1200" dirty="0">
              <a:solidFill>
                <a:schemeClr val="dk1"/>
              </a:solidFill>
              <a:latin typeface="+mn-lt"/>
              <a:cs typeface="Times New Roman" panose="02020603050405020304" pitchFamily="18" charset="0"/>
            </a:endParaRPr>
          </a:p>
          <a:p>
            <a:pPr marL="273050" indent="-273050">
              <a:lnSpc>
                <a:spcPct val="90000"/>
              </a:lnSpc>
              <a:spcBef>
                <a:spcPts val="0"/>
              </a:spcBef>
              <a:buSzPts val="2380"/>
            </a:pPr>
            <a:r>
              <a:rPr lang="en-US" sz="1200" dirty="0">
                <a:latin typeface="+mn-lt"/>
                <a:cs typeface="Times New Roman" panose="02020603050405020304" pitchFamily="18" charset="0"/>
              </a:rPr>
              <a:t>Compliance and Candidate Services Units</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Assist candidates and political committees comply with campaign finance law</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Administers the Citizen’s Election Program</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Drafts legal opinions concerning Connecticut campaign finance law</a:t>
            </a: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3361777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273050" marR="0" lvl="0" indent="-273050" algn="l" rtl="0">
              <a:lnSpc>
                <a:spcPct val="90000"/>
              </a:lnSpc>
              <a:spcBef>
                <a:spcPts val="0"/>
              </a:spcBef>
              <a:spcAft>
                <a:spcPts val="0"/>
              </a:spcAft>
              <a:buClr>
                <a:schemeClr val="accent1"/>
              </a:buClr>
              <a:buSzPts val="2380"/>
              <a:buFont typeface="Noto Sans Symbols"/>
              <a:buChar char="●"/>
            </a:pPr>
            <a:r>
              <a:rPr lang="en-US" sz="1200" b="0" i="0" u="none" strike="noStrike" cap="none" dirty="0">
                <a:solidFill>
                  <a:schemeClr val="dk1"/>
                </a:solidFill>
                <a:latin typeface="+mn-lt"/>
                <a:ea typeface="Georgia"/>
                <a:cs typeface="Times New Roman" panose="02020603050405020304" pitchFamily="18" charset="0"/>
                <a:sym typeface="Georgia"/>
              </a:rPr>
              <a:t>Campaign Disclosure and Audit Unit</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Reviews CEP applications to ensure compliance with rules.</a:t>
            </a:r>
          </a:p>
          <a:p>
            <a:pPr marL="730250" lvl="1" indent="-273050">
              <a:lnSpc>
                <a:spcPct val="90000"/>
              </a:lnSpc>
              <a:spcBef>
                <a:spcPts val="0"/>
              </a:spcBef>
              <a:buClr>
                <a:schemeClr val="accent1"/>
              </a:buClr>
              <a:buSzPts val="2380"/>
              <a:buFont typeface="Noto Sans Symbols"/>
              <a:buChar char="●"/>
            </a:pPr>
            <a:r>
              <a:rPr lang="en-US" sz="1200" b="0" i="0" u="none" strike="noStrike" cap="none" dirty="0">
                <a:solidFill>
                  <a:schemeClr val="dk1"/>
                </a:solidFill>
                <a:latin typeface="+mn-lt"/>
                <a:ea typeface="Georgia"/>
                <a:cs typeface="Times New Roman" panose="02020603050405020304" pitchFamily="18" charset="0"/>
                <a:sym typeface="Georgia"/>
              </a:rPr>
              <a:t>Performs Audits of CEP campaigns to ensure compliance with rules</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Reviews compliance with campaign finance disclosure rules.</a:t>
            </a:r>
            <a:endParaRPr lang="en-US" sz="1200" b="0" i="0" u="none" strike="noStrike" cap="none" dirty="0">
              <a:solidFill>
                <a:schemeClr val="dk1"/>
              </a:solidFill>
              <a:latin typeface="+mn-lt"/>
              <a:ea typeface="Georgia"/>
              <a:cs typeface="Times New Roman" panose="02020603050405020304" pitchFamily="18" charset="0"/>
              <a:sym typeface="Georgia"/>
            </a:endParaRPr>
          </a:p>
          <a:p>
            <a:pPr marL="273050" marR="0" lvl="0" indent="-273050" algn="l" rtl="0">
              <a:lnSpc>
                <a:spcPct val="90000"/>
              </a:lnSpc>
              <a:spcBef>
                <a:spcPts val="0"/>
              </a:spcBef>
              <a:spcAft>
                <a:spcPts val="0"/>
              </a:spcAft>
              <a:buClr>
                <a:schemeClr val="accent1"/>
              </a:buClr>
              <a:buSzPts val="2380"/>
              <a:buFont typeface="Noto Sans Symbols"/>
              <a:buChar char="●"/>
            </a:pPr>
            <a:endParaRPr lang="en-US" sz="1200" dirty="0">
              <a:latin typeface="+mn-lt"/>
              <a:cs typeface="Times New Roman" panose="02020603050405020304" pitchFamily="18" charset="0"/>
            </a:endParaRPr>
          </a:p>
          <a:p>
            <a:pPr marL="273050" marR="0" lvl="0" indent="-273050" algn="l" rtl="0">
              <a:lnSpc>
                <a:spcPct val="90000"/>
              </a:lnSpc>
              <a:spcBef>
                <a:spcPts val="0"/>
              </a:spcBef>
              <a:spcAft>
                <a:spcPts val="0"/>
              </a:spcAft>
              <a:buClr>
                <a:schemeClr val="accent1"/>
              </a:buClr>
              <a:buSzPts val="2380"/>
              <a:buFont typeface="Noto Sans Symbols"/>
              <a:buChar char="●"/>
            </a:pPr>
            <a:r>
              <a:rPr lang="en-US" sz="1200" dirty="0">
                <a:latin typeface="+mn-lt"/>
                <a:cs typeface="Times New Roman" panose="02020603050405020304" pitchFamily="18" charset="0"/>
              </a:rPr>
              <a:t>Enforcement Unit</a:t>
            </a:r>
            <a:endParaRPr lang="en-US" sz="1200" b="0" i="0" u="none" strike="noStrike" cap="none" dirty="0">
              <a:solidFill>
                <a:schemeClr val="dk1"/>
              </a:solidFill>
              <a:latin typeface="+mn-lt"/>
              <a:ea typeface="Georgia"/>
              <a:cs typeface="Times New Roman" panose="02020603050405020304" pitchFamily="18" charset="0"/>
              <a:sym typeface="Georgia"/>
            </a:endParaRP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Investigates complaints, referrals and self-initiated cases concerning Connecticut election Law violations.</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Conducts administrative hearings and assess civil penalties for violations of Connecticut Election Law.</a:t>
            </a:r>
          </a:p>
          <a:p>
            <a:pPr marL="730250" lvl="1" indent="-273050">
              <a:lnSpc>
                <a:spcPct val="90000"/>
              </a:lnSpc>
              <a:spcBef>
                <a:spcPts val="0"/>
              </a:spcBef>
              <a:buClr>
                <a:schemeClr val="accent1"/>
              </a:buClr>
              <a:buSzPts val="2380"/>
              <a:buFont typeface="Noto Sans Symbols"/>
              <a:buChar char="●"/>
            </a:pPr>
            <a:r>
              <a:rPr lang="en-US" sz="1200" dirty="0">
                <a:solidFill>
                  <a:schemeClr val="dk1"/>
                </a:solidFill>
                <a:latin typeface="+mn-lt"/>
                <a:cs typeface="Times New Roman" panose="02020603050405020304" pitchFamily="18" charset="0"/>
              </a:rPr>
              <a:t>Coordinate with Local, State, and Federal Law Enforcement. </a:t>
            </a: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666550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182938" y="173038"/>
            <a:ext cx="3117850" cy="2338387"/>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0" name="Shape 180"/>
          <p:cNvSpPr txBox="1">
            <a:spLocks noGrp="1"/>
          </p:cNvSpPr>
          <p:nvPr>
            <p:ph type="body" idx="1"/>
          </p:nvPr>
        </p:nvSpPr>
        <p:spPr>
          <a:xfrm>
            <a:off x="1" y="2700340"/>
            <a:ext cx="9296400" cy="3597275"/>
          </a:xfrm>
          <a:prstGeom prst="rect">
            <a:avLst/>
          </a:prstGeom>
          <a:noFill/>
          <a:ln>
            <a:noFill/>
          </a:ln>
        </p:spPr>
        <p:txBody>
          <a:bodyPr spcFirstLastPara="1" wrap="square" lIns="93150" tIns="46575" rIns="93150" bIns="46575" anchor="t" anchorCtr="0">
            <a:noAutofit/>
          </a:bodyPr>
          <a:lstStyle/>
          <a:p>
            <a:pPr marL="381000" marR="0" lvl="0" indent="-381000" algn="l" defTabSz="914400" rtl="0" eaLnBrk="1" fontAlgn="auto" latinLnBrk="0" hangingPunct="1">
              <a:lnSpc>
                <a:spcPct val="100000"/>
              </a:lnSpc>
              <a:spcBef>
                <a:spcPts val="0"/>
              </a:spcBef>
              <a:spcAft>
                <a:spcPts val="0"/>
              </a:spcAft>
              <a:buClr>
                <a:schemeClr val="dk1"/>
              </a:buClr>
              <a:buSzPts val="1400"/>
              <a:buFont typeface="Arial"/>
              <a:buChar char="•"/>
              <a:tabLst/>
              <a:defRPr/>
            </a:pPr>
            <a:r>
              <a:rPr lang="en-US" sz="1200" b="0" i="0" u="none" strike="noStrike" cap="none" dirty="0">
                <a:solidFill>
                  <a:schemeClr val="dk1"/>
                </a:solidFill>
                <a:latin typeface="+mn-lt"/>
                <a:ea typeface="Arial"/>
                <a:cs typeface="Arial"/>
                <a:sym typeface="Arial"/>
              </a:rPr>
              <a:t>This is how we fit in with other elections officials. As you can see, our agency is just a part of much larger system of agencies and officials that regulate elections. </a:t>
            </a:r>
          </a:p>
          <a:p>
            <a:pPr marL="381000" marR="0" lvl="0" indent="-381000" algn="l" defTabSz="914400" rtl="0" eaLnBrk="1" fontAlgn="auto" latinLnBrk="0" hangingPunct="1">
              <a:lnSpc>
                <a:spcPct val="100000"/>
              </a:lnSpc>
              <a:spcBef>
                <a:spcPts val="0"/>
              </a:spcBef>
              <a:spcAft>
                <a:spcPts val="0"/>
              </a:spcAft>
              <a:buClr>
                <a:schemeClr val="dk1"/>
              </a:buClr>
              <a:buSzPts val="1400"/>
              <a:buFont typeface="Arial"/>
              <a:buChar char="•"/>
              <a:tabLst/>
              <a:defRPr/>
            </a:pPr>
            <a:endParaRPr lang="en-US" sz="1200" b="0" i="0" u="none" strike="noStrike" cap="none" dirty="0">
              <a:solidFill>
                <a:schemeClr val="dk1"/>
              </a:solidFill>
              <a:latin typeface="+mn-lt"/>
              <a:ea typeface="Arial"/>
              <a:cs typeface="Arial"/>
              <a:sym typeface="Arial"/>
            </a:endParaRPr>
          </a:p>
          <a:p>
            <a:pPr marL="381000" marR="0" lvl="0" indent="-381000" algn="l" defTabSz="914400" rtl="0" eaLnBrk="1" fontAlgn="auto" latinLnBrk="0" hangingPunct="1">
              <a:lnSpc>
                <a:spcPct val="100000"/>
              </a:lnSpc>
              <a:spcBef>
                <a:spcPts val="0"/>
              </a:spcBef>
              <a:spcAft>
                <a:spcPts val="0"/>
              </a:spcAft>
              <a:buClr>
                <a:schemeClr val="dk1"/>
              </a:buClr>
              <a:buSzPts val="1400"/>
              <a:buFont typeface="Arial"/>
              <a:buChar char="•"/>
              <a:tabLst/>
              <a:defRPr/>
            </a:pPr>
            <a:r>
              <a:rPr lang="en-US" sz="1200" b="0" i="0" u="none" strike="noStrike" cap="none" dirty="0">
                <a:solidFill>
                  <a:schemeClr val="dk1"/>
                </a:solidFill>
                <a:latin typeface="+mn-lt"/>
                <a:ea typeface="Arial"/>
                <a:cs typeface="Arial"/>
                <a:sym typeface="Arial"/>
              </a:rPr>
              <a:t>Our job is to 1) assist candidates and committees in complying with Connecticut’s campaign finance laws, 2) serve as the filing repository for campaign finance filings and registrations AND 3) to enforce ALL Connecticut’s election laws.</a:t>
            </a:r>
          </a:p>
          <a:p>
            <a:pPr marL="381000" marR="0" lvl="0" indent="-381000" algn="l" defTabSz="914400" rtl="0" eaLnBrk="1" fontAlgn="auto" latinLnBrk="0" hangingPunct="1">
              <a:lnSpc>
                <a:spcPct val="100000"/>
              </a:lnSpc>
              <a:spcBef>
                <a:spcPts val="0"/>
              </a:spcBef>
              <a:spcAft>
                <a:spcPts val="0"/>
              </a:spcAft>
              <a:buClr>
                <a:schemeClr val="dk1"/>
              </a:buClr>
              <a:buSzPts val="1400"/>
              <a:buFont typeface="Arial"/>
              <a:buChar char="•"/>
              <a:tabLst/>
              <a:defRPr/>
            </a:pPr>
            <a:endParaRPr sz="1200" b="0" i="0" u="none" strike="noStrike" cap="none" dirty="0">
              <a:solidFill>
                <a:schemeClr val="dk1"/>
              </a:solidFill>
              <a:latin typeface="+mn-lt"/>
              <a:ea typeface="Arial"/>
              <a:cs typeface="Arial"/>
              <a:sym typeface="Arial"/>
            </a:endParaRPr>
          </a:p>
          <a:p>
            <a:pPr marL="381000" marR="0" lvl="0" indent="-381000" algn="l" rtl="0">
              <a:spcBef>
                <a:spcPts val="420"/>
              </a:spcBef>
              <a:spcAft>
                <a:spcPts val="0"/>
              </a:spcAft>
              <a:buClr>
                <a:schemeClr val="dk1"/>
              </a:buClr>
              <a:buSzPts val="1400"/>
              <a:buFont typeface="Arial"/>
              <a:buChar char="•"/>
            </a:pPr>
            <a:r>
              <a:rPr lang="en-US" sz="1200" b="0" i="0" u="none" strike="noStrike" cap="none" dirty="0">
                <a:solidFill>
                  <a:schemeClr val="dk1"/>
                </a:solidFill>
                <a:latin typeface="+mn-lt"/>
                <a:ea typeface="Arial"/>
                <a:cs typeface="Arial"/>
                <a:sym typeface="Arial"/>
              </a:rPr>
              <a:t>We are not the Secretary of the State.  As you can see from this chart we have separate duties. </a:t>
            </a:r>
          </a:p>
          <a:p>
            <a:pPr marL="381000" marR="0" lvl="0" indent="-381000" algn="l" rtl="0">
              <a:spcBef>
                <a:spcPts val="420"/>
              </a:spcBef>
              <a:spcAft>
                <a:spcPts val="0"/>
              </a:spcAft>
              <a:buClr>
                <a:schemeClr val="dk1"/>
              </a:buClr>
              <a:buSzPts val="1400"/>
              <a:buFont typeface="Arial"/>
              <a:buChar char="•"/>
            </a:pPr>
            <a:endParaRPr lang="en-US" sz="1200" b="0" i="0" u="none" strike="noStrike" cap="none" dirty="0">
              <a:solidFill>
                <a:schemeClr val="dk1"/>
              </a:solidFill>
              <a:latin typeface="+mn-lt"/>
              <a:ea typeface="Arial"/>
              <a:cs typeface="Arial"/>
              <a:sym typeface="Arial"/>
            </a:endParaRPr>
          </a:p>
          <a:p>
            <a:pPr marL="381000" marR="0" lvl="0" indent="-381000" algn="l" rtl="0">
              <a:spcBef>
                <a:spcPts val="420"/>
              </a:spcBef>
              <a:spcAft>
                <a:spcPts val="0"/>
              </a:spcAft>
              <a:buClr>
                <a:schemeClr val="dk1"/>
              </a:buClr>
              <a:buSzPts val="1400"/>
              <a:buFont typeface="Arial"/>
              <a:buChar char="•"/>
            </a:pPr>
            <a:r>
              <a:rPr lang="en-US" sz="1200" b="0" i="0" u="none" strike="noStrike" cap="none" dirty="0">
                <a:solidFill>
                  <a:schemeClr val="dk1"/>
                </a:solidFill>
                <a:latin typeface="+mn-lt"/>
                <a:ea typeface="Arial"/>
                <a:cs typeface="Arial"/>
                <a:sym typeface="Arial"/>
              </a:rPr>
              <a:t>Crucially, we do not give compliance advice about election procedure and administration issues. The only time our Commission speaks on those issues is through its decisions when it is enforcing the law. We will go over some of those recent decisions later in this presentation.</a:t>
            </a:r>
          </a:p>
          <a:p>
            <a:pPr marL="0" marR="0" lvl="0" indent="0" algn="l" rtl="0">
              <a:spcBef>
                <a:spcPts val="420"/>
              </a:spcBef>
              <a:spcAft>
                <a:spcPts val="0"/>
              </a:spcAft>
              <a:buClr>
                <a:schemeClr val="dk1"/>
              </a:buClr>
              <a:buSzPts val="1400"/>
              <a:buFont typeface="Arial"/>
              <a:buNone/>
            </a:pPr>
            <a:endParaRPr lang="en-US" sz="1200" b="0" i="0" u="none" strike="noStrike" cap="none" dirty="0">
              <a:solidFill>
                <a:schemeClr val="dk1"/>
              </a:solidFill>
              <a:latin typeface="+mn-lt"/>
              <a:ea typeface="Arial"/>
              <a:cs typeface="Arial"/>
              <a:sym typeface="Arial"/>
            </a:endParaRPr>
          </a:p>
          <a:p>
            <a:pPr marL="0" marR="0" lvl="0" indent="0" algn="l" rtl="0">
              <a:spcBef>
                <a:spcPts val="420"/>
              </a:spcBef>
              <a:spcAft>
                <a:spcPts val="0"/>
              </a:spcAft>
              <a:buClr>
                <a:schemeClr val="dk1"/>
              </a:buClr>
              <a:buSzPts val="1400"/>
              <a:buFont typeface="Arial"/>
              <a:buNone/>
            </a:pPr>
            <a:r>
              <a:rPr lang="en-US" sz="1200" b="0" i="0" u="none" strike="noStrike" cap="none" dirty="0">
                <a:solidFill>
                  <a:schemeClr val="dk1"/>
                </a:solidFill>
                <a:latin typeface="+mn-lt"/>
                <a:ea typeface="Arial"/>
                <a:cs typeface="Arial"/>
                <a:sym typeface="Arial"/>
              </a:rPr>
              <a:t>Also we are not the feds or the prosecutors of criminal matters!</a:t>
            </a:r>
          </a:p>
          <a:p>
            <a:pPr marL="381000" marR="0" lvl="0" indent="-381000" algn="l" rtl="0">
              <a:spcBef>
                <a:spcPts val="300"/>
              </a:spcBef>
              <a:spcAft>
                <a:spcPts val="0"/>
              </a:spcAft>
              <a:buNone/>
            </a:pPr>
            <a:r>
              <a:rPr lang="en-US" sz="1200" b="0" i="0" dirty="0">
                <a:solidFill>
                  <a:srgbClr val="444444"/>
                </a:solidFill>
                <a:effectLst/>
                <a:latin typeface="+mn-lt"/>
              </a:rPr>
              <a:t>The U.S. Election Assistance Commission (EAC) is an independent, bipartisan commission.</a:t>
            </a:r>
            <a:endParaRPr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90094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273050" marR="0" lvl="0" indent="-273050" algn="l" defTabSz="914400" rtl="0" eaLnBrk="1" fontAlgn="auto" latinLnBrk="0" hangingPunct="1">
              <a:lnSpc>
                <a:spcPct val="90000"/>
              </a:lnSpc>
              <a:spcBef>
                <a:spcPts val="0"/>
              </a:spcBef>
              <a:spcAft>
                <a:spcPts val="0"/>
              </a:spcAft>
              <a:buClr>
                <a:srgbClr val="000000"/>
              </a:buClr>
              <a:buSzPts val="2380"/>
              <a:buFont typeface="Arial"/>
              <a:buNone/>
              <a:tabLst/>
              <a:defRPr/>
            </a:pPr>
            <a:r>
              <a:rPr lang="en-US" sz="1200" dirty="0">
                <a:latin typeface="Times New Roman" panose="02020603050405020304" pitchFamily="18" charset="0"/>
                <a:cs typeface="Times New Roman" panose="02020603050405020304" pitchFamily="18" charset="0"/>
              </a:rPr>
              <a:t>This slide cites our statutory authority for investigating election law matters. </a:t>
            </a:r>
            <a:r>
              <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(1)</a:t>
            </a:r>
          </a:p>
          <a:p>
            <a:pPr marL="273050" lvl="0" indent="-273050">
              <a:lnSpc>
                <a:spcPct val="90000"/>
              </a:lnSpc>
              <a:spcBef>
                <a:spcPts val="0"/>
              </a:spcBef>
              <a:buSzPts val="2380"/>
            </a:pPr>
            <a:endParaRPr lang="en-US" sz="1200" dirty="0">
              <a:latin typeface="Times New Roman" panose="02020603050405020304" pitchFamily="18" charset="0"/>
              <a:cs typeface="Times New Roman" panose="02020603050405020304" pitchFamily="18" charset="0"/>
            </a:endParaRPr>
          </a:p>
          <a:p>
            <a:pPr marL="273050" lvl="0" indent="-273050">
              <a:lnSpc>
                <a:spcPct val="90000"/>
              </a:lnSpc>
              <a:spcBef>
                <a:spcPts val="0"/>
              </a:spcBef>
              <a:buSzPts val="2380"/>
            </a:pPr>
            <a:endParaRPr lang="en-US" sz="1200" dirty="0">
              <a:latin typeface="Times New Roman" panose="02020603050405020304" pitchFamily="18" charset="0"/>
              <a:cs typeface="Times New Roman" panose="02020603050405020304" pitchFamily="18" charset="0"/>
            </a:endParaRPr>
          </a:p>
          <a:p>
            <a:pPr marL="273050" lvl="0" indent="-273050">
              <a:lnSpc>
                <a:spcPct val="90000"/>
              </a:lnSpc>
              <a:spcBef>
                <a:spcPts val="0"/>
              </a:spcBef>
              <a:buSzPts val="2380"/>
            </a:pPr>
            <a:r>
              <a:rPr lang="en-US" sz="1200" dirty="0">
                <a:latin typeface="Times New Roman" panose="02020603050405020304" pitchFamily="18" charset="0"/>
                <a:cs typeface="Times New Roman" panose="02020603050405020304" pitchFamily="18" charset="0"/>
              </a:rPr>
              <a:t>To make investigations . . . with respect to alleged violations of any provision of the general statutes relating to any election or referendum, any primary . . . and to hold hearings when the commission deems necessary to investigate violations of any provisions of the general statutes relating to any such election[.]</a:t>
            </a:r>
          </a:p>
          <a:p>
            <a:pPr marL="0" lvl="0" indent="0">
              <a:lnSpc>
                <a:spcPct val="90000"/>
              </a:lnSpc>
              <a:spcBef>
                <a:spcPts val="0"/>
              </a:spcBef>
              <a:buSzPts val="2380"/>
              <a:buNone/>
            </a:pPr>
            <a:endParaRPr lang="en-US" sz="1200" dirty="0">
              <a:latin typeface="Times New Roman" panose="02020603050405020304" pitchFamily="18" charset="0"/>
              <a:cs typeface="Times New Roman" panose="02020603050405020304" pitchFamily="18" charset="0"/>
            </a:endParaRPr>
          </a:p>
          <a:p>
            <a:pPr marL="730250" lvl="1" indent="-273050">
              <a:lnSpc>
                <a:spcPct val="90000"/>
              </a:lnSpc>
              <a:spcBef>
                <a:spcPts val="0"/>
              </a:spcBef>
              <a:buSzPts val="2380"/>
            </a:pPr>
            <a:r>
              <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(1)</a:t>
            </a: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2534973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273050" lvl="0" indent="-273050">
              <a:lnSpc>
                <a:spcPct val="90000"/>
              </a:lnSpc>
              <a:spcBef>
                <a:spcPts val="0"/>
              </a:spcBef>
              <a:buSzPts val="2380"/>
            </a:pPr>
            <a:r>
              <a:rPr lang="en-US" sz="1200" dirty="0">
                <a:latin typeface="Times New Roman" panose="02020603050405020304" pitchFamily="18" charset="0"/>
                <a:cs typeface="Times New Roman" panose="02020603050405020304" pitchFamily="18" charset="0"/>
              </a:rPr>
              <a:t>To levy a civil penalty of up to $2000 per violation of specific statutes or twice the amount of any improper payment or contribution.</a:t>
            </a:r>
          </a:p>
          <a:p>
            <a:pPr marL="730250" lvl="1" indent="-273050">
              <a:lnSpc>
                <a:spcPct val="90000"/>
              </a:lnSpc>
              <a:spcBef>
                <a:spcPts val="0"/>
              </a:spcBef>
              <a:buSzPts val="2380"/>
            </a:pPr>
            <a:r>
              <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(2)</a:t>
            </a:r>
          </a:p>
          <a:p>
            <a:pPr marL="273050" indent="-273050">
              <a:lnSpc>
                <a:spcPct val="90000"/>
              </a:lnSpc>
              <a:spcBef>
                <a:spcPts val="0"/>
              </a:spcBef>
              <a:buSzPts val="2380"/>
            </a:pPr>
            <a:endParaRPr lang="en-US" sz="1200" dirty="0">
              <a:latin typeface="Times New Roman" panose="02020603050405020304" pitchFamily="18" charset="0"/>
              <a:cs typeface="Times New Roman" panose="02020603050405020304" pitchFamily="18" charset="0"/>
            </a:endParaRPr>
          </a:p>
          <a:p>
            <a:pPr marL="273050" indent="-273050">
              <a:lnSpc>
                <a:spcPct val="90000"/>
              </a:lnSpc>
              <a:spcBef>
                <a:spcPts val="0"/>
              </a:spcBef>
              <a:buSzPts val="2380"/>
            </a:pPr>
            <a:r>
              <a:rPr lang="en-US" sz="1200" dirty="0">
                <a:latin typeface="Times New Roman" panose="02020603050405020304" pitchFamily="18" charset="0"/>
                <a:cs typeface="Times New Roman" panose="02020603050405020304" pitchFamily="18" charset="0"/>
              </a:rPr>
              <a:t> To issue a cease and desist order for violation of any general statute or regulation under the commission's jurisdiction and to take reasonable actions necessary to compel compliance with such statute or regulation;</a:t>
            </a:r>
          </a:p>
          <a:p>
            <a:pPr marL="730250" lvl="1" indent="-273050">
              <a:lnSpc>
                <a:spcPct val="90000"/>
              </a:lnSpc>
              <a:spcBef>
                <a:spcPts val="0"/>
              </a:spcBef>
              <a:buSzPts val="2380"/>
            </a:pPr>
            <a:r>
              <a:rPr lang="en-US" sz="1200" dirty="0">
                <a:solidFill>
                  <a:schemeClr val="dk1"/>
                </a:solidFill>
                <a:latin typeface="Times New Roman" panose="02020603050405020304" pitchFamily="18" charset="0"/>
                <a:cs typeface="Times New Roman" panose="02020603050405020304" pitchFamily="18" charset="0"/>
              </a:rPr>
              <a:t>General Statutes 9-7b (a) (3) (F)</a:t>
            </a:r>
          </a:p>
          <a:p>
            <a:pPr marL="730250" lvl="1" indent="-273050">
              <a:lnSpc>
                <a:spcPct val="90000"/>
              </a:lnSpc>
              <a:spcBef>
                <a:spcPts val="0"/>
              </a:spcBef>
              <a:buSzPts val="2380"/>
            </a:pPr>
            <a:endParaRPr lang="en-US" sz="1200" dirty="0">
              <a:solidFill>
                <a:schemeClr val="dk1"/>
              </a:solidFill>
              <a:latin typeface="Times New Roman" panose="02020603050405020304" pitchFamily="18" charset="0"/>
              <a:cs typeface="Times New Roman" panose="02020603050405020304" pitchFamily="18" charset="0"/>
            </a:endParaRPr>
          </a:p>
          <a:p>
            <a:pPr marL="273050" lvl="0" indent="-273050">
              <a:lnSpc>
                <a:spcPct val="90000"/>
              </a:lnSpc>
              <a:spcBef>
                <a:spcPts val="0"/>
              </a:spcBef>
              <a:buSzPts val="2380"/>
            </a:pPr>
            <a:r>
              <a:rPr lang="en-US" sz="1200" dirty="0">
                <a:latin typeface="Times New Roman" panose="02020603050405020304" pitchFamily="18" charset="0"/>
                <a:cs typeface="Times New Roman" panose="02020603050405020304" pitchFamily="18" charset="0"/>
              </a:rPr>
              <a:t>To refer to the Chief State’s Attorney evidence bearing upon violation of any provision . . . Of the general statues pertaining or relating to any such election, primary or referendum. . . </a:t>
            </a:r>
          </a:p>
          <a:p>
            <a:pPr marL="730250" lvl="1" indent="-273050">
              <a:lnSpc>
                <a:spcPct val="90000"/>
              </a:lnSpc>
              <a:spcBef>
                <a:spcPts val="0"/>
              </a:spcBef>
              <a:buSzPts val="2380"/>
            </a:pPr>
            <a:r>
              <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(8)  			ETC</a:t>
            </a: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2845107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2925763" y="134938"/>
            <a:ext cx="3506787" cy="26289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1" name="Shape 191"/>
          <p:cNvSpPr txBox="1">
            <a:spLocks noGrp="1"/>
          </p:cNvSpPr>
          <p:nvPr>
            <p:ph type="body" idx="1"/>
          </p:nvPr>
        </p:nvSpPr>
        <p:spPr>
          <a:xfrm>
            <a:off x="930276" y="3330577"/>
            <a:ext cx="7435850" cy="3154363"/>
          </a:xfrm>
          <a:prstGeom prst="rect">
            <a:avLst/>
          </a:prstGeom>
          <a:noFill/>
          <a:ln>
            <a:noFill/>
          </a:ln>
        </p:spPr>
        <p:txBody>
          <a:bodyPr spcFirstLastPara="1" wrap="square" lIns="93150" tIns="46575" rIns="93150" bIns="465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9-7a (g) (1)</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273050" lvl="0" indent="-273050">
              <a:lnSpc>
                <a:spcPct val="90000"/>
              </a:lnSpc>
              <a:spcBef>
                <a:spcPts val="0"/>
              </a:spcBef>
              <a:buSzPts val="2380"/>
            </a:pPr>
            <a:r>
              <a:rPr lang="en-US" sz="1200" dirty="0">
                <a:latin typeface="Times New Roman" panose="02020603050405020304" pitchFamily="18" charset="0"/>
                <a:cs typeface="Times New Roman" panose="02020603050405020304" pitchFamily="18" charset="0"/>
              </a:rPr>
              <a:t>For most cases, the SEEC must investigate and issue a final decision within one year of receiving a complaint or the case is statutorily dismissed.</a:t>
            </a:r>
          </a:p>
          <a:p>
            <a:pPr marL="457200" lvl="1" indent="0">
              <a:lnSpc>
                <a:spcPct val="90000"/>
              </a:lnSpc>
              <a:spcBef>
                <a:spcPts val="0"/>
              </a:spcBef>
              <a:buSzPts val="2380"/>
              <a:buNone/>
            </a:pPr>
            <a:endPar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730250" lvl="1" indent="-273050">
              <a:lnSpc>
                <a:spcPct val="90000"/>
              </a:lnSpc>
              <a:spcBef>
                <a:spcPts val="0"/>
              </a:spcBef>
              <a:buSzPts val="2380"/>
            </a:pPr>
            <a:r>
              <a:rPr lang="en-US" sz="1200" dirty="0">
                <a:solidFill>
                  <a:schemeClr val="dk1"/>
                </a:solidFill>
                <a:latin typeface="Times New Roman" panose="02020603050405020304" pitchFamily="18" charset="0"/>
                <a:cs typeface="Times New Roman" panose="02020603050405020304" pitchFamily="18" charset="0"/>
              </a:rPr>
              <a:t>Does not apply to registrar referrals.</a:t>
            </a:r>
            <a:endPar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sz="12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0" marR="0" lvl="0" indent="0" algn="l" rtl="0">
              <a:spcBef>
                <a:spcPts val="0"/>
              </a:spcBef>
              <a:spcAft>
                <a:spcPts val="0"/>
              </a:spcAft>
              <a:buNone/>
            </a:pPr>
            <a:endParaRPr dirty="0"/>
          </a:p>
        </p:txBody>
      </p:sp>
    </p:spTree>
    <p:extLst>
      <p:ext uri="{BB962C8B-B14F-4D97-AF65-F5344CB8AC3E}">
        <p14:creationId xmlns:p14="http://schemas.microsoft.com/office/powerpoint/2010/main" val="2036166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FF1C8-003D-E9E9-519C-2EBC411F6CD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7B84DC4-2161-F5A8-5F94-9AEB7C27426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EE1B2273-534B-0196-80AF-37D00E8B276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256FBBC-C77C-264D-4733-6062897FB5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7CD54-4BA6-D477-C14C-4E9453ECB2E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654707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4C68-FA41-4F41-91C1-FC15D1B14D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67D2B9-3609-0F79-B91E-134036886F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00F3D-ED3B-A15E-D2D3-A241AD31A24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C6ADC09-BDF9-2ECC-1D71-45FD3A8B8D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74EB50-4CD4-7532-AA0F-73C6A6B33030}"/>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3932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FFFA8F-D0D6-5C1A-524D-C875404A823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00B1B87-E7FF-1DD4-A8C8-FFC9CC8B584D}"/>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226004-8FFB-88E9-969D-3A3A852F3E08}"/>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C4314E3-4443-5499-1988-9C675EF565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1BDFDB-548A-9153-6A43-48F7D7041566}"/>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6540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A3663-F2FB-DAE7-1061-CEB6479AFD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5DC882-5CFB-C2DB-AB4A-0B8A241BAC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FD115-5B23-0B25-8AEB-FF8809C1DFB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56D4D9E1-56F9-55F2-1A38-E1790B5EA4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0029FE-52E3-9B1D-91A1-4D4C1DFE9A35}"/>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61663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82B6-85D3-5ABF-3B3F-BDE5A0059DD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196066D-EA1B-AF47-82A8-EAE9F70071DA}"/>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FB8C58-FF00-C1CA-790B-F0E6421172F3}"/>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CAD8917-2DDC-A148-6913-4794A5553C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C095B-6566-B4DD-AB34-D612A42A149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616273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5CC3-0BF1-9A77-5746-AA55BAA552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68707C-97FF-67F3-7962-39C2FDA2C8E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C8A2747-FBFB-4557-CF7B-8E86FBE1333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F5F09FA-26BD-3966-4A38-9C657919B99B}"/>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1A583D66-ECBE-2922-A227-A1EB635EF9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367A01-7471-05F0-032B-F533109F198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91826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50FDF-BD51-6F78-BF1E-E255BAC8DC5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AC440B-C7B3-721C-8D34-5C2DCB57D33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76B8824-C597-67CC-FF03-2D084D7358A9}"/>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FDDCBA-7370-84B7-6E3D-B5BA1EF1ED0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B22713B-85D2-33FE-97E8-4A4197D428DB}"/>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D279B3-3AA4-4A56-9611-0732C22A7A96}"/>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E818A1D8-E443-644F-F8C7-698E006AD9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C556FD-7EEF-1638-A616-19C439DBE0BF}"/>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23280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481AD-705E-5089-32C0-C6BE452E82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016A90-4B56-CBC0-004A-0C057F57084A}"/>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91DF85FB-2B55-6045-F452-39443B5C14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E19BEF-DAB9-B7C1-3164-7BB657063966}"/>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54303292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DBC076-6D0B-2D6A-EEE3-684B098CFBE7}"/>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82DF8B0C-1829-4582-43EE-F4871B26E66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04868B-EAB7-5716-01BC-A80112FF948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41487099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5284E-53A4-75A2-DD3B-1EF9180F586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5A88718-19FB-4092-9C4C-9C253E27731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FDD3D7-9821-00F3-B9C7-75CC11DE641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AE3C184-BC77-5425-885F-1A8AEE50976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F2012A4F-4DB3-76C1-C4F9-84837105BA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49DD0F-9E07-CAF7-6C5E-7DF91076351C}"/>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02097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E1BA-2DAC-310E-2663-A5406FDF22A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1F70893-45F9-FE07-477A-069BA43A83F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39FD34FC-B56A-6072-FE70-249BC0B4244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3C2CD7C-F55F-66A3-EF3F-11A45F4865CD}"/>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03195B9-B0F1-F3D4-B684-F833A93217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F15B76-F05E-8BA6-AFA2-2586BF06F97F}"/>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8209778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F624-EE71-79B6-03E7-41A3B6290CE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FC8906-2F05-9263-3C5A-4CBA97D1658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93A697-FAF5-0E7C-7EBE-EB684C529B8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endParaRPr lang="en-US"/>
          </a:p>
        </p:txBody>
      </p:sp>
      <p:sp>
        <p:nvSpPr>
          <p:cNvPr id="5" name="Footer Placeholder 4">
            <a:extLst>
              <a:ext uri="{FF2B5EF4-FFF2-40B4-BE49-F238E27FC236}">
                <a16:creationId xmlns:a16="http://schemas.microsoft.com/office/drawing/2014/main" id="{7E8BC157-9C64-24CA-2366-8410EFEDC59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853DBFB-96A7-7040-6C0E-ACAAF739DD8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pPr marL="0" lvl="0" indent="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408194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t.gov/seec/"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hyperlink" Target="mailto:seec@ct.gov?subject=ROVAC%20Question" TargetMode="External"/><Relationship Id="rId4" Type="http://schemas.openxmlformats.org/officeDocument/2006/relationships/hyperlink" Target="http://www.ct.gov/seec/cwp/view.asp?a=3556&amp;Q=421946&amp;seecNav=|"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152400" y="152400"/>
            <a:ext cx="8839200" cy="1143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600" b="1" i="0" u="none" strike="noStrike" cap="none">
                <a:solidFill>
                  <a:srgbClr val="990000"/>
                </a:solidFill>
                <a:latin typeface="Georgia"/>
                <a:ea typeface="Georgia"/>
                <a:cs typeface="Georgia"/>
                <a:sym typeface="Georgia"/>
              </a:rPr>
              <a:t>State Elections Enforcement Commission </a:t>
            </a:r>
            <a:endParaRPr/>
          </a:p>
        </p:txBody>
      </p:sp>
      <p:pic>
        <p:nvPicPr>
          <p:cNvPr id="168" name="Shape 168" descr="logo.bmp"/>
          <p:cNvPicPr preferRelativeResize="0"/>
          <p:nvPr/>
        </p:nvPicPr>
        <p:blipFill rotWithShape="1">
          <a:blip r:embed="rId3">
            <a:alphaModFix/>
          </a:blip>
          <a:srcRect/>
          <a:stretch/>
        </p:blipFill>
        <p:spPr>
          <a:xfrm>
            <a:off x="7543800" y="203200"/>
            <a:ext cx="1012825" cy="1033463"/>
          </a:xfrm>
          <a:prstGeom prst="rect">
            <a:avLst/>
          </a:prstGeom>
          <a:noFill/>
          <a:ln>
            <a:noFill/>
          </a:ln>
        </p:spPr>
      </p:pic>
      <p:sp>
        <p:nvSpPr>
          <p:cNvPr id="169" name="Shape 169"/>
          <p:cNvSpPr txBox="1"/>
          <p:nvPr/>
        </p:nvSpPr>
        <p:spPr>
          <a:xfrm>
            <a:off x="2647950" y="4623137"/>
            <a:ext cx="3848100" cy="707886"/>
          </a:xfrm>
          <a:prstGeom prst="rect">
            <a:avLst/>
          </a:prstGeom>
          <a:noFill/>
          <a:ln>
            <a:noFill/>
          </a:ln>
        </p:spPr>
        <p:txBody>
          <a:bodyPr spcFirstLastPara="1" wrap="square" lIns="91425" tIns="45700" rIns="91425" bIns="45700" anchor="t" anchorCtr="0">
            <a:noAutofit/>
          </a:bodyPr>
          <a:lstStyle/>
          <a:p>
            <a:pPr lvl="0" algn="ctr"/>
            <a:r>
              <a:rPr lang="en-US" sz="2000" b="0" i="0" u="none" strike="noStrike" cap="none" dirty="0">
                <a:solidFill>
                  <a:schemeClr val="dk1"/>
                </a:solidFill>
                <a:latin typeface="Georgia"/>
                <a:ea typeface="Georgia"/>
                <a:cs typeface="Georgia"/>
                <a:sym typeface="Georgia"/>
              </a:rPr>
              <a:t>Joshua Foley</a:t>
            </a:r>
            <a:r>
              <a:rPr lang="en-US" sz="2000" dirty="0">
                <a:solidFill>
                  <a:schemeClr val="dk1"/>
                </a:solidFill>
                <a:latin typeface="Georgia"/>
                <a:ea typeface="Georgia"/>
                <a:cs typeface="Georgia"/>
                <a:sym typeface="Georgia"/>
              </a:rPr>
              <a:t>, Zak Jazlowiecki, Johnny </a:t>
            </a:r>
            <a:r>
              <a:rPr lang="en-US" sz="2000" b="0" i="0" u="none" strike="noStrike" cap="none" dirty="0">
                <a:solidFill>
                  <a:schemeClr val="dk1"/>
                </a:solidFill>
                <a:latin typeface="Georgia"/>
                <a:ea typeface="Georgia"/>
                <a:cs typeface="Georgia"/>
                <a:sym typeface="Georgia"/>
              </a:rPr>
              <a:t>Ross III </a:t>
            </a:r>
          </a:p>
          <a:p>
            <a:pPr marL="0" marR="0" lvl="0" indent="0" algn="ctr" rtl="0">
              <a:spcBef>
                <a:spcPts val="0"/>
              </a:spcBef>
              <a:spcAft>
                <a:spcPts val="0"/>
              </a:spcAft>
              <a:buNone/>
            </a:pPr>
            <a:r>
              <a:rPr lang="en-US" sz="2000" dirty="0">
                <a:solidFill>
                  <a:schemeClr val="dk1"/>
                </a:solidFill>
                <a:latin typeface="Georgia"/>
                <a:ea typeface="Georgia"/>
                <a:cs typeface="Georgia"/>
                <a:sym typeface="Georgia"/>
              </a:rPr>
              <a:t>St</a:t>
            </a:r>
            <a:r>
              <a:rPr lang="en-US" sz="2000" b="0" i="0" u="none" strike="noStrike" cap="none" dirty="0">
                <a:solidFill>
                  <a:schemeClr val="dk1"/>
                </a:solidFill>
                <a:latin typeface="Georgia"/>
                <a:ea typeface="Georgia"/>
                <a:cs typeface="Georgia"/>
                <a:sym typeface="Georgia"/>
              </a:rPr>
              <a:t>aff Attorneys</a:t>
            </a:r>
          </a:p>
        </p:txBody>
      </p:sp>
      <p:sp>
        <p:nvSpPr>
          <p:cNvPr id="170" name="Shape 170"/>
          <p:cNvSpPr txBox="1"/>
          <p:nvPr/>
        </p:nvSpPr>
        <p:spPr>
          <a:xfrm>
            <a:off x="1295400" y="2057400"/>
            <a:ext cx="6477000" cy="227806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5400" b="0" i="0" u="none" strike="noStrike" cap="none" dirty="0">
                <a:solidFill>
                  <a:srgbClr val="2A363C"/>
                </a:solidFill>
                <a:latin typeface="Georgia"/>
                <a:ea typeface="Georgia"/>
                <a:cs typeface="Georgia"/>
                <a:sym typeface="Georgia"/>
              </a:rPr>
              <a:t>2025</a:t>
            </a:r>
            <a:r>
              <a:rPr lang="en-US" sz="4400" b="0" i="0" u="none" strike="noStrike" cap="none" dirty="0">
                <a:solidFill>
                  <a:srgbClr val="2A363C"/>
                </a:solidFill>
                <a:latin typeface="Georgia"/>
                <a:ea typeface="Georgia"/>
                <a:cs typeface="Georgia"/>
                <a:sym typeface="Georgia"/>
              </a:rPr>
              <a:t> </a:t>
            </a:r>
            <a:endParaRPr sz="4400" b="0" i="0" u="none" strike="noStrike" cap="none" dirty="0">
              <a:solidFill>
                <a:srgbClr val="2A363C"/>
              </a:solidFill>
              <a:latin typeface="Georgia"/>
              <a:ea typeface="Georgia"/>
              <a:cs typeface="Georgia"/>
              <a:sym typeface="Georgia"/>
            </a:endParaRPr>
          </a:p>
          <a:p>
            <a:pPr marL="0" marR="0" lvl="0" indent="0" algn="ctr" rtl="0">
              <a:spcBef>
                <a:spcPts val="0"/>
              </a:spcBef>
              <a:spcAft>
                <a:spcPts val="0"/>
              </a:spcAft>
              <a:buNone/>
            </a:pPr>
            <a:r>
              <a:rPr lang="en-US" sz="4400" b="0" i="0" u="none" strike="noStrike" cap="none" dirty="0">
                <a:solidFill>
                  <a:srgbClr val="2A363C"/>
                </a:solidFill>
                <a:latin typeface="Georgia"/>
                <a:ea typeface="Georgia"/>
                <a:cs typeface="Georgia"/>
                <a:sym typeface="Georgia"/>
              </a:rPr>
              <a:t>REGISTRAR OF VOTERS CONFERENCE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183563"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600" b="1" i="0" u="none" strike="noStrike" cap="none">
                <a:solidFill>
                  <a:srgbClr val="990000"/>
                </a:solidFill>
                <a:latin typeface="Georgia"/>
                <a:ea typeface="Georgia"/>
                <a:cs typeface="Georgia"/>
                <a:sym typeface="Georgia"/>
              </a:rPr>
              <a:t>Case Discussion</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844675"/>
            <a:ext cx="8229600" cy="3336925"/>
          </a:xfrm>
          <a:prstGeom prst="rect">
            <a:avLst/>
          </a:prstGeom>
          <a:noFill/>
          <a:ln>
            <a:noFill/>
          </a:ln>
        </p:spPr>
        <p:txBody>
          <a:bodyPr spcFirstLastPara="1" wrap="square" lIns="91425" tIns="45700" rIns="91425" bIns="45700" anchor="t" anchorCtr="0">
            <a:noAutofit/>
          </a:bodyPr>
          <a:lstStyle/>
          <a:p>
            <a:pPr marL="273050" marR="0" lvl="0" indent="-273050" algn="l" rtl="0">
              <a:lnSpc>
                <a:spcPct val="90000"/>
              </a:lnSpc>
              <a:spcBef>
                <a:spcPts val="0"/>
              </a:spcBef>
              <a:spcAft>
                <a:spcPts val="0"/>
              </a:spcAft>
              <a:buClr>
                <a:schemeClr val="accent1"/>
              </a:buClr>
              <a:buSzPts val="2380"/>
              <a:buFont typeface="Noto Sans Symbols"/>
              <a:buChar char="●"/>
            </a:pPr>
            <a:r>
              <a:rPr lang="en-US" sz="28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Key Recent SEEC cases regarding election administration</a:t>
            </a:r>
            <a:endParaRPr sz="28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547688" lvl="1" indent="-273049">
              <a:spcBef>
                <a:spcPts val="1200"/>
              </a:spcBef>
              <a:buClr>
                <a:schemeClr val="accent2"/>
              </a:buClr>
              <a:buSzPts val="1610"/>
              <a:buFont typeface="Noto Sans Symbols"/>
              <a:buChar char="○"/>
            </a:pPr>
            <a:r>
              <a:rPr lang="en-US" sz="2300" dirty="0">
                <a:latin typeface="Times New Roman" panose="02020603050405020304" pitchFamily="18" charset="0"/>
                <a:ea typeface="Georgia"/>
                <a:cs typeface="Times New Roman" panose="02020603050405020304" pitchFamily="18" charset="0"/>
                <a:sym typeface="Georgia"/>
              </a:rPr>
              <a:t>Petitioning </a:t>
            </a:r>
            <a:r>
              <a:rPr lang="en-US" sz="2300" dirty="0">
                <a:latin typeface="Times New Roman" panose="02020603050405020304" pitchFamily="18" charset="0"/>
                <a:cs typeface="Times New Roman" panose="02020603050405020304" pitchFamily="18" charset="0"/>
              </a:rPr>
              <a:t>C</a:t>
            </a:r>
            <a:r>
              <a:rPr lang="en-US" sz="2300" dirty="0">
                <a:latin typeface="Times New Roman" panose="02020603050405020304" pitchFamily="18" charset="0"/>
                <a:ea typeface="Georgia"/>
                <a:cs typeface="Times New Roman" panose="02020603050405020304" pitchFamily="18" charset="0"/>
                <a:sym typeface="Georgia"/>
              </a:rPr>
              <a:t>andidates</a:t>
            </a:r>
          </a:p>
          <a:p>
            <a:pPr marL="547688" lvl="1" indent="-273049">
              <a:spcBef>
                <a:spcPts val="1200"/>
              </a:spcBef>
              <a:buClr>
                <a:schemeClr val="accent2"/>
              </a:buClr>
              <a:buSzPts val="1610"/>
              <a:buFont typeface="Noto Sans Symbols"/>
              <a:buChar char="○"/>
            </a:pPr>
            <a:r>
              <a:rPr lang="en-US" sz="2300" dirty="0">
                <a:latin typeface="Times New Roman" panose="02020603050405020304" pitchFamily="18" charset="0"/>
                <a:ea typeface="Georgia"/>
                <a:cs typeface="Times New Roman" panose="02020603050405020304" pitchFamily="18" charset="0"/>
                <a:sym typeface="Georgia"/>
              </a:rPr>
              <a:t>Circulators</a:t>
            </a:r>
          </a:p>
          <a:p>
            <a:pPr marL="547688" marR="0" lvl="1" indent="-273049" algn="l" rtl="0">
              <a:lnSpc>
                <a:spcPct val="90000"/>
              </a:lnSpc>
              <a:spcBef>
                <a:spcPts val="1200"/>
              </a:spcBef>
              <a:spcAft>
                <a:spcPts val="0"/>
              </a:spcAft>
              <a:buClr>
                <a:schemeClr val="accent2"/>
              </a:buClr>
              <a:buSzPts val="1610"/>
              <a:buFont typeface="Noto Sans Symbols"/>
              <a:buChar char="○"/>
            </a:pPr>
            <a:r>
              <a:rPr lang="en-US" sz="2300" dirty="0">
                <a:latin typeface="Times New Roman" panose="02020603050405020304" pitchFamily="18" charset="0"/>
                <a:cs typeface="Times New Roman" panose="02020603050405020304" pitchFamily="18" charset="0"/>
              </a:rPr>
              <a:t>Double Voting</a:t>
            </a:r>
          </a:p>
          <a:p>
            <a:pPr marL="547688" marR="0" lvl="1" indent="-273049" algn="l" rtl="0">
              <a:lnSpc>
                <a:spcPct val="90000"/>
              </a:lnSpc>
              <a:spcBef>
                <a:spcPts val="1200"/>
              </a:spcBef>
              <a:spcAft>
                <a:spcPts val="0"/>
              </a:spcAft>
              <a:buClr>
                <a:schemeClr val="accent2"/>
              </a:buClr>
              <a:buSzPts val="1610"/>
              <a:buFont typeface="Noto Sans Symbols"/>
              <a:buChar char="○"/>
            </a:pPr>
            <a:r>
              <a:rPr lang="en-US" sz="2300" dirty="0">
                <a:latin typeface="Times New Roman" panose="02020603050405020304" pitchFamily="18" charset="0"/>
                <a:cs typeface="Times New Roman" panose="02020603050405020304" pitchFamily="18" charset="0"/>
              </a:rPr>
              <a:t>CVRS Changes to Voter History</a:t>
            </a:r>
          </a:p>
          <a:p>
            <a:pPr marL="273050" marR="0" lvl="0" indent="-121920" algn="l" rtl="0">
              <a:lnSpc>
                <a:spcPct val="90000"/>
              </a:lnSpc>
              <a:spcBef>
                <a:spcPts val="120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a:p>
            <a:pPr marL="273050" marR="0" lvl="0" indent="-121920" algn="l" rtl="0">
              <a:lnSpc>
                <a:spcPct val="90000"/>
              </a:lnSpc>
              <a:spcBef>
                <a:spcPts val="120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pic>
        <p:nvPicPr>
          <p:cNvPr id="196" name="Shape 196" descr="MCj02931880000[1]"/>
          <p:cNvPicPr preferRelativeResize="0"/>
          <p:nvPr/>
        </p:nvPicPr>
        <p:blipFill rotWithShape="1">
          <a:blip r:embed="rId3">
            <a:alphaModFix/>
          </a:blip>
          <a:srcRect/>
          <a:stretch/>
        </p:blipFill>
        <p:spPr>
          <a:xfrm>
            <a:off x="6953250" y="4419600"/>
            <a:ext cx="1733550" cy="1816100"/>
          </a:xfrm>
          <a:prstGeom prst="rect">
            <a:avLst/>
          </a:prstGeom>
          <a:noFill/>
          <a:ln>
            <a:noFill/>
          </a:ln>
        </p:spPr>
      </p:pic>
    </p:spTree>
    <p:extLst>
      <p:ext uri="{BB962C8B-B14F-4D97-AF65-F5344CB8AC3E}">
        <p14:creationId xmlns:p14="http://schemas.microsoft.com/office/powerpoint/2010/main" val="3329454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7639-2A58-ADE9-4B15-6A5FAE1D9770}"/>
              </a:ext>
            </a:extLst>
          </p:cNvPr>
          <p:cNvSpPr>
            <a:spLocks noGrp="1"/>
          </p:cNvSpPr>
          <p:nvPr>
            <p:ph type="ctrTitle"/>
          </p:nvPr>
        </p:nvSpPr>
        <p:spPr>
          <a:xfrm>
            <a:off x="0" y="857250"/>
            <a:ext cx="9024041" cy="882910"/>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9-410(c) and Petition Pages circulated by candidate circulators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423926E0-FE65-231D-AEC1-BBD11438209D}"/>
              </a:ext>
            </a:extLst>
          </p:cNvPr>
          <p:cNvSpPr>
            <a:spLocks noGrp="1"/>
          </p:cNvSpPr>
          <p:nvPr>
            <p:ph type="subTitle" idx="1"/>
          </p:nvPr>
        </p:nvSpPr>
        <p:spPr>
          <a:xfrm>
            <a:off x="0" y="1924168"/>
            <a:ext cx="9144000" cy="4585814"/>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2024-024</a:t>
            </a:r>
          </a:p>
          <a:p>
            <a:pPr algn="l"/>
            <a:r>
              <a:rPr lang="en-US" b="1" dirty="0">
                <a:latin typeface="Times New Roman" panose="02020603050405020304" pitchFamily="18" charset="0"/>
                <a:cs typeface="Times New Roman" panose="02020603050405020304" pitchFamily="18" charset="0"/>
              </a:rPr>
              <a:t>Allegation</a:t>
            </a:r>
            <a:r>
              <a:rPr lang="en-US" dirty="0">
                <a:latin typeface="Times New Roman" panose="02020603050405020304" pitchFamily="18" charset="0"/>
                <a:cs typeface="Times New Roman" panose="02020603050405020304" pitchFamily="18" charset="0"/>
              </a:rPr>
              <a:t>:</a:t>
            </a:r>
          </a:p>
          <a:p>
            <a:pPr marL="214313" indent="-214313" algn="l">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cs typeface="Times New Roman" panose="02020603050405020304" pitchFamily="18" charset="0"/>
              </a:rPr>
              <a:t>The complaint alleges that Registrar of Voters Fred DeCaro III and former Assistant Registrar of Voters Traci Carney violated General Statutes Section 9-410 (c) by accepting signed petition pages circulated by the same candidate for whom the signed petition pages were in support of for ballot access.</a:t>
            </a:r>
          </a:p>
          <a:p>
            <a:pPr marL="214313" indent="-214313" algn="l">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Key Points of the Investigation:</a:t>
            </a:r>
          </a:p>
          <a:p>
            <a:pPr marL="557213" lvl="1" indent="-214313" algn="l">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This complaint involves the same allegations and claims as present in the complaint brought to Connecticut Superior Court by Plaintiffs Susan Schiefflein, George Hritz, Gail Lauridsen and Michael DeVita against Defendant Fred DeCaro, III, as the Registrar of Voters for the Town of Greenwich, Connecticut, which was heard before Judge Trial Referee Robert Genuario.</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8869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14C62-A017-567E-9102-C78C7DB477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5BDFCA-3426-2DE8-3A88-2488BF7578D5}"/>
              </a:ext>
            </a:extLst>
          </p:cNvPr>
          <p:cNvSpPr>
            <a:spLocks noGrp="1"/>
          </p:cNvSpPr>
          <p:nvPr>
            <p:ph type="ctrTitle"/>
          </p:nvPr>
        </p:nvSpPr>
        <p:spPr>
          <a:xfrm>
            <a:off x="0" y="857250"/>
            <a:ext cx="9024041" cy="882910"/>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9-410(c) and Petition Pages circulated by candidate circulators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D40CC83A-A28B-A884-FEF3-7708F4C60042}"/>
              </a:ext>
            </a:extLst>
          </p:cNvPr>
          <p:cNvSpPr>
            <a:spLocks noGrp="1"/>
          </p:cNvSpPr>
          <p:nvPr>
            <p:ph type="subTitle" idx="1"/>
          </p:nvPr>
        </p:nvSpPr>
        <p:spPr>
          <a:xfrm>
            <a:off x="0" y="1787691"/>
            <a:ext cx="9144000" cy="4213059"/>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2024-024</a:t>
            </a:r>
          </a:p>
          <a:p>
            <a:pPr marL="214313" indent="-214313" algn="l">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Key Facts after Investigation:</a:t>
            </a:r>
          </a:p>
          <a:p>
            <a:pPr marL="557213" lvl="1" indent="-214313" algn="l">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On June 4, 2024, Judge Genuario signed his ruling, which stated the following: </a:t>
            </a:r>
          </a:p>
          <a:p>
            <a:pPr lvl="1" algn="l"/>
            <a:r>
              <a:rPr lang="en-US" sz="1800" dirty="0">
                <a:latin typeface="Times New Roman" panose="02020603050405020304" pitchFamily="18" charset="0"/>
                <a:ea typeface="Times New Roman" panose="02020603050405020304" pitchFamily="18" charset="0"/>
                <a:cs typeface="Times New Roman" panose="02020603050405020304" pitchFamily="18" charset="0"/>
              </a:rPr>
              <a:t>“The complaint alleges that the circulation of the petition by Kelly, who was a candidate in District Two, that contained her name and other names, was a violation of § 9-410(c), and the circulation of the petitions in District Eight by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Erenson</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ea typeface="Times New Roman" panose="02020603050405020304" pitchFamily="18" charset="0"/>
                <a:cs typeface="Times New Roman" panose="02020603050405020304" pitchFamily="18" charset="0"/>
              </a:rPr>
              <a:t>Freheit</a:t>
            </a:r>
            <a:r>
              <a:rPr lang="en-US" sz="1800" dirty="0">
                <a:latin typeface="Times New Roman" panose="02020603050405020304" pitchFamily="18" charset="0"/>
                <a:ea typeface="Times New Roman" panose="02020603050405020304" pitchFamily="18" charset="0"/>
                <a:cs typeface="Times New Roman" panose="02020603050405020304" pitchFamily="18" charset="0"/>
              </a:rPr>
              <a:t>, and St. Phillip were similarly in violations of that provision of § 9-410(c). The complaint alleges that because the petitions seeking a primary were precluded and in violation of § 9-410(c) the defendant had a mandatory duty as Registrar of Voters to reject those pages…This court holds that the plain meaning of the statue as written allows a candidate to circulate petitions unless it violates provisions of 9-410(c). The circulating of petitions by a candidate whose name is included but is not the sole name on the petition is not the circulation of a petition for "another group of candidates…Therefore, the circulation of petitions by Kelly was not in violation of the C.G.S. section 9-410(c), and the defendant was correct to accept the petitions and not reject to them…”</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3269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A4A53-0BC7-E8CE-E2C0-F750C98DC1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421B87-08F5-B8D2-6CA0-9478D3DF1E1D}"/>
              </a:ext>
            </a:extLst>
          </p:cNvPr>
          <p:cNvSpPr>
            <a:spLocks noGrp="1"/>
          </p:cNvSpPr>
          <p:nvPr>
            <p:ph type="ctrTitle"/>
          </p:nvPr>
        </p:nvSpPr>
        <p:spPr>
          <a:xfrm>
            <a:off x="0" y="857250"/>
            <a:ext cx="9024041" cy="882910"/>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9-410(c) and Petition Pages circulated by candidate circulators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09A7A463-6241-807D-3D8D-3EBAE2F44F3A}"/>
              </a:ext>
            </a:extLst>
          </p:cNvPr>
          <p:cNvSpPr>
            <a:spLocks noGrp="1"/>
          </p:cNvSpPr>
          <p:nvPr>
            <p:ph type="subTitle" idx="1"/>
          </p:nvPr>
        </p:nvSpPr>
        <p:spPr>
          <a:xfrm>
            <a:off x="0" y="1787691"/>
            <a:ext cx="9144000" cy="4213059"/>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2024-024</a:t>
            </a:r>
          </a:p>
          <a:p>
            <a:pPr marL="214313" indent="-214313" algn="l">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Key Points of the Commission’s Analysis and Conclusion:</a:t>
            </a:r>
          </a:p>
          <a:p>
            <a:pPr marL="557213" lvl="1" indent="-214313" algn="l">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Due to the decision in Schiefflein v. DeCaro regarding the Superior Court's treatment of the</a:t>
            </a:r>
          </a:p>
          <a:p>
            <a:pPr lvl="1" algn="l"/>
            <a:r>
              <a:rPr lang="en-US" sz="1800" dirty="0">
                <a:latin typeface="Times New Roman" panose="02020603050405020304" pitchFamily="18" charset="0"/>
                <a:ea typeface="Times New Roman" panose="02020603050405020304" pitchFamily="18" charset="0"/>
                <a:cs typeface="Times New Roman" panose="02020603050405020304" pitchFamily="18" charset="0"/>
              </a:rPr>
              <a:t>underlying facts and law in this matter, the Commission determined it unnecessary to</a:t>
            </a:r>
          </a:p>
          <a:p>
            <a:pPr lvl="1" algn="l"/>
            <a:r>
              <a:rPr lang="en-US" sz="1800" dirty="0">
                <a:latin typeface="Times New Roman" panose="02020603050405020304" pitchFamily="18" charset="0"/>
                <a:ea typeface="Times New Roman" panose="02020603050405020304" pitchFamily="18" charset="0"/>
                <a:cs typeface="Times New Roman" panose="02020603050405020304" pitchFamily="18" charset="0"/>
              </a:rPr>
              <a:t>further consider this matter.</a:t>
            </a:r>
          </a:p>
          <a:p>
            <a:pPr marL="557213" lvl="1" indent="-214313" algn="l">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cs typeface="Times New Roman" panose="02020603050405020304" pitchFamily="18" charset="0"/>
              </a:rPr>
              <a:t>Under the narrow and specific facts found and detailed herein, the Commission concluded that this complaint is dismissed.</a:t>
            </a:r>
          </a:p>
          <a:p>
            <a:pPr marL="214313" indent="-214313" algn="l">
              <a:buFont typeface="Arial" panose="020B0604020202020204" pitchFamily="34" charset="0"/>
              <a:buChar char="•"/>
            </a:pPr>
            <a:r>
              <a:rPr lang="en-US" sz="2100" b="1" dirty="0">
                <a:latin typeface="Times New Roman" panose="02020603050405020304" pitchFamily="18" charset="0"/>
                <a:cs typeface="Times New Roman" panose="02020603050405020304" pitchFamily="18" charset="0"/>
              </a:rPr>
              <a:t>Takeaway:</a:t>
            </a:r>
          </a:p>
          <a:p>
            <a:pPr marL="557213" lvl="1" indent="-214313" algn="l">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“The circulating of petitions by a candidate whose name is included but is not the sole name on the petition is not the circulation of a petition for "another group of candidates.” Schiefflein v. DeCaro, No. : FST-CV-24-5030042-S, 2024 Conn. Super. LEXIS 1111, at *1-27 (Super. Ct. June 4, 2024).</a:t>
            </a:r>
          </a:p>
        </p:txBody>
      </p:sp>
    </p:spTree>
    <p:extLst>
      <p:ext uri="{BB962C8B-B14F-4D97-AF65-F5344CB8AC3E}">
        <p14:creationId xmlns:p14="http://schemas.microsoft.com/office/powerpoint/2010/main" val="4154600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C1A32-CFAC-22DC-6EE2-089AFA2BBE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747B82-8827-4A53-A4B9-D7B71F8B9620}"/>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477D1DAA-04F4-862D-A454-98706E41561E}"/>
              </a:ext>
            </a:extLst>
          </p:cNvPr>
          <p:cNvSpPr>
            <a:spLocks noGrp="1"/>
          </p:cNvSpPr>
          <p:nvPr>
            <p:ph type="subTitle" idx="1"/>
          </p:nvPr>
        </p:nvSpPr>
        <p:spPr>
          <a:xfrm>
            <a:off x="0" y="1339347"/>
            <a:ext cx="9144000" cy="4661403"/>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2023-043</a:t>
            </a:r>
          </a:p>
          <a:p>
            <a:pPr algn="l">
              <a:defRPr/>
            </a:pPr>
            <a:r>
              <a:rPr lang="en-US" b="1" dirty="0">
                <a:solidFill>
                  <a:prstClr val="black"/>
                </a:solidFill>
                <a:latin typeface="Times New Roman" panose="02020603050405020304" pitchFamily="18" charset="0"/>
                <a:cs typeface="Times New Roman" panose="02020603050405020304" pitchFamily="18" charset="0"/>
              </a:rPr>
              <a:t>Allegation</a:t>
            </a:r>
            <a:r>
              <a:rPr lang="en-US" dirty="0">
                <a:solidFill>
                  <a:prstClr val="black"/>
                </a:solidFill>
                <a:latin typeface="Times New Roman" panose="02020603050405020304" pitchFamily="18" charset="0"/>
                <a:cs typeface="Times New Roman" panose="02020603050405020304" pitchFamily="18" charset="0"/>
              </a:rPr>
              <a:t>:</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The complaint alleges that Registrar of Voters Shannel Evans and Town Clerk Michael Smart failed to properly certify nomination primary petition pages for Shafiq Abdus-Sabur, who was a candidate for Mayor of the City of New Haven and Robert Lee, who was a candidate for the Town Clerk, by rejecting approximately “51.6%” of the alleged total number of signatures.</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Investigation:</a:t>
            </a:r>
          </a:p>
          <a:p>
            <a:pPr marL="557213" lvl="1" indent="-214313" algn="l">
              <a:buFont typeface="Arial" panose="020B0604020202020204" pitchFamily="34" charset="0"/>
              <a:buChar char="•"/>
              <a:defRPr/>
            </a:pPr>
            <a:r>
              <a:rPr lang="en-US" sz="1800" dirty="0">
                <a:solidFill>
                  <a:prstClr val="black"/>
                </a:solidFill>
                <a:latin typeface="Times New Roman" panose="02020603050405020304" pitchFamily="18" charset="0"/>
                <a:cs typeface="Times New Roman" panose="02020603050405020304" pitchFamily="18" charset="0"/>
              </a:rPr>
              <a:t>The Commission conducted random sampling of 14 petition pages, totaling two hundred and thirty-six signatures, by running the signatory names through the Connecticut Voter Registration System to confirm whether the signatures had been erroneously rejected.</a:t>
            </a:r>
          </a:p>
          <a:p>
            <a:pPr lvl="1" algn="l">
              <a:defRPr/>
            </a:pPr>
            <a:endParaRPr lang="en-US" sz="1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6432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E33C6-4D75-868F-CF29-8FAE0C47BA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B9B8DC-5EE3-9F4B-F5DA-9ABC37F42100}"/>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2570843C-E152-A7D6-0B2F-7352AE991A4F}"/>
              </a:ext>
            </a:extLst>
          </p:cNvPr>
          <p:cNvSpPr>
            <a:spLocks noGrp="1"/>
          </p:cNvSpPr>
          <p:nvPr>
            <p:ph type="subTitle" idx="1"/>
          </p:nvPr>
        </p:nvSpPr>
        <p:spPr>
          <a:xfrm>
            <a:off x="0" y="1352927"/>
            <a:ext cx="9144000" cy="4512021"/>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2023-043</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Investigation Continued:</a:t>
            </a:r>
            <a:endParaRPr lang="en-US" dirty="0">
              <a:solidFill>
                <a:prstClr val="black"/>
              </a:solidFill>
              <a:latin typeface="Times New Roman" panose="02020603050405020304" pitchFamily="18" charset="0"/>
              <a:cs typeface="Times New Roman" panose="02020603050405020304" pitchFamily="18" charset="0"/>
            </a:endParaRP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Registrar of Voters Evans provided five reasons for why a petition signature could be rejected. Petition signatures were rejected for being (1) a duplicate of another signature, (2) from an unaffiliated elector, (3) illegible, (4) from a signatory whose voter registration status was indeterminate, or (5) on a petition page which was rejected due to missing information on the back of the page or being circulated by unregistered circulator. </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Commission’s Analysis and Conclusion:</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The Commission found that Respondent Evans’ rejection of petition signatures based on</a:t>
            </a:r>
          </a:p>
          <a:p>
            <a:pPr algn="l">
              <a:defRPr/>
            </a:pPr>
            <a:r>
              <a:rPr lang="en-US" dirty="0">
                <a:solidFill>
                  <a:prstClr val="black"/>
                </a:solidFill>
                <a:latin typeface="Times New Roman" panose="02020603050405020304" pitchFamily="18" charset="0"/>
                <a:cs typeface="Times New Roman" panose="02020603050405020304" pitchFamily="18" charset="0"/>
              </a:rPr>
              <a:t>    duplication was statutorily permissible because General Statutes § 9-410 (b) states that “no</a:t>
            </a:r>
          </a:p>
          <a:p>
            <a:pPr algn="l">
              <a:defRPr/>
            </a:pPr>
            <a:r>
              <a:rPr lang="en-US" dirty="0">
                <a:solidFill>
                  <a:prstClr val="black"/>
                </a:solidFill>
                <a:latin typeface="Times New Roman" panose="02020603050405020304" pitchFamily="18" charset="0"/>
                <a:cs typeface="Times New Roman" panose="02020603050405020304" pitchFamily="18" charset="0"/>
              </a:rPr>
              <a:t>    person shall sign more than one petition page for the same candidate or candidates.”</a:t>
            </a:r>
          </a:p>
          <a:p>
            <a:pPr algn="l">
              <a:defRPr/>
            </a:pPr>
            <a:endParaRPr lang="en-US"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4300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725945-75A2-88CC-DEA1-27F740433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281ADB-33C3-4B89-A244-4B228396E6A0}"/>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84E29BA7-DFCC-91BE-4A1C-2B6FA118F43D}"/>
              </a:ext>
            </a:extLst>
          </p:cNvPr>
          <p:cNvSpPr>
            <a:spLocks noGrp="1"/>
          </p:cNvSpPr>
          <p:nvPr>
            <p:ph type="subTitle" idx="1"/>
          </p:nvPr>
        </p:nvSpPr>
        <p:spPr>
          <a:xfrm>
            <a:off x="0" y="1352927"/>
            <a:ext cx="9144000" cy="4512021"/>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2023-043</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Commission’s Analysis and Conclusion Continued:</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The Commission found that Respondent Evans’ rejection of petition signatures based on the</a:t>
            </a:r>
          </a:p>
          <a:p>
            <a:pPr algn="l">
              <a:defRPr/>
            </a:pPr>
            <a:r>
              <a:rPr lang="en-US" dirty="0">
                <a:solidFill>
                  <a:prstClr val="black"/>
                </a:solidFill>
                <a:latin typeface="Times New Roman" panose="02020603050405020304" pitchFamily="18" charset="0"/>
                <a:cs typeface="Times New Roman" panose="02020603050405020304" pitchFamily="18" charset="0"/>
              </a:rPr>
              <a:t>    signatory being an unaffiliated elector, the signature being illegible, or an indeterminate</a:t>
            </a:r>
          </a:p>
          <a:p>
            <a:pPr algn="l">
              <a:defRPr/>
            </a:pPr>
            <a:r>
              <a:rPr lang="en-US" dirty="0">
                <a:solidFill>
                  <a:prstClr val="black"/>
                </a:solidFill>
                <a:latin typeface="Times New Roman" panose="02020603050405020304" pitchFamily="18" charset="0"/>
                <a:cs typeface="Times New Roman" panose="02020603050405020304" pitchFamily="18" charset="0"/>
              </a:rPr>
              <a:t>    registration status of a signatory was statutorily permissible given that a Registrar of Voters,</a:t>
            </a:r>
          </a:p>
          <a:p>
            <a:pPr algn="l">
              <a:defRPr/>
            </a:pPr>
            <a:r>
              <a:rPr lang="en-US" dirty="0">
                <a:solidFill>
                  <a:prstClr val="black"/>
                </a:solidFill>
                <a:latin typeface="Times New Roman" panose="02020603050405020304" pitchFamily="18" charset="0"/>
                <a:cs typeface="Times New Roman" panose="02020603050405020304" pitchFamily="18" charset="0"/>
              </a:rPr>
              <a:t>    could not approve of a signature from a signatory who was not validated as a duly</a:t>
            </a:r>
          </a:p>
          <a:p>
            <a:pPr algn="l">
              <a:defRPr/>
            </a:pPr>
            <a:r>
              <a:rPr lang="en-US" dirty="0">
                <a:solidFill>
                  <a:prstClr val="black"/>
                </a:solidFill>
                <a:latin typeface="Times New Roman" panose="02020603050405020304" pitchFamily="18" charset="0"/>
                <a:cs typeface="Times New Roman" panose="02020603050405020304" pitchFamily="18" charset="0"/>
              </a:rPr>
              <a:t>    registered elector and enrolled party member because General Statutes § 9-410 (b) states</a:t>
            </a:r>
          </a:p>
          <a:p>
            <a:pPr algn="l">
              <a:defRPr/>
            </a:pPr>
            <a:r>
              <a:rPr lang="en-US" dirty="0">
                <a:solidFill>
                  <a:prstClr val="black"/>
                </a:solidFill>
                <a:latin typeface="Times New Roman" panose="02020603050405020304" pitchFamily="18" charset="0"/>
                <a:cs typeface="Times New Roman" panose="02020603050405020304" pitchFamily="18" charset="0"/>
              </a:rPr>
              <a:t>    that “[t]he names of enrolled party members signing a primary petition need not all be on</a:t>
            </a:r>
          </a:p>
          <a:p>
            <a:pPr algn="l">
              <a:defRPr/>
            </a:pPr>
            <a:r>
              <a:rPr lang="en-US" dirty="0">
                <a:solidFill>
                  <a:prstClr val="black"/>
                </a:solidFill>
                <a:latin typeface="Times New Roman" panose="02020603050405020304" pitchFamily="18" charset="0"/>
                <a:cs typeface="Times New Roman" panose="02020603050405020304" pitchFamily="18" charset="0"/>
              </a:rPr>
              <a:t>    one sheet but may be on several sheets,” and General Statutes § 9-412 states that “[</a:t>
            </a:r>
            <a:r>
              <a:rPr lang="en-US" dirty="0" err="1">
                <a:solidFill>
                  <a:prstClr val="black"/>
                </a:solidFill>
                <a:latin typeface="Times New Roman" panose="02020603050405020304" pitchFamily="18" charset="0"/>
                <a:cs typeface="Times New Roman" panose="02020603050405020304" pitchFamily="18" charset="0"/>
              </a:rPr>
              <a:t>i</a:t>
            </a:r>
            <a:r>
              <a:rPr lang="en-US" dirty="0">
                <a:solidFill>
                  <a:prstClr val="black"/>
                </a:solidFill>
                <a:latin typeface="Times New Roman" panose="02020603050405020304" pitchFamily="18" charset="0"/>
                <a:cs typeface="Times New Roman" panose="02020603050405020304" pitchFamily="18" charset="0"/>
              </a:rPr>
              <a:t>]n</a:t>
            </a:r>
          </a:p>
          <a:p>
            <a:pPr algn="l">
              <a:defRPr/>
            </a:pPr>
            <a:r>
              <a:rPr lang="en-US" dirty="0">
                <a:solidFill>
                  <a:prstClr val="black"/>
                </a:solidFill>
                <a:latin typeface="Times New Roman" panose="02020603050405020304" pitchFamily="18" charset="0"/>
                <a:cs typeface="Times New Roman" panose="02020603050405020304" pitchFamily="18" charset="0"/>
              </a:rPr>
              <a:t>    checking signatures on primary petition pages, the registrar shall reject any name if such</a:t>
            </a:r>
          </a:p>
          <a:p>
            <a:pPr algn="l">
              <a:defRPr/>
            </a:pPr>
            <a:r>
              <a:rPr lang="en-US" dirty="0">
                <a:solidFill>
                  <a:prstClr val="black"/>
                </a:solidFill>
                <a:latin typeface="Times New Roman" panose="02020603050405020304" pitchFamily="18" charset="0"/>
                <a:cs typeface="Times New Roman" panose="02020603050405020304" pitchFamily="18" charset="0"/>
              </a:rPr>
              <a:t>    name does not appear on the last-completed enrollment list in the municipality or political</a:t>
            </a:r>
          </a:p>
          <a:p>
            <a:pPr algn="l">
              <a:defRPr/>
            </a:pPr>
            <a:r>
              <a:rPr lang="en-US" dirty="0">
                <a:solidFill>
                  <a:prstClr val="black"/>
                </a:solidFill>
                <a:latin typeface="Times New Roman" panose="02020603050405020304" pitchFamily="18" charset="0"/>
                <a:cs typeface="Times New Roman" panose="02020603050405020304" pitchFamily="18" charset="0"/>
              </a:rPr>
              <a:t>    s</a:t>
            </a:r>
            <a:r>
              <a:rPr lang="en-US" dirty="0" err="1">
                <a:solidFill>
                  <a:prstClr val="black"/>
                </a:solidFill>
                <a:latin typeface="Times New Roman" panose="02020603050405020304" pitchFamily="18" charset="0"/>
                <a:cs typeface="Times New Roman" panose="02020603050405020304" pitchFamily="18" charset="0"/>
              </a:rPr>
              <a:t>ubdivision</a:t>
            </a:r>
            <a:r>
              <a:rPr lang="en-US" dirty="0">
                <a:solidFill>
                  <a:prstClr val="black"/>
                </a:solidFill>
                <a:latin typeface="Times New Roman" panose="02020603050405020304" pitchFamily="18" charset="0"/>
                <a:cs typeface="Times New Roman" panose="02020603050405020304" pitchFamily="18" charset="0"/>
              </a:rPr>
              <a:t>, as the case may be.</a:t>
            </a:r>
          </a:p>
          <a:p>
            <a:pPr algn="l">
              <a:defRPr/>
            </a:pPr>
            <a:endParaRPr lang="en-US"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039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0EB20-A54B-989E-7CD0-DEA619CA3E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D68A87-A739-707F-BC45-2BFB8DB49FCD}"/>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EA03540B-CE0A-49B8-B655-8B0ADF2309FA}"/>
              </a:ext>
            </a:extLst>
          </p:cNvPr>
          <p:cNvSpPr>
            <a:spLocks noGrp="1"/>
          </p:cNvSpPr>
          <p:nvPr>
            <p:ph type="subTitle" idx="1"/>
          </p:nvPr>
        </p:nvSpPr>
        <p:spPr>
          <a:xfrm>
            <a:off x="0" y="1352927"/>
            <a:ext cx="9144000" cy="4512021"/>
          </a:xfrm>
        </p:spPr>
        <p:txBody>
          <a:bodyPr>
            <a:normAutofit lnSpcReduction="10000"/>
          </a:bodyPr>
          <a:lstStyle/>
          <a:p>
            <a:pPr algn="l"/>
            <a:r>
              <a:rPr lang="en-US" b="1" dirty="0">
                <a:latin typeface="Times New Roman" panose="02020603050405020304" pitchFamily="18" charset="0"/>
                <a:cs typeface="Times New Roman" panose="02020603050405020304" pitchFamily="18" charset="0"/>
              </a:rPr>
              <a:t>Case:  File No. 2023-043</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Commission’s Analysis and Conclusion Continued:</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The Commission determined that Respondent Evans’ rejection of petition pages for missing</a:t>
            </a:r>
          </a:p>
          <a:p>
            <a:pPr algn="l">
              <a:defRPr/>
            </a:pPr>
            <a:r>
              <a:rPr lang="en-US" dirty="0">
                <a:solidFill>
                  <a:prstClr val="black"/>
                </a:solidFill>
                <a:latin typeface="Times New Roman" panose="02020603050405020304" pitchFamily="18" charset="0"/>
                <a:cs typeface="Times New Roman" panose="02020603050405020304" pitchFamily="18" charset="0"/>
              </a:rPr>
              <a:t>    required information or being circulated by an unregistered circulator was statutorily</a:t>
            </a:r>
          </a:p>
          <a:p>
            <a:pPr algn="l">
              <a:defRPr/>
            </a:pPr>
            <a:r>
              <a:rPr lang="en-US" dirty="0">
                <a:solidFill>
                  <a:prstClr val="black"/>
                </a:solidFill>
                <a:latin typeface="Times New Roman" panose="02020603050405020304" pitchFamily="18" charset="0"/>
                <a:cs typeface="Times New Roman" panose="02020603050405020304" pitchFamily="18" charset="0"/>
              </a:rPr>
              <a:t>    permissible because General Statutes § 9-412 states that “[t]he registrar shall reject any</a:t>
            </a:r>
          </a:p>
          <a:p>
            <a:pPr algn="l">
              <a:defRPr/>
            </a:pPr>
            <a:r>
              <a:rPr lang="en-US" dirty="0">
                <a:solidFill>
                  <a:prstClr val="black"/>
                </a:solidFill>
                <a:latin typeface="Times New Roman" panose="02020603050405020304" pitchFamily="18" charset="0"/>
                <a:cs typeface="Times New Roman" panose="02020603050405020304" pitchFamily="18" charset="0"/>
              </a:rPr>
              <a:t>    page of a petition which does not contain the certifications provided in section 9-410, or</a:t>
            </a:r>
          </a:p>
          <a:p>
            <a:pPr algn="l">
              <a:defRPr/>
            </a:pPr>
            <a:r>
              <a:rPr lang="en-US" dirty="0">
                <a:solidFill>
                  <a:prstClr val="black"/>
                </a:solidFill>
                <a:latin typeface="Times New Roman" panose="02020603050405020304" pitchFamily="18" charset="0"/>
                <a:cs typeface="Times New Roman" panose="02020603050405020304" pitchFamily="18" charset="0"/>
              </a:rPr>
              <a:t>    which the registrar determines to have been circulated in violation of any other provision of</a:t>
            </a:r>
          </a:p>
          <a:p>
            <a:pPr algn="l">
              <a:defRPr/>
            </a:pPr>
            <a:r>
              <a:rPr lang="en-US" dirty="0">
                <a:solidFill>
                  <a:prstClr val="black"/>
                </a:solidFill>
                <a:latin typeface="Times New Roman" panose="02020603050405020304" pitchFamily="18" charset="0"/>
                <a:cs typeface="Times New Roman" panose="02020603050405020304" pitchFamily="18" charset="0"/>
              </a:rPr>
              <a:t>    section 9-410, and General Statutes § 9-410 (c) states that “[a]</a:t>
            </a:r>
            <a:r>
              <a:rPr lang="en-US" dirty="0" err="1">
                <a:solidFill>
                  <a:prstClr val="black"/>
                </a:solidFill>
                <a:latin typeface="Times New Roman" panose="02020603050405020304" pitchFamily="18" charset="0"/>
                <a:cs typeface="Times New Roman" panose="02020603050405020304" pitchFamily="18" charset="0"/>
              </a:rPr>
              <a:t>ny</a:t>
            </a:r>
            <a:r>
              <a:rPr lang="en-US" dirty="0">
                <a:solidFill>
                  <a:prstClr val="black"/>
                </a:solidFill>
                <a:latin typeface="Times New Roman" panose="02020603050405020304" pitchFamily="18" charset="0"/>
                <a:cs typeface="Times New Roman" panose="02020603050405020304" pitchFamily="18" charset="0"/>
              </a:rPr>
              <a:t> sheet of a petition filed</a:t>
            </a:r>
          </a:p>
          <a:p>
            <a:pPr algn="l">
              <a:defRPr/>
            </a:pPr>
            <a:r>
              <a:rPr lang="en-US" dirty="0">
                <a:solidFill>
                  <a:prstClr val="black"/>
                </a:solidFill>
                <a:latin typeface="Times New Roman" panose="02020603050405020304" pitchFamily="18" charset="0"/>
                <a:cs typeface="Times New Roman" panose="02020603050405020304" pitchFamily="18" charset="0"/>
              </a:rPr>
              <a:t>    with the registrar which does not contain such a statement by the circulator as to the</a:t>
            </a:r>
          </a:p>
          <a:p>
            <a:pPr algn="l">
              <a:defRPr/>
            </a:pPr>
            <a:r>
              <a:rPr lang="en-US" dirty="0">
                <a:solidFill>
                  <a:prstClr val="black"/>
                </a:solidFill>
                <a:latin typeface="Times New Roman" panose="02020603050405020304" pitchFamily="18" charset="0"/>
                <a:cs typeface="Times New Roman" panose="02020603050405020304" pitchFamily="18" charset="0"/>
              </a:rPr>
              <a:t>    authenticity of the signatures thereon, or upon which the statement of the circulator is</a:t>
            </a:r>
          </a:p>
          <a:p>
            <a:pPr algn="l">
              <a:defRPr/>
            </a:pPr>
            <a:r>
              <a:rPr lang="en-US" dirty="0">
                <a:solidFill>
                  <a:prstClr val="black"/>
                </a:solidFill>
                <a:latin typeface="Times New Roman" panose="02020603050405020304" pitchFamily="18" charset="0"/>
                <a:cs typeface="Times New Roman" panose="02020603050405020304" pitchFamily="18" charset="0"/>
              </a:rPr>
              <a:t>    incomplete in any respect, or which does not contain the certification hereinbefore required</a:t>
            </a:r>
          </a:p>
          <a:p>
            <a:pPr algn="l">
              <a:defRPr/>
            </a:pPr>
            <a:r>
              <a:rPr lang="en-US" dirty="0">
                <a:solidFill>
                  <a:prstClr val="black"/>
                </a:solidFill>
                <a:latin typeface="Times New Roman" panose="02020603050405020304" pitchFamily="18" charset="0"/>
                <a:cs typeface="Times New Roman" panose="02020603050405020304" pitchFamily="18" charset="0"/>
              </a:rPr>
              <a:t>    by the registrar of the town in which the circulator is an enrolled party member, shall be</a:t>
            </a:r>
          </a:p>
          <a:p>
            <a:pPr algn="l">
              <a:defRPr/>
            </a:pPr>
            <a:r>
              <a:rPr lang="en-US" dirty="0">
                <a:solidFill>
                  <a:prstClr val="black"/>
                </a:solidFill>
                <a:latin typeface="Times New Roman" panose="02020603050405020304" pitchFamily="18" charset="0"/>
                <a:cs typeface="Times New Roman" panose="02020603050405020304" pitchFamily="18" charset="0"/>
              </a:rPr>
              <a:t>    rejected by the registrar.”.</a:t>
            </a:r>
          </a:p>
          <a:p>
            <a:pPr algn="l">
              <a:defRPr/>
            </a:pPr>
            <a:endParaRPr lang="en-US"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612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8A638D-7D73-7755-DE98-E5D0E8D11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B039E8-BF8F-442A-9398-3F617A6F4202}"/>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64FC49F5-9F27-CD3F-0249-FE1135F08C4D}"/>
              </a:ext>
            </a:extLst>
          </p:cNvPr>
          <p:cNvSpPr>
            <a:spLocks noGrp="1"/>
          </p:cNvSpPr>
          <p:nvPr>
            <p:ph type="subTitle" idx="1"/>
          </p:nvPr>
        </p:nvSpPr>
        <p:spPr>
          <a:xfrm>
            <a:off x="0" y="1352927"/>
            <a:ext cx="9144000" cy="4512021"/>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2023-043</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Commission’s Analysis and Conclusion Continued:</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The Commission found that the metrics and methodology used by Respondent Evans to</a:t>
            </a:r>
          </a:p>
          <a:p>
            <a:pPr algn="l">
              <a:defRPr/>
            </a:pPr>
            <a:r>
              <a:rPr lang="en-US" dirty="0">
                <a:solidFill>
                  <a:prstClr val="black"/>
                </a:solidFill>
                <a:latin typeface="Times New Roman" panose="02020603050405020304" pitchFamily="18" charset="0"/>
                <a:cs typeface="Times New Roman" panose="02020603050405020304" pitchFamily="18" charset="0"/>
              </a:rPr>
              <a:t>    reject petition pages in this matter was consistent with the statutory reasons for why petition</a:t>
            </a:r>
          </a:p>
          <a:p>
            <a:pPr algn="l">
              <a:defRPr/>
            </a:pPr>
            <a:r>
              <a:rPr lang="en-US" dirty="0">
                <a:solidFill>
                  <a:prstClr val="black"/>
                </a:solidFill>
                <a:latin typeface="Times New Roman" panose="02020603050405020304" pitchFamily="18" charset="0"/>
                <a:cs typeface="Times New Roman" panose="02020603050405020304" pitchFamily="18" charset="0"/>
              </a:rPr>
              <a:t>    signatures could be rejected.</a:t>
            </a:r>
          </a:p>
        </p:txBody>
      </p:sp>
    </p:spTree>
    <p:extLst>
      <p:ext uri="{BB962C8B-B14F-4D97-AF65-F5344CB8AC3E}">
        <p14:creationId xmlns:p14="http://schemas.microsoft.com/office/powerpoint/2010/main" val="39603900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D587B-124C-35BD-C898-67F145B5EF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D7823-6674-496A-FC92-34BD21E26EB6}"/>
              </a:ext>
            </a:extLst>
          </p:cNvPr>
          <p:cNvSpPr>
            <a:spLocks noGrp="1"/>
          </p:cNvSpPr>
          <p:nvPr>
            <p:ph type="ctrTitle"/>
          </p:nvPr>
        </p:nvSpPr>
        <p:spPr>
          <a:xfrm>
            <a:off x="0" y="857250"/>
            <a:ext cx="9024041" cy="414197"/>
          </a:xfrm>
        </p:spPr>
        <p:txBody>
          <a:bodyPr>
            <a:noAutofit/>
          </a:bodyPr>
          <a:lstStyle/>
          <a:p>
            <a:r>
              <a:rPr lang="en-US" sz="2700" dirty="0">
                <a:latin typeface="Georgia" panose="02040502050405020303" pitchFamily="18" charset="0"/>
              </a:rPr>
              <a:t> </a:t>
            </a:r>
            <a:r>
              <a:rPr lang="en-US" sz="2700" dirty="0">
                <a:latin typeface="Times New Roman" panose="02020603050405020304" pitchFamily="18" charset="0"/>
                <a:ea typeface="Times New Roman" panose="02020603050405020304" pitchFamily="18" charset="0"/>
                <a:cs typeface="Times New Roman" panose="02020603050405020304" pitchFamily="18" charset="0"/>
              </a:rPr>
              <a:t>General Statutes Section 9-410 and Rejection of Petition Pages </a:t>
            </a:r>
            <a:endParaRPr lang="en-US" sz="2700" dirty="0">
              <a:latin typeface="Georgia" panose="02040502050405020303" pitchFamily="18" charset="0"/>
            </a:endParaRPr>
          </a:p>
        </p:txBody>
      </p:sp>
      <p:sp>
        <p:nvSpPr>
          <p:cNvPr id="3" name="Subtitle 2">
            <a:extLst>
              <a:ext uri="{FF2B5EF4-FFF2-40B4-BE49-F238E27FC236}">
                <a16:creationId xmlns:a16="http://schemas.microsoft.com/office/drawing/2014/main" id="{02C66602-2EA1-0EF2-0D29-8BDD3D6F3490}"/>
              </a:ext>
            </a:extLst>
          </p:cNvPr>
          <p:cNvSpPr>
            <a:spLocks noGrp="1"/>
          </p:cNvSpPr>
          <p:nvPr>
            <p:ph type="subTitle" idx="1"/>
          </p:nvPr>
        </p:nvSpPr>
        <p:spPr>
          <a:xfrm>
            <a:off x="0" y="1488729"/>
            <a:ext cx="9144000" cy="4512021"/>
          </a:xfrm>
        </p:spPr>
        <p:txBody>
          <a:bodyPr>
            <a:normAutofit/>
          </a:bodyPr>
          <a:lstStyle/>
          <a:p>
            <a:pPr algn="l"/>
            <a:r>
              <a:rPr lang="en-US" b="1" dirty="0">
                <a:latin typeface="Times New Roman" panose="02020603050405020304" pitchFamily="18" charset="0"/>
                <a:cs typeface="Times New Roman" panose="02020603050405020304" pitchFamily="18" charset="0"/>
              </a:rPr>
              <a:t>Case:  File No. 2023-043</a:t>
            </a:r>
          </a:p>
          <a:p>
            <a:pPr marL="214313" indent="-214313" algn="l">
              <a:buFont typeface="Arial" panose="020B0604020202020204" pitchFamily="34" charset="0"/>
              <a:buChar char="•"/>
              <a:defRPr/>
            </a:pPr>
            <a:r>
              <a:rPr lang="en-US" b="1" dirty="0">
                <a:solidFill>
                  <a:prstClr val="black"/>
                </a:solidFill>
                <a:latin typeface="Times New Roman" panose="02020603050405020304" pitchFamily="18" charset="0"/>
                <a:cs typeface="Times New Roman" panose="02020603050405020304" pitchFamily="18" charset="0"/>
              </a:rPr>
              <a:t>Key points of the Commission’s Analysis and Conclusion C</a:t>
            </a:r>
            <a:r>
              <a:rPr lang="en-US" b="1" dirty="0" err="1">
                <a:solidFill>
                  <a:prstClr val="black"/>
                </a:solidFill>
                <a:latin typeface="Times New Roman" panose="02020603050405020304" pitchFamily="18" charset="0"/>
                <a:cs typeface="Times New Roman" panose="02020603050405020304" pitchFamily="18" charset="0"/>
              </a:rPr>
              <a:t>ontinued</a:t>
            </a:r>
            <a:r>
              <a:rPr lang="en-US" b="1" dirty="0">
                <a:solidFill>
                  <a:prstClr val="black"/>
                </a:solidFill>
                <a:latin typeface="Times New Roman" panose="02020603050405020304" pitchFamily="18" charset="0"/>
                <a:cs typeface="Times New Roman" panose="02020603050405020304" pitchFamily="18" charset="0"/>
              </a:rPr>
              <a:t>:</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The Commission found, upon completion of the random sampling, there was not any evidence found that Respondent Evans acted in bad faith when rejecting petition signatures particularly given the time constraints of the certification process.</a:t>
            </a:r>
          </a:p>
          <a:p>
            <a:pPr marL="214313" indent="-214313" algn="l">
              <a:buFont typeface="Arial" panose="020B0604020202020204" pitchFamily="34" charset="0"/>
              <a:buChar char="•"/>
              <a:defRPr/>
            </a:pPr>
            <a:r>
              <a:rPr lang="en-US" dirty="0">
                <a:solidFill>
                  <a:prstClr val="black"/>
                </a:solidFill>
                <a:latin typeface="Times New Roman" panose="02020603050405020304" pitchFamily="18" charset="0"/>
                <a:cs typeface="Times New Roman" panose="02020603050405020304" pitchFamily="18" charset="0"/>
              </a:rPr>
              <a:t>Under the narrow and specific facts as detailed herein, the Commission dismissed the complaint.</a:t>
            </a:r>
          </a:p>
          <a:p>
            <a:pPr marL="214313" indent="-214313" algn="l">
              <a:buFont typeface="Arial" panose="020B0604020202020204" pitchFamily="34" charset="0"/>
              <a:buChar char="•"/>
              <a:defRPr/>
            </a:pPr>
            <a:r>
              <a:rPr lang="en-US" sz="2100" dirty="0">
                <a:solidFill>
                  <a:prstClr val="black"/>
                </a:solidFill>
                <a:latin typeface="Times New Roman" panose="02020603050405020304" pitchFamily="18" charset="0"/>
                <a:cs typeface="Times New Roman" panose="02020603050405020304" pitchFamily="18" charset="0"/>
              </a:rPr>
              <a:t>Takeaway:</a:t>
            </a:r>
          </a:p>
          <a:p>
            <a:pPr marL="557213" lvl="1" indent="-214313" algn="l">
              <a:buFont typeface="Arial" panose="020B0604020202020204" pitchFamily="34" charset="0"/>
              <a:buChar char="•"/>
              <a:defRPr/>
            </a:pPr>
            <a:r>
              <a:rPr lang="en-US" sz="1800" dirty="0">
                <a:solidFill>
                  <a:prstClr val="black"/>
                </a:solidFill>
                <a:latin typeface="Times New Roman" panose="02020603050405020304" pitchFamily="18" charset="0"/>
                <a:cs typeface="Times New Roman" panose="02020603050405020304" pitchFamily="18" charset="0"/>
              </a:rPr>
              <a:t>Please review the statutory permissible reasons for rejecting municipal nomination petition signatures and pages pursuant to General Statutes § 9-410 and General Statutes § 9-412 for yourself and with your staff. </a:t>
            </a:r>
          </a:p>
        </p:txBody>
      </p:sp>
    </p:spTree>
    <p:extLst>
      <p:ext uri="{BB962C8B-B14F-4D97-AF65-F5344CB8AC3E}">
        <p14:creationId xmlns:p14="http://schemas.microsoft.com/office/powerpoint/2010/main" val="1859183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152401" y="152400"/>
            <a:ext cx="8808720" cy="1116330"/>
          </a:xfrm>
        </p:spPr>
        <p:txBody>
          <a:bodyPr anchor="ctr" anchorCtr="0">
            <a:normAutofit/>
          </a:bodyPr>
          <a:lstStyle/>
          <a:p>
            <a:pPr eaLnBrk="1" fontAlgn="auto" hangingPunct="1">
              <a:spcAft>
                <a:spcPts val="0"/>
              </a:spcAft>
              <a:defRPr/>
            </a:pPr>
            <a:r>
              <a:rPr lang="en-US" sz="3600" b="1">
                <a:solidFill>
                  <a:srgbClr val="990000"/>
                </a:solidFill>
                <a:effectLst>
                  <a:outerShdw blurRad="38100" dist="38100" dir="2700000" algn="tl">
                    <a:srgbClr val="000000">
                      <a:alpha val="43137"/>
                    </a:srgbClr>
                  </a:outerShdw>
                </a:effectLst>
              </a:rPr>
              <a:t>SEEC History</a:t>
            </a:r>
          </a:p>
        </p:txBody>
      </p:sp>
      <p:sp>
        <p:nvSpPr>
          <p:cNvPr id="8" name="TextBox 7"/>
          <p:cNvSpPr txBox="1"/>
          <p:nvPr/>
        </p:nvSpPr>
        <p:spPr>
          <a:xfrm>
            <a:off x="381000" y="1676400"/>
            <a:ext cx="8229600" cy="4524315"/>
          </a:xfrm>
          <a:prstGeom prst="rect">
            <a:avLst/>
          </a:prstGeom>
          <a:noFill/>
        </p:spPr>
        <p:txBody>
          <a:bodyPr wrap="square">
            <a:spAutoFit/>
          </a:bodyPr>
          <a:lstStyle/>
          <a:p>
            <a:pPr marL="457200" indent="-457200" eaLnBrk="0" hangingPunct="0">
              <a:buClr>
                <a:schemeClr val="accent1"/>
              </a:buClr>
              <a:buFont typeface="Arial" panose="020B0604020202020204" pitchFamily="34" charset="0"/>
              <a:buChar char="•"/>
              <a:defRPr/>
            </a:pPr>
            <a:r>
              <a:rPr lang="en-US" sz="2800" b="1" u="sng" dirty="0">
                <a:latin typeface="Times New Roman" panose="02020603050405020304" pitchFamily="18" charset="0"/>
                <a:cs typeface="Times New Roman" panose="02020603050405020304" pitchFamily="18" charset="0"/>
              </a:rPr>
              <a:t>History</a:t>
            </a:r>
            <a:r>
              <a:rPr lang="en-US" sz="2800" b="1" dirty="0">
                <a:latin typeface="Times New Roman" panose="02020603050405020304" pitchFamily="18" charset="0"/>
                <a:cs typeface="Times New Roman" panose="02020603050405020304" pitchFamily="18" charset="0"/>
              </a:rPr>
              <a:t>:</a:t>
            </a:r>
          </a:p>
          <a:p>
            <a:pPr marL="857250" lvl="3" indent="-342900" eaLnBrk="0" hangingPunct="0">
              <a:buClr>
                <a:schemeClr val="accent1"/>
              </a:buClr>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Founded 1974 in Wake of Watergate</a:t>
            </a:r>
          </a:p>
          <a:p>
            <a:pPr marL="857250" lvl="1" indent="-342900" eaLnBrk="0" hangingPunct="0">
              <a:buClr>
                <a:schemeClr val="accent1"/>
              </a:buClr>
              <a:buFont typeface="Arial" panose="020B0604020202020204" pitchFamily="34" charset="0"/>
              <a:buChar char="•"/>
              <a:defRPr/>
            </a:pPr>
            <a:r>
              <a:rPr lang="en-US" sz="2400" dirty="0">
                <a:latin typeface="Times New Roman" panose="02020603050405020304" pitchFamily="18" charset="0"/>
                <a:cs typeface="Times New Roman" panose="02020603050405020304" pitchFamily="18" charset="0"/>
              </a:rPr>
              <a:t>Incremental Statutory Evolution:</a:t>
            </a:r>
          </a:p>
          <a:p>
            <a:pPr marL="1371600" lvl="2" indent="-342900" eaLnBrk="0" hangingPunct="0">
              <a:buClr>
                <a:schemeClr val="accent1"/>
              </a:buClr>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rPr>
              <a:t>1972-1974 – Watergate!</a:t>
            </a:r>
          </a:p>
          <a:p>
            <a:pPr marL="1371600" lvl="2" indent="-342900" eaLnBrk="0" hangingPunct="0">
              <a:buClr>
                <a:schemeClr val="accent1"/>
              </a:buClr>
              <a:buFont typeface="Arial" panose="020B0604020202020204" pitchFamily="34" charset="0"/>
              <a:buChar char="•"/>
              <a:defRPr/>
            </a:pPr>
            <a:r>
              <a:rPr lang="en-US" sz="2000" u="sng" dirty="0">
                <a:latin typeface="Times New Roman" panose="02020603050405020304" pitchFamily="18" charset="0"/>
                <a:cs typeface="Times New Roman" panose="02020603050405020304" pitchFamily="18" charset="0"/>
              </a:rPr>
              <a:t>1974-1980</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sym typeface="Wingdings" panose="05000000000000000000" pitchFamily="2" charset="2"/>
              </a:rPr>
              <a:t> Paper Tiger Era</a:t>
            </a:r>
            <a:endParaRPr lang="en-US" sz="2000" dirty="0">
              <a:latin typeface="Times New Roman" panose="02020603050405020304" pitchFamily="18" charset="0"/>
              <a:cs typeface="Times New Roman" panose="02020603050405020304" pitchFamily="18" charset="0"/>
            </a:endParaRPr>
          </a:p>
          <a:p>
            <a:pPr marL="1371600" lvl="2" indent="-342900" eaLnBrk="0" hangingPunct="0">
              <a:buClr>
                <a:schemeClr val="accent1"/>
              </a:buClr>
              <a:buFont typeface="Arial" panose="020B0604020202020204" pitchFamily="34" charset="0"/>
              <a:buChar char="•"/>
              <a:defRPr/>
            </a:pPr>
            <a:r>
              <a:rPr lang="en-US" sz="2000" u="sng" dirty="0">
                <a:latin typeface="Times New Roman" panose="02020603050405020304" pitchFamily="18" charset="0"/>
                <a:cs typeface="Times New Roman" panose="02020603050405020304" pitchFamily="18" charset="0"/>
              </a:rPr>
              <a:t>1980-1993</a:t>
            </a:r>
            <a:r>
              <a:rPr lang="en-US"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sym typeface="Wingdings" panose="05000000000000000000" pitchFamily="2" charset="2"/>
              </a:rPr>
              <a:t> Up to $1,000</a:t>
            </a:r>
          </a:p>
          <a:p>
            <a:pPr marL="1371600" lvl="2" indent="-342900" eaLnBrk="0" hangingPunct="0">
              <a:buClr>
                <a:schemeClr val="accent1"/>
              </a:buClr>
              <a:buFont typeface="Arial" panose="020B0604020202020204" pitchFamily="34" charset="0"/>
              <a:buChar char="•"/>
              <a:defRPr/>
            </a:pPr>
            <a:r>
              <a:rPr lang="en-US" sz="2000" u="sng" dirty="0">
                <a:latin typeface="Times New Roman" panose="02020603050405020304" pitchFamily="18" charset="0"/>
                <a:cs typeface="Times New Roman" panose="02020603050405020304" pitchFamily="18" charset="0"/>
                <a:sym typeface="Wingdings" panose="05000000000000000000" pitchFamily="2" charset="2"/>
              </a:rPr>
              <a:t>1993</a:t>
            </a:r>
            <a:r>
              <a:rPr lang="en-US" sz="2000" dirty="0">
                <a:latin typeface="Times New Roman" panose="02020603050405020304" pitchFamily="18" charset="0"/>
                <a:cs typeface="Times New Roman" panose="02020603050405020304" pitchFamily="18" charset="0"/>
                <a:sym typeface="Wingdings" panose="05000000000000000000" pitchFamily="2" charset="2"/>
              </a:rPr>
              <a:t>  Up to $2,000</a:t>
            </a:r>
          </a:p>
          <a:p>
            <a:pPr marL="1371600" lvl="2" indent="-342900" eaLnBrk="0" hangingPunct="0">
              <a:buClr>
                <a:schemeClr val="accent1"/>
              </a:buClr>
              <a:buFont typeface="Arial" panose="020B0604020202020204" pitchFamily="34" charset="0"/>
              <a:buChar char="•"/>
              <a:defRPr/>
            </a:pPr>
            <a:r>
              <a:rPr lang="en-US" sz="2000" dirty="0">
                <a:latin typeface="Times New Roman" panose="02020603050405020304" pitchFamily="18" charset="0"/>
                <a:cs typeface="Times New Roman" panose="02020603050405020304" pitchFamily="18" charset="0"/>
                <a:sym typeface="Wingdings" panose="05000000000000000000" pitchFamily="2" charset="2"/>
              </a:rPr>
              <a:t>2005  Public Act 05-5 (Rowland scandal)</a:t>
            </a:r>
          </a:p>
          <a:p>
            <a:pPr marL="1371600" lvl="2" indent="-342900" eaLnBrk="0" hangingPunct="0">
              <a:buClr>
                <a:schemeClr val="accent1"/>
              </a:buClr>
              <a:buFont typeface="Arial" panose="020B0604020202020204" pitchFamily="34" charset="0"/>
              <a:buChar char="•"/>
              <a:defRPr/>
            </a:pPr>
            <a:r>
              <a:rPr lang="en-US" sz="2000" u="sng" dirty="0">
                <a:latin typeface="Times New Roman" panose="02020603050405020304" pitchFamily="18" charset="0"/>
                <a:cs typeface="Times New Roman" panose="02020603050405020304" pitchFamily="18" charset="0"/>
                <a:sym typeface="Wingdings" panose="05000000000000000000" pitchFamily="2" charset="2"/>
              </a:rPr>
              <a:t>2005</a:t>
            </a:r>
            <a:r>
              <a:rPr lang="en-US" sz="2000" dirty="0">
                <a:latin typeface="Times New Roman" panose="02020603050405020304" pitchFamily="18" charset="0"/>
                <a:cs typeface="Times New Roman" panose="02020603050405020304" pitchFamily="18" charset="0"/>
                <a:sym typeface="Wingdings" panose="05000000000000000000" pitchFamily="2" charset="2"/>
              </a:rPr>
              <a:t>  Fines against elections officials; fines against voters; BFR determinations</a:t>
            </a:r>
          </a:p>
          <a:p>
            <a:pPr marL="1371600" lvl="2" indent="-342900" eaLnBrk="0" hangingPunct="0">
              <a:buClr>
                <a:schemeClr val="accent1"/>
              </a:buClr>
              <a:buFont typeface="Arial" panose="020B0604020202020204" pitchFamily="34" charset="0"/>
              <a:buChar char="•"/>
              <a:defRPr/>
            </a:pPr>
            <a:r>
              <a:rPr lang="en-US" sz="2000" u="sng" dirty="0">
                <a:latin typeface="Times New Roman" panose="02020603050405020304" pitchFamily="18" charset="0"/>
                <a:cs typeface="Times New Roman" panose="02020603050405020304" pitchFamily="18" charset="0"/>
                <a:sym typeface="Wingdings" panose="05000000000000000000" pitchFamily="2" charset="2"/>
              </a:rPr>
              <a:t>2005-2008</a:t>
            </a:r>
            <a:r>
              <a:rPr lang="en-US" sz="2000" dirty="0">
                <a:latin typeface="Times New Roman" panose="02020603050405020304" pitchFamily="18" charset="0"/>
                <a:cs typeface="Times New Roman" panose="02020603050405020304" pitchFamily="18" charset="0"/>
                <a:sym typeface="Wingdings" panose="05000000000000000000" pitchFamily="2" charset="2"/>
              </a:rPr>
              <a:t>  Citizens’ Election Program and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eCRIS</a:t>
            </a:r>
            <a:endParaRPr lang="en-US" sz="2000" dirty="0">
              <a:latin typeface="Times New Roman" panose="02020603050405020304" pitchFamily="18" charset="0"/>
              <a:cs typeface="Times New Roman" panose="02020603050405020304" pitchFamily="18" charset="0"/>
              <a:sym typeface="Wingdings" panose="05000000000000000000" pitchFamily="2" charset="2"/>
            </a:endParaRPr>
          </a:p>
          <a:p>
            <a:pPr lvl="1" eaLnBrk="0" hangingPunct="0">
              <a:buClr>
                <a:schemeClr val="accent1"/>
              </a:buClr>
              <a:buFont typeface="Arial" pitchFamily="34" charset="0"/>
              <a:buChar char="•"/>
              <a:defRPr/>
            </a:pPr>
            <a:endParaRPr lang="en-US" sz="2400" dirty="0">
              <a:latin typeface="+mn-lt"/>
            </a:endParaRPr>
          </a:p>
          <a:p>
            <a:pPr lvl="1" eaLnBrk="0" hangingPunct="0">
              <a:buClr>
                <a:schemeClr val="accent1"/>
              </a:buClr>
              <a:buFont typeface="Arial" pitchFamily="34" charset="0"/>
              <a:buChar char="•"/>
              <a:defRPr/>
            </a:pPr>
            <a:endParaRPr lang="en-US" sz="2800" i="1" dirty="0">
              <a:latin typeface="+mn-lt"/>
            </a:endParaRPr>
          </a:p>
        </p:txBody>
      </p:sp>
      <p:pic>
        <p:nvPicPr>
          <p:cNvPr id="6" name="Picture 5" descr="logo.bmp">
            <a:extLst>
              <a:ext uri="{FF2B5EF4-FFF2-40B4-BE49-F238E27FC236}">
                <a16:creationId xmlns:a16="http://schemas.microsoft.com/office/drawing/2014/main" id="{147DC2E7-9158-4E9C-8527-8026C82B4289}"/>
              </a:ext>
            </a:extLst>
          </p:cNvPr>
          <p:cNvPicPr>
            <a:picLocks noChangeAspect="1"/>
          </p:cNvPicPr>
          <p:nvPr/>
        </p:nvPicPr>
        <p:blipFill>
          <a:blip r:embed="rId3" cstate="print"/>
          <a:srcRect/>
          <a:stretch>
            <a:fillRect/>
          </a:stretch>
        </p:blipFill>
        <p:spPr bwMode="auto">
          <a:xfrm>
            <a:off x="7543800" y="203200"/>
            <a:ext cx="1012825" cy="1033463"/>
          </a:xfrm>
          <a:prstGeom prst="rect">
            <a:avLst/>
          </a:prstGeom>
          <a:noFill/>
          <a:ln w="9525">
            <a:noFill/>
            <a:miter lim="800000"/>
            <a:headEnd/>
            <a:tailEnd/>
          </a:ln>
        </p:spPr>
      </p:pic>
    </p:spTree>
    <p:extLst>
      <p:ext uri="{BB962C8B-B14F-4D97-AF65-F5344CB8AC3E}">
        <p14:creationId xmlns:p14="http://schemas.microsoft.com/office/powerpoint/2010/main" val="55208444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9F968-C8C2-2112-129A-27D6121B6A42}"/>
              </a:ext>
            </a:extLst>
          </p:cNvPr>
          <p:cNvSpPr>
            <a:spLocks noGrp="1"/>
          </p:cNvSpPr>
          <p:nvPr>
            <p:ph type="title"/>
          </p:nvPr>
        </p:nvSpPr>
        <p:spPr>
          <a:xfrm>
            <a:off x="1614488" y="1064079"/>
            <a:ext cx="5915025" cy="1178789"/>
          </a:xfrm>
        </p:spPr>
        <p:txBody>
          <a:bodyPr>
            <a:normAutofit/>
          </a:bodyPr>
          <a:lstStyle/>
          <a:p>
            <a:r>
              <a:rPr lang="en-US" sz="2400" dirty="0">
                <a:solidFill>
                  <a:schemeClr val="accent2">
                    <a:lumMod val="75000"/>
                  </a:schemeClr>
                </a:solidFill>
                <a:latin typeface="Times New Roman" panose="02020603050405020304" pitchFamily="18" charset="0"/>
                <a:cs typeface="Times New Roman" panose="02020603050405020304" pitchFamily="18" charset="0"/>
              </a:rPr>
              <a:t>Duplicate Voting Allegation (2024-153)</a:t>
            </a:r>
          </a:p>
        </p:txBody>
      </p:sp>
      <p:sp>
        <p:nvSpPr>
          <p:cNvPr id="3" name="Content Placeholder 2">
            <a:extLst>
              <a:ext uri="{FF2B5EF4-FFF2-40B4-BE49-F238E27FC236}">
                <a16:creationId xmlns:a16="http://schemas.microsoft.com/office/drawing/2014/main" id="{30C76CEF-07D7-E701-55E3-B117948C56A5}"/>
              </a:ext>
            </a:extLst>
          </p:cNvPr>
          <p:cNvSpPr>
            <a:spLocks noGrp="1"/>
          </p:cNvSpPr>
          <p:nvPr>
            <p:ph idx="1"/>
          </p:nvPr>
        </p:nvSpPr>
        <p:spPr>
          <a:xfrm>
            <a:off x="845389" y="2011135"/>
            <a:ext cx="7504981" cy="4113619"/>
          </a:xfrm>
        </p:spPr>
        <p:txBody>
          <a:bodyPr>
            <a:normAutofit lnSpcReduction="10000"/>
          </a:bodyPr>
          <a:lstStyle/>
          <a:p>
            <a:endParaRPr lang="en-US" sz="1350" b="1" dirty="0">
              <a:latin typeface="Times New Roman" panose="02020603050405020304" pitchFamily="18" charset="0"/>
              <a:cs typeface="Times New Roman" panose="02020603050405020304" pitchFamily="18" charset="0"/>
            </a:endParaRPr>
          </a:p>
          <a:p>
            <a:r>
              <a:rPr lang="en-US" sz="1900" b="1" dirty="0">
                <a:latin typeface="Times New Roman" panose="02020603050405020304" pitchFamily="18" charset="0"/>
                <a:cs typeface="Times New Roman" panose="02020603050405020304" pitchFamily="18" charset="0"/>
              </a:rPr>
              <a:t>Complaint Allegation: </a:t>
            </a:r>
            <a:r>
              <a:rPr lang="en-US" sz="1900" dirty="0">
                <a:latin typeface="Times New Roman" panose="02020603050405020304" pitchFamily="18" charset="0"/>
                <a:cs typeface="Times New Roman" panose="02020603050405020304" pitchFamily="18" charset="0"/>
              </a:rPr>
              <a:t>Bristol ROVs submitted a complaint alleging that a Bristol resident had voted twice in the November 2024 general election. </a:t>
            </a:r>
          </a:p>
          <a:p>
            <a:r>
              <a:rPr lang="en-US" sz="1900" b="1" dirty="0">
                <a:latin typeface="Times New Roman" panose="02020603050405020304" pitchFamily="18" charset="0"/>
                <a:cs typeface="Times New Roman" panose="02020603050405020304" pitchFamily="18" charset="0"/>
              </a:rPr>
              <a:t>Investigation: </a:t>
            </a:r>
            <a:r>
              <a:rPr lang="en-US" sz="1900" dirty="0">
                <a:latin typeface="Times New Roman" panose="02020603050405020304" pitchFamily="18" charset="0"/>
                <a:cs typeface="Times New Roman" panose="02020603050405020304" pitchFamily="18" charset="0"/>
              </a:rPr>
              <a:t>The facts revealed that it was two different women with the same name who had voted. One elector was already in the system. A second woman had only recently registered (in the middle of October) and did not yet appear in the CVRS when she voted in-person during Early Voting. Officials had reason to believe it was the same woman voting twice, but they were mistaken.  </a:t>
            </a:r>
          </a:p>
          <a:p>
            <a:r>
              <a:rPr lang="en-US" sz="1900" b="1" dirty="0">
                <a:latin typeface="Times New Roman" panose="02020603050405020304" pitchFamily="18" charset="0"/>
                <a:cs typeface="Times New Roman" panose="02020603050405020304" pitchFamily="18" charset="0"/>
              </a:rPr>
              <a:t>Disposition: </a:t>
            </a:r>
            <a:r>
              <a:rPr lang="en-US" sz="1900" dirty="0">
                <a:latin typeface="Times New Roman" panose="02020603050405020304" pitchFamily="18" charset="0"/>
                <a:cs typeface="Times New Roman" panose="02020603050405020304" pitchFamily="18" charset="0"/>
              </a:rPr>
              <a:t>The updated information was presented to the ROVs who agreed to withdraw their complaint. </a:t>
            </a:r>
          </a:p>
          <a:p>
            <a:r>
              <a:rPr lang="en-US" sz="1900" b="1" dirty="0">
                <a:latin typeface="Times New Roman" panose="02020603050405020304" pitchFamily="18" charset="0"/>
                <a:cs typeface="Times New Roman" panose="02020603050405020304" pitchFamily="18" charset="0"/>
              </a:rPr>
              <a:t>Takeaway: </a:t>
            </a:r>
            <a:r>
              <a:rPr lang="en-US" sz="1900" dirty="0">
                <a:latin typeface="Times New Roman" panose="02020603050405020304" pitchFamily="18" charset="0"/>
                <a:cs typeface="Times New Roman" panose="02020603050405020304" pitchFamily="18" charset="0"/>
              </a:rPr>
              <a:t>While still likely a rarity, because there is an extended Early Voting period (which includes same day registration) and because the systems take some time to update, there is the possibility of these types of outcomes. </a:t>
            </a:r>
          </a:p>
        </p:txBody>
      </p:sp>
    </p:spTree>
    <p:extLst>
      <p:ext uri="{BB962C8B-B14F-4D97-AF65-F5344CB8AC3E}">
        <p14:creationId xmlns:p14="http://schemas.microsoft.com/office/powerpoint/2010/main" val="1941778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0BAF6D-B016-26E2-6404-87133FF71B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F94D8D-7A87-8979-E8BF-EFFD005DAB51}"/>
              </a:ext>
            </a:extLst>
          </p:cNvPr>
          <p:cNvSpPr>
            <a:spLocks noGrp="1"/>
          </p:cNvSpPr>
          <p:nvPr>
            <p:ph type="title"/>
          </p:nvPr>
        </p:nvSpPr>
        <p:spPr>
          <a:xfrm>
            <a:off x="1138688" y="1064079"/>
            <a:ext cx="6390826" cy="664029"/>
          </a:xfrm>
        </p:spPr>
        <p:txBody>
          <a:bodyPr>
            <a:normAutofit/>
          </a:bodyPr>
          <a:lstStyle/>
          <a:p>
            <a:r>
              <a:rPr lang="en-US" sz="2400" dirty="0">
                <a:solidFill>
                  <a:schemeClr val="accent2">
                    <a:lumMod val="75000"/>
                  </a:schemeClr>
                </a:solidFill>
                <a:latin typeface="Times New Roman" panose="02020603050405020304" pitchFamily="18" charset="0"/>
                <a:cs typeface="Times New Roman" panose="02020603050405020304" pitchFamily="18" charset="0"/>
              </a:rPr>
              <a:t>Change to Voter History (2024-095)</a:t>
            </a:r>
          </a:p>
        </p:txBody>
      </p:sp>
      <p:sp>
        <p:nvSpPr>
          <p:cNvPr id="3" name="Content Placeholder 2">
            <a:extLst>
              <a:ext uri="{FF2B5EF4-FFF2-40B4-BE49-F238E27FC236}">
                <a16:creationId xmlns:a16="http://schemas.microsoft.com/office/drawing/2014/main" id="{D94F576C-E64F-66E2-CBA0-8A44A95A854D}"/>
              </a:ext>
            </a:extLst>
          </p:cNvPr>
          <p:cNvSpPr>
            <a:spLocks noGrp="1"/>
          </p:cNvSpPr>
          <p:nvPr>
            <p:ph idx="1"/>
          </p:nvPr>
        </p:nvSpPr>
        <p:spPr>
          <a:xfrm>
            <a:off x="690113" y="1728107"/>
            <a:ext cx="6928039" cy="4065813"/>
          </a:xfrm>
        </p:spPr>
        <p:txBody>
          <a:bodyPr>
            <a:normAutofit fontScale="92500"/>
          </a:bodyPr>
          <a:lstStyle/>
          <a:p>
            <a:endParaRPr lang="en-US" sz="1350" b="1" dirty="0">
              <a:latin typeface="Times New Roman" panose="02020603050405020304" pitchFamily="18" charset="0"/>
              <a:cs typeface="Times New Roman" panose="02020603050405020304" pitchFamily="18" charset="0"/>
            </a:endParaRPr>
          </a:p>
          <a:p>
            <a:r>
              <a:rPr lang="en-US" sz="1800" b="1" dirty="0">
                <a:latin typeface="Times New Roman" panose="02020603050405020304" pitchFamily="18" charset="0"/>
                <a:cs typeface="Times New Roman" panose="02020603050405020304" pitchFamily="18" charset="0"/>
              </a:rPr>
              <a:t>Complaint Allegation: </a:t>
            </a:r>
            <a:r>
              <a:rPr lang="en-US" sz="1800" dirty="0">
                <a:latin typeface="Times New Roman" panose="02020603050405020304" pitchFamily="18" charset="0"/>
                <a:cs typeface="Times New Roman" panose="02020603050405020304" pitchFamily="18" charset="0"/>
              </a:rPr>
              <a:t>Secretary of the State Thomas referred this matter indicating that Respondent, Beacon Falls Registrar of Voters, violated General Statutes </a:t>
            </a:r>
            <a:r>
              <a:rPr lang="en-US" sz="1800" b="1" dirty="0">
                <a:latin typeface="Times New Roman" panose="02020603050405020304" pitchFamily="18" charset="0"/>
                <a:cs typeface="Times New Roman" panose="02020603050405020304" pitchFamily="18" charset="0"/>
              </a:rPr>
              <a:t>§9-50b </a:t>
            </a:r>
            <a:r>
              <a:rPr lang="en-US" sz="1800" dirty="0">
                <a:latin typeface="Times New Roman" panose="02020603050405020304" pitchFamily="18" charset="0"/>
                <a:cs typeface="Times New Roman" panose="02020603050405020304" pitchFamily="18" charset="0"/>
              </a:rPr>
              <a:t>by updating the voter history for an individual beyond the 60 days after the November 3, 2020 general election.</a:t>
            </a:r>
          </a:p>
          <a:p>
            <a:r>
              <a:rPr lang="en-US" sz="1800" b="1" dirty="0">
                <a:latin typeface="Times New Roman" panose="02020603050405020304" pitchFamily="18" charset="0"/>
                <a:cs typeface="Times New Roman" panose="02020603050405020304" pitchFamily="18" charset="0"/>
              </a:rPr>
              <a:t>Law: </a:t>
            </a:r>
            <a:r>
              <a:rPr lang="en-US" sz="1800" dirty="0">
                <a:latin typeface="Times New Roman" panose="02020603050405020304" pitchFamily="18" charset="0"/>
                <a:cs typeface="Times New Roman" panose="02020603050405020304" pitchFamily="18" charset="0"/>
              </a:rPr>
              <a:t>Pursuant to </a:t>
            </a:r>
            <a:r>
              <a:rPr lang="en-US" sz="1800" b="1" dirty="0">
                <a:latin typeface="Times New Roman" panose="02020603050405020304" pitchFamily="18" charset="0"/>
                <a:cs typeface="Times New Roman" panose="02020603050405020304" pitchFamily="18" charset="0"/>
              </a:rPr>
              <a:t>C.G.S. Sec. 9-50b(c), </a:t>
            </a:r>
            <a:r>
              <a:rPr lang="en-US" sz="1800" dirty="0">
                <a:latin typeface="Times New Roman" panose="02020603050405020304" pitchFamily="18" charset="0"/>
                <a:cs typeface="Times New Roman" panose="02020603050405020304" pitchFamily="18" charset="0"/>
              </a:rPr>
              <a:t>a Registrar is required to update CVRS history no later than 60 days after the election or primary, and should reflect whether it was done in-person or by absentee ballot. </a:t>
            </a:r>
          </a:p>
          <a:p>
            <a:r>
              <a:rPr lang="en-US" sz="1800" b="1" dirty="0">
                <a:latin typeface="Times New Roman" panose="02020603050405020304" pitchFamily="18" charset="0"/>
                <a:cs typeface="Times New Roman" panose="02020603050405020304" pitchFamily="18" charset="0"/>
              </a:rPr>
              <a:t>Investigation: </a:t>
            </a:r>
            <a:r>
              <a:rPr lang="en-US" sz="1800" dirty="0">
                <a:latin typeface="Times New Roman" panose="02020603050405020304" pitchFamily="18" charset="0"/>
                <a:cs typeface="Times New Roman" panose="02020603050405020304" pitchFamily="18" charset="0"/>
              </a:rPr>
              <a:t>Respondent cooperated and admitted that they changed the CVRS history beyond the 60-day window. This occurred after answering a request from an elector who wanted to confirm he had voted. </a:t>
            </a:r>
          </a:p>
          <a:p>
            <a:r>
              <a:rPr lang="en-US" sz="1800" b="1" dirty="0">
                <a:latin typeface="Times New Roman" panose="02020603050405020304" pitchFamily="18" charset="0"/>
                <a:cs typeface="Times New Roman" panose="02020603050405020304" pitchFamily="18" charset="0"/>
              </a:rPr>
              <a:t>Disposition: </a:t>
            </a:r>
            <a:r>
              <a:rPr lang="en-US" sz="1800" dirty="0">
                <a:latin typeface="Times New Roman" panose="02020603050405020304" pitchFamily="18" charset="0"/>
                <a:cs typeface="Times New Roman" panose="02020603050405020304" pitchFamily="18" charset="0"/>
              </a:rPr>
              <a:t>Respondent agreed to henceforth comply with Sec. 9-50b(c)</a:t>
            </a:r>
          </a:p>
          <a:p>
            <a:r>
              <a:rPr lang="en-US" sz="1800" b="1" dirty="0">
                <a:latin typeface="Times New Roman" panose="02020603050405020304" pitchFamily="18" charset="0"/>
                <a:cs typeface="Times New Roman" panose="02020603050405020304" pitchFamily="18" charset="0"/>
              </a:rPr>
              <a:t>Takeaway: </a:t>
            </a:r>
            <a:r>
              <a:rPr lang="en-US" sz="1800" dirty="0">
                <a:latin typeface="Times New Roman" panose="02020603050405020304" pitchFamily="18" charset="0"/>
                <a:cs typeface="Times New Roman" panose="02020603050405020304" pitchFamily="18" charset="0"/>
              </a:rPr>
              <a:t>Update the CVRS history within 60 days. </a:t>
            </a:r>
          </a:p>
        </p:txBody>
      </p:sp>
    </p:spTree>
    <p:extLst>
      <p:ext uri="{BB962C8B-B14F-4D97-AF65-F5344CB8AC3E}">
        <p14:creationId xmlns:p14="http://schemas.microsoft.com/office/powerpoint/2010/main" val="41639120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C5666-AB86-9C8F-A02A-DC135942F9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245689-FF65-B7F2-BA34-F27090BC9094}"/>
              </a:ext>
            </a:extLst>
          </p:cNvPr>
          <p:cNvSpPr>
            <a:spLocks noGrp="1"/>
          </p:cNvSpPr>
          <p:nvPr>
            <p:ph type="title"/>
          </p:nvPr>
        </p:nvSpPr>
        <p:spPr>
          <a:xfrm>
            <a:off x="1207698" y="1064079"/>
            <a:ext cx="6321815" cy="664029"/>
          </a:xfrm>
        </p:spPr>
        <p:txBody>
          <a:bodyPr>
            <a:normAutofit/>
          </a:bodyPr>
          <a:lstStyle/>
          <a:p>
            <a:r>
              <a:rPr lang="en-US" sz="2400" dirty="0">
                <a:solidFill>
                  <a:schemeClr val="accent2">
                    <a:lumMod val="75000"/>
                  </a:schemeClr>
                </a:solidFill>
                <a:latin typeface="Times New Roman" panose="02020603050405020304" pitchFamily="18" charset="0"/>
                <a:cs typeface="Times New Roman" panose="02020603050405020304" pitchFamily="18" charset="0"/>
              </a:rPr>
              <a:t>Pending Investigations</a:t>
            </a:r>
          </a:p>
        </p:txBody>
      </p:sp>
      <p:sp>
        <p:nvSpPr>
          <p:cNvPr id="3" name="Content Placeholder 2">
            <a:extLst>
              <a:ext uri="{FF2B5EF4-FFF2-40B4-BE49-F238E27FC236}">
                <a16:creationId xmlns:a16="http://schemas.microsoft.com/office/drawing/2014/main" id="{346FC22E-3182-DF4B-89C0-03E460B4997E}"/>
              </a:ext>
            </a:extLst>
          </p:cNvPr>
          <p:cNvSpPr>
            <a:spLocks noGrp="1"/>
          </p:cNvSpPr>
          <p:nvPr>
            <p:ph idx="1"/>
          </p:nvPr>
        </p:nvSpPr>
        <p:spPr>
          <a:xfrm>
            <a:off x="741872" y="2011135"/>
            <a:ext cx="7867290" cy="3992849"/>
          </a:xfrm>
        </p:spPr>
        <p:txBody>
          <a:bodyPr>
            <a:normAutofit fontScale="92500" lnSpcReduction="20000"/>
          </a:bodyPr>
          <a:lstStyle/>
          <a:p>
            <a:endParaRPr lang="en-US" sz="1350" b="1" dirty="0">
              <a:latin typeface="Times New Roman" panose="02020603050405020304" pitchFamily="18" charset="0"/>
              <a:cs typeface="Times New Roman" panose="02020603050405020304" pitchFamily="18" charset="0"/>
            </a:endParaRPr>
          </a:p>
          <a:p>
            <a:r>
              <a:rPr lang="en-US" sz="1900" b="1" dirty="0">
                <a:latin typeface="Times New Roman" panose="02020603050405020304" pitchFamily="18" charset="0"/>
                <a:cs typeface="Times New Roman" panose="02020603050405020304" pitchFamily="18" charset="0"/>
              </a:rPr>
              <a:t>Lack of Privacy : </a:t>
            </a:r>
            <a:r>
              <a:rPr lang="en-US" sz="1900" dirty="0">
                <a:latin typeface="Times New Roman" panose="02020603050405020304" pitchFamily="18" charset="0"/>
                <a:cs typeface="Times New Roman" panose="02020603050405020304" pitchFamily="18" charset="0"/>
              </a:rPr>
              <a:t>Complaint submitted alleging that an ROV was too close to where the elector was voting and that the area did not have any privacy screens/sleeves. This occurred in a town hall location during Early Voting. Potential violation of “Voter’s Bill of Rights” </a:t>
            </a:r>
            <a:r>
              <a:rPr lang="en-US" sz="1900" b="1" dirty="0">
                <a:latin typeface="Times New Roman" panose="02020603050405020304" pitchFamily="18" charset="0"/>
                <a:cs typeface="Times New Roman" panose="02020603050405020304" pitchFamily="18" charset="0"/>
              </a:rPr>
              <a:t>C.G.S 9-236b(9)</a:t>
            </a:r>
          </a:p>
          <a:p>
            <a:r>
              <a:rPr lang="en-US" sz="1900" b="1" dirty="0">
                <a:latin typeface="Times New Roman" panose="02020603050405020304" pitchFamily="18" charset="0"/>
                <a:cs typeface="Times New Roman" panose="02020603050405020304" pitchFamily="18" charset="0"/>
              </a:rPr>
              <a:t>Early Voting/Absentee Ballot Signatures: </a:t>
            </a:r>
            <a:r>
              <a:rPr lang="en-US" sz="1900" dirty="0">
                <a:latin typeface="Times New Roman" panose="02020603050405020304" pitchFamily="18" charset="0"/>
                <a:cs typeface="Times New Roman" panose="02020603050405020304" pitchFamily="18" charset="0"/>
              </a:rPr>
              <a:t>Referral alleges that during Early Voting for the November general election, a large number of voters were instructed by election officials that they did NOT need to sign their early voting ballot envelopes, potentially disenfranchising numerous voters. See </a:t>
            </a:r>
            <a:r>
              <a:rPr lang="en-US" sz="1900" b="1" dirty="0">
                <a:latin typeface="Times New Roman" panose="02020603050405020304" pitchFamily="18" charset="0"/>
                <a:cs typeface="Times New Roman" panose="02020603050405020304" pitchFamily="18" charset="0"/>
              </a:rPr>
              <a:t>C.G.S 9-163aa </a:t>
            </a:r>
            <a:r>
              <a:rPr lang="en-US" sz="1900" dirty="0">
                <a:latin typeface="Times New Roman" panose="02020603050405020304" pitchFamily="18" charset="0"/>
                <a:cs typeface="Times New Roman" panose="02020603050405020304" pitchFamily="18" charset="0"/>
              </a:rPr>
              <a:t>(early in-person voting).</a:t>
            </a:r>
            <a:endParaRPr lang="en-US" sz="1900" b="1"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 </a:t>
            </a:r>
            <a:r>
              <a:rPr lang="en-US" sz="1900" b="1" dirty="0">
                <a:latin typeface="Times New Roman" panose="02020603050405020304" pitchFamily="18" charset="0"/>
                <a:cs typeface="Times New Roman" panose="02020603050405020304" pitchFamily="18" charset="0"/>
              </a:rPr>
              <a:t>Checker Not Presented with Identification: </a:t>
            </a:r>
            <a:r>
              <a:rPr lang="en-US" sz="1900" dirty="0">
                <a:latin typeface="Times New Roman" panose="02020603050405020304" pitchFamily="18" charset="0"/>
                <a:cs typeface="Times New Roman" panose="02020603050405020304" pitchFamily="18" charset="0"/>
              </a:rPr>
              <a:t>Complaint alleges that an elector was “testing the system” by refusing to show identification to a checker, who ultimately let the woman vote. If true, it is a violation of </a:t>
            </a:r>
            <a:r>
              <a:rPr lang="en-US" sz="1900" b="1" dirty="0">
                <a:latin typeface="Times New Roman" panose="02020603050405020304" pitchFamily="18" charset="0"/>
                <a:cs typeface="Times New Roman" panose="02020603050405020304" pitchFamily="18" charset="0"/>
              </a:rPr>
              <a:t>C.G.S 9-261 </a:t>
            </a:r>
            <a:r>
              <a:rPr lang="en-US" sz="1900" dirty="0">
                <a:latin typeface="Times New Roman" panose="02020603050405020304" pitchFamily="18" charset="0"/>
                <a:cs typeface="Times New Roman" panose="02020603050405020304" pitchFamily="18" charset="0"/>
              </a:rPr>
              <a:t>(process of voting) and potentially</a:t>
            </a:r>
            <a:r>
              <a:rPr lang="en-US" sz="1900" b="1" dirty="0">
                <a:latin typeface="Times New Roman" panose="02020603050405020304" pitchFamily="18" charset="0"/>
                <a:cs typeface="Times New Roman" panose="02020603050405020304" pitchFamily="18" charset="0"/>
              </a:rPr>
              <a:t> 9-355 </a:t>
            </a:r>
            <a:r>
              <a:rPr lang="en-US" sz="1900" dirty="0">
                <a:latin typeface="Times New Roman" panose="02020603050405020304" pitchFamily="18" charset="0"/>
                <a:cs typeface="Times New Roman" panose="02020603050405020304" pitchFamily="18" charset="0"/>
              </a:rPr>
              <a:t>(official neglect). </a:t>
            </a:r>
          </a:p>
          <a:p>
            <a:r>
              <a:rPr lang="en-US" sz="1900" b="1" dirty="0">
                <a:latin typeface="Times New Roman" panose="02020603050405020304" pitchFamily="18" charset="0"/>
                <a:cs typeface="Times New Roman" panose="02020603050405020304" pitchFamily="18" charset="0"/>
              </a:rPr>
              <a:t>SDR at Non-designated Location</a:t>
            </a:r>
            <a:r>
              <a:rPr lang="en-US" sz="1900" dirty="0">
                <a:latin typeface="Times New Roman" panose="02020603050405020304" pitchFamily="18" charset="0"/>
                <a:cs typeface="Times New Roman" panose="02020603050405020304" pitchFamily="18" charset="0"/>
              </a:rPr>
              <a:t>: Complaint alleges that town ROVs allowed bus-loads of college students to utilize Same Day Registration at polling locations that were not designated as such. Potential violations of </a:t>
            </a:r>
            <a:r>
              <a:rPr lang="en-US" sz="1900" b="1" dirty="0">
                <a:latin typeface="Times New Roman" panose="02020603050405020304" pitchFamily="18" charset="0"/>
                <a:cs typeface="Times New Roman" panose="02020603050405020304" pitchFamily="18" charset="0"/>
              </a:rPr>
              <a:t>C.G.S 9-163aa </a:t>
            </a:r>
            <a:r>
              <a:rPr lang="en-US" sz="1900" dirty="0">
                <a:latin typeface="Times New Roman" panose="02020603050405020304" pitchFamily="18" charset="0"/>
                <a:cs typeface="Times New Roman" panose="02020603050405020304" pitchFamily="18" charset="0"/>
              </a:rPr>
              <a:t>(early in-person voting), </a:t>
            </a:r>
            <a:r>
              <a:rPr lang="en-US" sz="1900" b="1" dirty="0">
                <a:latin typeface="Times New Roman" panose="02020603050405020304" pitchFamily="18" charset="0"/>
                <a:cs typeface="Times New Roman" panose="02020603050405020304" pitchFamily="18" charset="0"/>
              </a:rPr>
              <a:t>9-19j</a:t>
            </a:r>
            <a:r>
              <a:rPr lang="en-US" sz="1900" dirty="0">
                <a:latin typeface="Times New Roman" panose="02020603050405020304" pitchFamily="18" charset="0"/>
                <a:cs typeface="Times New Roman" panose="02020603050405020304" pitchFamily="18" charset="0"/>
              </a:rPr>
              <a:t> (same day registration) and </a:t>
            </a:r>
            <a:r>
              <a:rPr lang="en-US" sz="1900" b="1" dirty="0">
                <a:latin typeface="Times New Roman" panose="02020603050405020304" pitchFamily="18" charset="0"/>
                <a:cs typeface="Times New Roman" panose="02020603050405020304" pitchFamily="18" charset="0"/>
              </a:rPr>
              <a:t>9-355</a:t>
            </a:r>
            <a:r>
              <a:rPr lang="en-US" sz="1900" dirty="0">
                <a:latin typeface="Times New Roman" panose="02020603050405020304" pitchFamily="18" charset="0"/>
                <a:cs typeface="Times New Roman" panose="02020603050405020304" pitchFamily="18" charset="0"/>
              </a:rPr>
              <a:t> (official neglect). </a:t>
            </a:r>
          </a:p>
        </p:txBody>
      </p:sp>
    </p:spTree>
    <p:extLst>
      <p:ext uri="{BB962C8B-B14F-4D97-AF65-F5344CB8AC3E}">
        <p14:creationId xmlns:p14="http://schemas.microsoft.com/office/powerpoint/2010/main" val="729166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152400" y="152400"/>
            <a:ext cx="8835900" cy="1066800"/>
          </a:xfrm>
          <a:prstGeom prst="rect">
            <a:avLst/>
          </a:prstGeom>
          <a:noFill/>
          <a:ln>
            <a:noFill/>
          </a:ln>
        </p:spPr>
        <p:txBody>
          <a:bodyPr spcFirstLastPara="1" wrap="square" lIns="91425" tIns="45700" rIns="91425" bIns="45700" anchor="t" anchorCtr="0">
            <a:noAutofit/>
          </a:bodyPr>
          <a:lstStyle/>
          <a:p>
            <a:pPr lvl="0" algn="l"/>
            <a:r>
              <a:rPr lang="en-US" sz="3600" b="1" dirty="0">
                <a:solidFill>
                  <a:srgbClr val="990000"/>
                </a:solidFill>
              </a:rPr>
              <a:t>ERIC Cases</a:t>
            </a:r>
            <a:endParaRPr dirty="0"/>
          </a:p>
        </p:txBody>
      </p:sp>
      <p:sp>
        <p:nvSpPr>
          <p:cNvPr id="373" name="Shape 373"/>
          <p:cNvSpPr txBox="1"/>
          <p:nvPr/>
        </p:nvSpPr>
        <p:spPr>
          <a:xfrm>
            <a:off x="380999" y="1676400"/>
            <a:ext cx="8162109" cy="4401300"/>
          </a:xfrm>
          <a:prstGeom prst="rect">
            <a:avLst/>
          </a:prstGeom>
          <a:noFill/>
          <a:ln>
            <a:noFill/>
          </a:ln>
        </p:spPr>
        <p:txBody>
          <a:bodyPr spcFirstLastPara="1" wrap="square" lIns="91425" tIns="45700" rIns="91425" bIns="45700" anchor="t" anchorCtr="0">
            <a:noAutofit/>
          </a:bodyPr>
          <a:lstStyle/>
          <a:p>
            <a:pPr marL="457200" lvl="1">
              <a:buClr>
                <a:schemeClr val="accent1"/>
              </a:buClr>
              <a:buSzPts val="2800"/>
              <a:buFont typeface="Arial"/>
              <a:buChar char="•"/>
            </a:pPr>
            <a:endParaRPr lang="en-US" sz="2800" dirty="0">
              <a:solidFill>
                <a:schemeClr val="dk1"/>
              </a:solidFill>
              <a:latin typeface="Georgia"/>
              <a:ea typeface="Georgia"/>
              <a:cs typeface="Georgia"/>
              <a:sym typeface="Georgia"/>
            </a:endParaRPr>
          </a:p>
          <a:p>
            <a:pPr marL="457200" lvl="1">
              <a:buClr>
                <a:schemeClr val="accent1"/>
              </a:buClr>
              <a:buSzPts val="2800"/>
              <a:buFont typeface="Arial"/>
              <a:buChar char="•"/>
            </a:pPr>
            <a:r>
              <a:rPr lang="en-US" sz="2800" dirty="0">
                <a:solidFill>
                  <a:schemeClr val="dk1"/>
                </a:solidFill>
                <a:latin typeface="Georgia"/>
                <a:ea typeface="Georgia"/>
                <a:cs typeface="Georgia"/>
                <a:sym typeface="Georgia"/>
              </a:rPr>
              <a:t>Keep them coming please!</a:t>
            </a:r>
          </a:p>
          <a:p>
            <a:pPr marL="457200" lvl="1">
              <a:buClr>
                <a:schemeClr val="accent1"/>
              </a:buClr>
              <a:buSzPts val="2800"/>
              <a:buFont typeface="Arial"/>
              <a:buChar char="•"/>
            </a:pPr>
            <a:endParaRPr sz="2800" dirty="0">
              <a:solidFill>
                <a:schemeClr val="dk1"/>
              </a:solidFill>
              <a:latin typeface="Georgia"/>
              <a:ea typeface="Georgia"/>
              <a:cs typeface="Georgia"/>
              <a:sym typeface="Georgia"/>
            </a:endParaRPr>
          </a:p>
        </p:txBody>
      </p:sp>
    </p:spTree>
    <p:extLst>
      <p:ext uri="{BB962C8B-B14F-4D97-AF65-F5344CB8AC3E}">
        <p14:creationId xmlns:p14="http://schemas.microsoft.com/office/powerpoint/2010/main" val="810774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Shape 388"/>
          <p:cNvSpPr txBox="1">
            <a:spLocks noGrp="1"/>
          </p:cNvSpPr>
          <p:nvPr>
            <p:ph type="title"/>
          </p:nvPr>
        </p:nvSpPr>
        <p:spPr>
          <a:xfrm>
            <a:off x="152400" y="152400"/>
            <a:ext cx="8836025" cy="1066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b="1" i="0" u="none" strike="noStrike" cap="none">
                <a:solidFill>
                  <a:srgbClr val="990000"/>
                </a:solidFill>
                <a:latin typeface="Georgia"/>
                <a:ea typeface="Georgia"/>
                <a:cs typeface="Georgia"/>
                <a:sym typeface="Georgia"/>
              </a:rPr>
              <a:t>Where to Find SEEC Cases</a:t>
            </a:r>
            <a:endParaRPr/>
          </a:p>
        </p:txBody>
      </p:sp>
      <p:sp>
        <p:nvSpPr>
          <p:cNvPr id="389" name="Shape 389"/>
          <p:cNvSpPr txBox="1"/>
          <p:nvPr/>
        </p:nvSpPr>
        <p:spPr>
          <a:xfrm>
            <a:off x="381000" y="1447800"/>
            <a:ext cx="7315200" cy="415448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1"/>
              </a:buClr>
              <a:buSzPts val="2400"/>
              <a:buFont typeface="Arial"/>
              <a:buChar char="•"/>
            </a:pPr>
            <a:r>
              <a:rPr lang="en-US" sz="2400" b="0" i="0" strike="noStrike" cap="none" dirty="0">
                <a:solidFill>
                  <a:schemeClr val="dk1"/>
                </a:solidFill>
                <a:latin typeface="Georgia"/>
                <a:ea typeface="Georgia"/>
                <a:cs typeface="Georgia"/>
                <a:sym typeface="Georgia"/>
              </a:rPr>
              <a:t> </a:t>
            </a:r>
            <a:r>
              <a:rPr lang="en-US" sz="2400" b="0" i="0" u="sng" strike="noStrike" cap="none" dirty="0">
                <a:solidFill>
                  <a:schemeClr val="dk1"/>
                </a:solidFill>
                <a:latin typeface="Times New Roman" panose="02020603050405020304" pitchFamily="18" charset="0"/>
                <a:ea typeface="Georgia"/>
                <a:cs typeface="Times New Roman" panose="02020603050405020304" pitchFamily="18" charset="0"/>
                <a:sym typeface="Georgia"/>
              </a:rPr>
              <a:t>Online</a:t>
            </a:r>
            <a:endParaRPr dirty="0">
              <a:latin typeface="Times New Roman" panose="02020603050405020304" pitchFamily="18" charset="0"/>
              <a:cs typeface="Times New Roman" panose="02020603050405020304" pitchFamily="18" charset="0"/>
            </a:endParaRPr>
          </a:p>
          <a:p>
            <a:pPr marL="457200" marR="0" lvl="1" indent="0" algn="l" rtl="0">
              <a:spcBef>
                <a:spcPts val="0"/>
              </a:spcBef>
              <a:spcAft>
                <a:spcPts val="0"/>
              </a:spcAft>
              <a:buClr>
                <a:schemeClr val="accent1"/>
              </a:buClr>
              <a:buSzPts val="2400"/>
              <a:buFont typeface="Arial"/>
              <a:buChar char="•"/>
            </a:pPr>
            <a:r>
              <a:rPr lang="en-US" sz="2400" b="0" i="1"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a:t>
            </a:r>
            <a:r>
              <a:rPr lang="en-US" sz="2400" b="0" i="1" u="sng" strike="noStrike" cap="none" dirty="0">
                <a:solidFill>
                  <a:schemeClr val="hlink"/>
                </a:solidFill>
                <a:latin typeface="Times New Roman" panose="02020603050405020304" pitchFamily="18" charset="0"/>
                <a:ea typeface="Georgia"/>
                <a:cs typeface="Times New Roman" panose="02020603050405020304" pitchFamily="18" charset="0"/>
                <a:sym typeface="Georgia"/>
                <a:hlinkClick r:id="rId3"/>
              </a:rPr>
              <a:t>www.ct.gov/seec</a:t>
            </a:r>
            <a:endParaRPr sz="2400" b="0" i="1"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914400" marR="0" lvl="2" indent="0" algn="l" rtl="0">
              <a:spcBef>
                <a:spcPts val="0"/>
              </a:spcBef>
              <a:spcAft>
                <a:spcPts val="0"/>
              </a:spcAft>
              <a:buClr>
                <a:schemeClr val="accent1"/>
              </a:buClr>
              <a:buSzPts val="2400"/>
              <a:buFont typeface="Arial"/>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Click “</a:t>
            </a:r>
            <a:r>
              <a:rPr lang="en-US" sz="2400" b="0" i="0" u="sng" strike="noStrike" cap="none" dirty="0">
                <a:solidFill>
                  <a:schemeClr val="hlink"/>
                </a:solidFill>
                <a:latin typeface="Times New Roman" panose="02020603050405020304" pitchFamily="18" charset="0"/>
                <a:ea typeface="Georgia"/>
                <a:cs typeface="Times New Roman" panose="02020603050405020304" pitchFamily="18" charset="0"/>
                <a:sym typeface="Georgia"/>
                <a:hlinkClick r:id="rId4"/>
              </a:rPr>
              <a:t>Commission Decisions</a:t>
            </a: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in left nav bar</a:t>
            </a:r>
            <a:endParaRPr dirty="0">
              <a:latin typeface="Times New Roman" panose="02020603050405020304" pitchFamily="18" charset="0"/>
              <a:cs typeface="Times New Roman" panose="02020603050405020304" pitchFamily="18" charset="0"/>
            </a:endParaRPr>
          </a:p>
          <a:p>
            <a:pPr marL="914400" marR="0" lvl="2" indent="0" algn="l" rtl="0">
              <a:spcBef>
                <a:spcPts val="0"/>
              </a:spcBef>
              <a:spcAft>
                <a:spcPts val="0"/>
              </a:spcAft>
              <a:buClr>
                <a:schemeClr val="accent1"/>
              </a:buClr>
              <a:buSzPts val="2400"/>
              <a:buFont typeface="Arial"/>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Search by keyword, or pick case from list.</a:t>
            </a:r>
            <a:endParaRPr dirty="0">
              <a:latin typeface="Times New Roman" panose="02020603050405020304" pitchFamily="18" charset="0"/>
              <a:cs typeface="Times New Roman" panose="02020603050405020304" pitchFamily="18" charset="0"/>
            </a:endParaRPr>
          </a:p>
          <a:p>
            <a:pPr marL="914400" marR="0" lvl="2" indent="0" algn="l" rtl="0">
              <a:spcBef>
                <a:spcPts val="0"/>
              </a:spcBef>
              <a:spcAft>
                <a:spcPts val="0"/>
              </a:spcAft>
              <a:buClr>
                <a:schemeClr val="accent1"/>
              </a:buClr>
              <a:buSzPts val="2400"/>
              <a:buFont typeface="Arial"/>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E-mail “</a:t>
            </a:r>
            <a:r>
              <a:rPr lang="en-US" sz="2400" b="0" i="0" u="sng" strike="noStrike" cap="none" dirty="0">
                <a:solidFill>
                  <a:schemeClr val="hlink"/>
                </a:solidFill>
                <a:latin typeface="Times New Roman" panose="02020603050405020304" pitchFamily="18" charset="0"/>
                <a:ea typeface="Georgia"/>
                <a:cs typeface="Times New Roman" panose="02020603050405020304" pitchFamily="18" charset="0"/>
                <a:sym typeface="Georgia"/>
                <a:hlinkClick r:id="rId5"/>
              </a:rPr>
              <a:t>seec@ct.gov</a:t>
            </a: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if you can’t find a case</a:t>
            </a:r>
            <a:endParaRPr dirty="0">
              <a:latin typeface="Times New Roman" panose="02020603050405020304" pitchFamily="18" charset="0"/>
              <a:cs typeface="Times New Roman" panose="02020603050405020304" pitchFamily="18" charset="0"/>
            </a:endParaRPr>
          </a:p>
          <a:p>
            <a:pPr marL="0" marR="0" lvl="0" indent="152400" algn="l" rtl="0">
              <a:spcBef>
                <a:spcPts val="0"/>
              </a:spcBef>
              <a:spcAft>
                <a:spcPts val="0"/>
              </a:spcAft>
              <a:buClr>
                <a:schemeClr val="accent1"/>
              </a:buClr>
              <a:buSzPts val="2400"/>
              <a:buFont typeface="Arial"/>
              <a:buNone/>
            </a:pPr>
            <a:endParaRPr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0" marR="0" lvl="0" indent="0" algn="l" rtl="0">
              <a:spcBef>
                <a:spcPts val="0"/>
              </a:spcBef>
              <a:spcAft>
                <a:spcPts val="0"/>
              </a:spcAft>
              <a:buClr>
                <a:schemeClr val="accent1"/>
              </a:buClr>
              <a:buSzPts val="2400"/>
              <a:buFont typeface="Arial"/>
              <a:buChar char="•"/>
            </a:pPr>
            <a:r>
              <a:rPr lang="en-US" sz="2400" b="0" i="0" strike="noStrike" cap="none" dirty="0">
                <a:solidFill>
                  <a:schemeClr val="dk1"/>
                </a:solidFill>
                <a:latin typeface="Times New Roman" panose="02020603050405020304" pitchFamily="18" charset="0"/>
                <a:ea typeface="Georgia"/>
                <a:cs typeface="Times New Roman" panose="02020603050405020304" pitchFamily="18" charset="0"/>
                <a:sym typeface="Georgia"/>
              </a:rPr>
              <a:t> </a:t>
            </a:r>
            <a:r>
              <a:rPr lang="en-US" sz="2400" b="0" i="0" u="sng" strike="noStrike" cap="none" dirty="0">
                <a:solidFill>
                  <a:schemeClr val="dk1"/>
                </a:solidFill>
                <a:latin typeface="Times New Roman" panose="02020603050405020304" pitchFamily="18" charset="0"/>
                <a:ea typeface="Georgia"/>
                <a:cs typeface="Times New Roman" panose="02020603050405020304" pitchFamily="18" charset="0"/>
                <a:sym typeface="Georgia"/>
              </a:rPr>
              <a:t>IRL</a:t>
            </a:r>
            <a:endParaRPr dirty="0">
              <a:latin typeface="Times New Roman" panose="02020603050405020304" pitchFamily="18" charset="0"/>
              <a:cs typeface="Times New Roman" panose="02020603050405020304" pitchFamily="18" charset="0"/>
            </a:endParaRPr>
          </a:p>
          <a:p>
            <a:pPr marL="457200" marR="0" lvl="1" indent="0" algn="l" rtl="0">
              <a:spcBef>
                <a:spcPts val="0"/>
              </a:spcBef>
              <a:spcAft>
                <a:spcPts val="0"/>
              </a:spcAft>
              <a:buClr>
                <a:schemeClr val="accent1"/>
              </a:buClr>
              <a:buSzPts val="2400"/>
              <a:buFont typeface="Arial"/>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55 Farmington Ave., Hartford, CT</a:t>
            </a:r>
            <a:endParaRPr dirty="0">
              <a:latin typeface="Times New Roman" panose="02020603050405020304" pitchFamily="18" charset="0"/>
              <a:cs typeface="Times New Roman" panose="02020603050405020304" pitchFamily="18" charset="0"/>
            </a:endParaRPr>
          </a:p>
          <a:p>
            <a:pPr marL="457200" marR="0" lvl="1" indent="0" algn="l" rtl="0">
              <a:spcBef>
                <a:spcPts val="0"/>
              </a:spcBef>
              <a:spcAft>
                <a:spcPts val="0"/>
              </a:spcAft>
              <a:buClr>
                <a:schemeClr val="accent1"/>
              </a:buClr>
              <a:buSzPts val="2400"/>
              <a:buFont typeface="Arial"/>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 860-256-2940</a:t>
            </a:r>
            <a:endParaRPr dirty="0">
              <a:latin typeface="Times New Roman" panose="02020603050405020304" pitchFamily="18" charset="0"/>
              <a:cs typeface="Times New Roman" panose="02020603050405020304" pitchFamily="18" charset="0"/>
            </a:endParaRPr>
          </a:p>
          <a:p>
            <a:pPr marL="0" marR="0" lvl="0" indent="152400" algn="l" rtl="0">
              <a:spcBef>
                <a:spcPts val="0"/>
              </a:spcBef>
              <a:spcAft>
                <a:spcPts val="0"/>
              </a:spcAft>
              <a:buClr>
                <a:schemeClr val="accent1"/>
              </a:buClr>
              <a:buSzPts val="2400"/>
              <a:buFont typeface="Arial"/>
              <a:buNone/>
            </a:pPr>
            <a:endParaRPr sz="2400" b="0" i="0" u="none" strike="noStrike" cap="none" dirty="0">
              <a:solidFill>
                <a:schemeClr val="dk1"/>
              </a:solidFill>
              <a:latin typeface="Arial"/>
              <a:ea typeface="Arial"/>
              <a:cs typeface="Arial"/>
              <a:sym typeface="Arial"/>
            </a:endParaRPr>
          </a:p>
        </p:txBody>
      </p:sp>
      <p:pic>
        <p:nvPicPr>
          <p:cNvPr id="390" name="Shape 390" descr="C:\Documents and Settings\cascudoa\Local Settings\Temporary Internet Files\Content.IE5\CSK5MDBM\MC900301354[1].wmf"/>
          <p:cNvPicPr preferRelativeResize="0"/>
          <p:nvPr/>
        </p:nvPicPr>
        <p:blipFill rotWithShape="1">
          <a:blip r:embed="rId6">
            <a:alphaModFix/>
          </a:blip>
          <a:srcRect/>
          <a:stretch/>
        </p:blipFill>
        <p:spPr>
          <a:xfrm>
            <a:off x="7543800" y="4495800"/>
            <a:ext cx="1341438" cy="1819275"/>
          </a:xfrm>
          <a:prstGeom prst="rect">
            <a:avLst/>
          </a:prstGeom>
          <a:noFill/>
          <a:ln>
            <a:noFill/>
          </a:ln>
        </p:spPr>
      </p:pic>
    </p:spTree>
    <p:extLst>
      <p:ext uri="{BB962C8B-B14F-4D97-AF65-F5344CB8AC3E}">
        <p14:creationId xmlns:p14="http://schemas.microsoft.com/office/powerpoint/2010/main" val="2319248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152400" y="2239346"/>
            <a:ext cx="8836025" cy="98904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600" b="1" i="0" u="none" strike="noStrike" cap="none" dirty="0">
                <a:solidFill>
                  <a:srgbClr val="990000"/>
                </a:solidFill>
                <a:latin typeface="Georgia"/>
                <a:ea typeface="Georgia"/>
                <a:cs typeface="Georgia"/>
                <a:sym typeface="Georgia"/>
              </a:rPr>
              <a:t>Questions about cases or SEEC?</a:t>
            </a:r>
            <a:endParaRPr sz="3600" b="1" i="0" u="none" strike="noStrike" cap="none" dirty="0">
              <a:solidFill>
                <a:srgbClr val="990000"/>
              </a:solidFill>
              <a:latin typeface="Georgia"/>
              <a:ea typeface="Georgia"/>
              <a:cs typeface="Georgia"/>
              <a:sym typeface="Georgia"/>
            </a:endParaRPr>
          </a:p>
        </p:txBody>
      </p:sp>
      <p:pic>
        <p:nvPicPr>
          <p:cNvPr id="204" name="Shape 204"/>
          <p:cNvPicPr preferRelativeResize="0"/>
          <p:nvPr/>
        </p:nvPicPr>
        <p:blipFill rotWithShape="1">
          <a:blip r:embed="rId3">
            <a:alphaModFix/>
          </a:blip>
          <a:srcRect/>
          <a:stretch/>
        </p:blipFill>
        <p:spPr>
          <a:xfrm>
            <a:off x="7010400" y="4759452"/>
            <a:ext cx="1805941" cy="1412747"/>
          </a:xfrm>
          <a:prstGeom prst="rect">
            <a:avLst/>
          </a:prstGeom>
          <a:noFill/>
          <a:ln>
            <a:noFill/>
          </a:ln>
        </p:spPr>
      </p:pic>
    </p:spTree>
    <p:extLst>
      <p:ext uri="{BB962C8B-B14F-4D97-AF65-F5344CB8AC3E}">
        <p14:creationId xmlns:p14="http://schemas.microsoft.com/office/powerpoint/2010/main" val="1264053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9BF92-2D5F-D419-5C75-445BFE4265D9}"/>
              </a:ext>
            </a:extLst>
          </p:cNvPr>
          <p:cNvSpPr>
            <a:spLocks noGrp="1"/>
          </p:cNvSpPr>
          <p:nvPr>
            <p:ph type="ctrTitle"/>
          </p:nvPr>
        </p:nvSpPr>
        <p:spPr>
          <a:xfrm>
            <a:off x="898358" y="721895"/>
            <a:ext cx="7461361" cy="1347537"/>
          </a:xfrm>
        </p:spPr>
        <p:txBody>
          <a:bodyPr>
            <a:normAutofit/>
          </a:bodyPr>
          <a:lstStyle/>
          <a:p>
            <a:pPr algn="ctr"/>
            <a:r>
              <a:rPr lang="en-US" dirty="0"/>
              <a:t>Duties and Responsibilities </a:t>
            </a:r>
            <a:br>
              <a:rPr lang="en-US" dirty="0"/>
            </a:br>
            <a:r>
              <a:rPr lang="en-US" dirty="0"/>
              <a:t>of Commission Staff</a:t>
            </a:r>
          </a:p>
        </p:txBody>
      </p:sp>
      <p:pic>
        <p:nvPicPr>
          <p:cNvPr id="9" name="Picture 8" descr="Logo&#10;&#10;Description automatically generated">
            <a:extLst>
              <a:ext uri="{FF2B5EF4-FFF2-40B4-BE49-F238E27FC236}">
                <a16:creationId xmlns:a16="http://schemas.microsoft.com/office/drawing/2014/main" id="{06282633-DD1E-22F3-013B-DE1EA3F0B0BB}"/>
              </a:ext>
            </a:extLst>
          </p:cNvPr>
          <p:cNvPicPr>
            <a:picLocks noChangeAspect="1"/>
          </p:cNvPicPr>
          <p:nvPr/>
        </p:nvPicPr>
        <p:blipFill>
          <a:blip r:embed="rId3"/>
          <a:stretch>
            <a:fillRect/>
          </a:stretch>
        </p:blipFill>
        <p:spPr>
          <a:xfrm>
            <a:off x="8338287" y="947152"/>
            <a:ext cx="577960" cy="584578"/>
          </a:xfrm>
          <a:prstGeom prst="rect">
            <a:avLst/>
          </a:prstGeom>
        </p:spPr>
      </p:pic>
      <p:graphicFrame>
        <p:nvGraphicFramePr>
          <p:cNvPr id="6" name="Rectangle 3">
            <a:extLst>
              <a:ext uri="{FF2B5EF4-FFF2-40B4-BE49-F238E27FC236}">
                <a16:creationId xmlns:a16="http://schemas.microsoft.com/office/drawing/2014/main" id="{F63DE577-1ED8-42D2-DD38-6B42ECCC2C9C}"/>
              </a:ext>
            </a:extLst>
          </p:cNvPr>
          <p:cNvGraphicFramePr>
            <a:graphicFrameLocks/>
          </p:cNvGraphicFramePr>
          <p:nvPr>
            <p:extLst>
              <p:ext uri="{D42A27DB-BD31-4B8C-83A1-F6EECF244321}">
                <p14:modId xmlns:p14="http://schemas.microsoft.com/office/powerpoint/2010/main" val="404567294"/>
              </p:ext>
            </p:extLst>
          </p:nvPr>
        </p:nvGraphicFramePr>
        <p:xfrm>
          <a:off x="615820" y="2463282"/>
          <a:ext cx="8300427" cy="40121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2164053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83158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n-US" sz="3600" b="1" i="0" u="none" strike="noStrike" cap="none">
                <a:solidFill>
                  <a:srgbClr val="990000"/>
                </a:solidFill>
                <a:latin typeface="Georgia"/>
                <a:ea typeface="Georgia"/>
                <a:cs typeface="Georgia"/>
                <a:sym typeface="Georgia"/>
              </a:rPr>
              <a:t>SEEC Structure</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295400"/>
            <a:ext cx="8229600" cy="5124651"/>
          </a:xfrm>
          <a:prstGeom prst="rect">
            <a:avLst/>
          </a:prstGeom>
          <a:noFill/>
          <a:ln>
            <a:noFill/>
          </a:ln>
        </p:spPr>
        <p:txBody>
          <a:bodyPr spcFirstLastPara="1" wrap="square" lIns="91425" tIns="45700" rIns="91425" bIns="45700" anchor="t" anchorCtr="0">
            <a:noAutofit/>
          </a:bodyPr>
          <a:lstStyle/>
          <a:p>
            <a:pPr marL="273050" marR="0" lvl="0" indent="-273050" algn="l" rtl="0">
              <a:lnSpc>
                <a:spcPct val="90000"/>
              </a:lnSpc>
              <a:spcBef>
                <a:spcPts val="0"/>
              </a:spcBef>
              <a:spcAft>
                <a:spcPts val="0"/>
              </a:spcAft>
              <a:buClr>
                <a:schemeClr val="accent1"/>
              </a:buClr>
              <a:buSzPts val="2380"/>
              <a:buFont typeface="Noto Sans Symbols"/>
              <a:buChar char="●"/>
            </a:pPr>
            <a:r>
              <a:rPr lang="en-US" sz="24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Commissioners</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Five (5) part-time, bi-partisan appointees that are the final decisionmakers on all SEEC matters.</a:t>
            </a:r>
          </a:p>
          <a:p>
            <a:pPr marL="457200" lvl="1" indent="0">
              <a:lnSpc>
                <a:spcPct val="90000"/>
              </a:lnSpc>
              <a:spcBef>
                <a:spcPts val="0"/>
              </a:spcBef>
              <a:buClr>
                <a:schemeClr val="accent1"/>
              </a:buClr>
              <a:buSzPts val="2380"/>
              <a:buNone/>
            </a:pPr>
            <a:endPar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273050" marR="0" lvl="0" indent="-273050" algn="l" rtl="0">
              <a:lnSpc>
                <a:spcPct val="90000"/>
              </a:lnSpc>
              <a:spcBef>
                <a:spcPts val="0"/>
              </a:spcBef>
              <a:spcAft>
                <a:spcPts val="0"/>
              </a:spcAft>
              <a:buClr>
                <a:schemeClr val="accent1"/>
              </a:buClr>
              <a:buSzPts val="2380"/>
              <a:buFont typeface="Noto Sans Symbols"/>
              <a:buChar char="●"/>
            </a:pPr>
            <a:r>
              <a:rPr lang="en-US" sz="24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Executive Director and General Counsel</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Oversees the day-to-day operations of the SEEC.</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We now have a new Interim Director, Clare Kindall, due to the retirement of Michael Brandi</a:t>
            </a:r>
          </a:p>
          <a:p>
            <a:pPr marL="730250" lvl="1" indent="-273050">
              <a:lnSpc>
                <a:spcPct val="90000"/>
              </a:lnSpc>
              <a:spcBef>
                <a:spcPts val="0"/>
              </a:spcBef>
              <a:buClr>
                <a:schemeClr val="accent1"/>
              </a:buClr>
              <a:buSzPts val="2380"/>
              <a:buFont typeface="Noto Sans Symbols"/>
              <a:buChar char="●"/>
            </a:pPr>
            <a:endParaRPr lang="en-US" sz="2400" dirty="0">
              <a:solidFill>
                <a:schemeClr val="dk1"/>
              </a:solidFill>
              <a:latin typeface="Times New Roman" panose="02020603050405020304" pitchFamily="18" charset="0"/>
              <a:cs typeface="Times New Roman" panose="02020603050405020304" pitchFamily="18" charset="0"/>
            </a:endParaRPr>
          </a:p>
          <a:p>
            <a:pPr marL="273050" indent="-273050">
              <a:lnSpc>
                <a:spcPct val="90000"/>
              </a:lnSpc>
              <a:spcBef>
                <a:spcPts val="0"/>
              </a:spcBef>
              <a:buSzPts val="2380"/>
            </a:pPr>
            <a:r>
              <a:rPr lang="en-US" sz="2400" b="1" dirty="0">
                <a:latin typeface="Times New Roman" panose="02020603050405020304" pitchFamily="18" charset="0"/>
                <a:cs typeface="Times New Roman" panose="02020603050405020304" pitchFamily="18" charset="0"/>
              </a:rPr>
              <a:t>Compliance and Candidate Services Units</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Assist candidates and political committees comply with campaign finance law;</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Administers the Citizens’ Election Program;</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Drafts legal opinions concerning Connecticut campaign finance law.</a:t>
            </a:r>
          </a:p>
          <a:p>
            <a:pPr marL="730250" lvl="1" indent="-273050">
              <a:lnSpc>
                <a:spcPct val="90000"/>
              </a:lnSpc>
              <a:spcBef>
                <a:spcPts val="0"/>
              </a:spcBef>
              <a:buSzPts val="2380"/>
            </a:pPr>
            <a:endParaRPr lang="en-US" sz="2300" b="0" i="0" u="none" strike="noStrike" cap="none" dirty="0">
              <a:solidFill>
                <a:schemeClr val="dk1"/>
              </a:solidFill>
              <a:latin typeface="Georgia"/>
              <a:ea typeface="Georgia"/>
              <a:cs typeface="Georgia"/>
              <a:sym typeface="Georgia"/>
            </a:endParaRPr>
          </a:p>
          <a:p>
            <a:pPr marL="273050" marR="0" lvl="0" indent="-273050" algn="l" rtl="0">
              <a:lnSpc>
                <a:spcPct val="90000"/>
              </a:lnSpc>
              <a:spcBef>
                <a:spcPts val="0"/>
              </a:spcBef>
              <a:spcAft>
                <a:spcPts val="0"/>
              </a:spcAft>
              <a:buClr>
                <a:schemeClr val="accent1"/>
              </a:buClr>
              <a:buSzPts val="2380"/>
              <a:buFont typeface="Noto Sans Symbols"/>
              <a:buChar char="●"/>
            </a:pPr>
            <a:endParaRPr dirty="0"/>
          </a:p>
          <a:p>
            <a:pPr marL="273050" marR="0" lvl="0" indent="-121920" algn="l" rtl="0">
              <a:lnSpc>
                <a:spcPct val="90000"/>
              </a:lnSpc>
              <a:spcBef>
                <a:spcPts val="120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a:p>
            <a:pPr marL="273050" marR="0" lvl="0" indent="-121920" algn="l" rtl="0">
              <a:lnSpc>
                <a:spcPct val="90000"/>
              </a:lnSpc>
              <a:spcBef>
                <a:spcPts val="120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pic>
        <p:nvPicPr>
          <p:cNvPr id="5" name="Picture 4" descr="logo.bmp">
            <a:extLst>
              <a:ext uri="{FF2B5EF4-FFF2-40B4-BE49-F238E27FC236}">
                <a16:creationId xmlns:a16="http://schemas.microsoft.com/office/drawing/2014/main" id="{A18B05AF-C5FD-4837-8E8B-9DFB9C75C5B6}"/>
              </a:ext>
            </a:extLst>
          </p:cNvPr>
          <p:cNvPicPr>
            <a:picLocks noChangeAspect="1"/>
          </p:cNvPicPr>
          <p:nvPr/>
        </p:nvPicPr>
        <p:blipFill>
          <a:blip r:embed="rId3" cstate="print"/>
          <a:srcRect/>
          <a:stretch>
            <a:fillRect/>
          </a:stretch>
        </p:blipFill>
        <p:spPr bwMode="auto">
          <a:xfrm>
            <a:off x="7543800" y="203200"/>
            <a:ext cx="1012825" cy="10334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83158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n-US" sz="3600" b="1" i="0" u="none" strike="noStrike" cap="none">
                <a:solidFill>
                  <a:srgbClr val="990000"/>
                </a:solidFill>
                <a:latin typeface="Georgia"/>
                <a:ea typeface="Georgia"/>
                <a:cs typeface="Georgia"/>
                <a:sym typeface="Georgia"/>
              </a:rPr>
              <a:t>SEEC Structure (cont.)</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612900"/>
            <a:ext cx="8229600" cy="4807151"/>
          </a:xfrm>
          <a:prstGeom prst="rect">
            <a:avLst/>
          </a:prstGeom>
          <a:noFill/>
          <a:ln>
            <a:noFill/>
          </a:ln>
        </p:spPr>
        <p:txBody>
          <a:bodyPr spcFirstLastPara="1" wrap="square" lIns="91425" tIns="45700" rIns="91425" bIns="45700" anchor="t" anchorCtr="0">
            <a:noAutofit/>
          </a:bodyPr>
          <a:lstStyle/>
          <a:p>
            <a:pPr marL="273050" marR="0" lvl="0" indent="-273050" algn="l" rtl="0">
              <a:lnSpc>
                <a:spcPct val="90000"/>
              </a:lnSpc>
              <a:spcBef>
                <a:spcPts val="0"/>
              </a:spcBef>
              <a:spcAft>
                <a:spcPts val="0"/>
              </a:spcAft>
              <a:buClr>
                <a:schemeClr val="accent1"/>
              </a:buClr>
              <a:buSzPts val="2380"/>
              <a:buFont typeface="Noto Sans Symbols"/>
              <a:buChar char="●"/>
            </a:pPr>
            <a:r>
              <a:rPr lang="en-US" sz="24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Campaign Disclosure and Audit Unit</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Reviews CEP applications to ensure compliance with rules.</a:t>
            </a:r>
          </a:p>
          <a:p>
            <a:pPr marL="730250" lvl="1" indent="-273050">
              <a:lnSpc>
                <a:spcPct val="90000"/>
              </a:lnSpc>
              <a:spcBef>
                <a:spcPts val="0"/>
              </a:spcBef>
              <a:buClr>
                <a:schemeClr val="accent1"/>
              </a:buClr>
              <a:buSzPts val="2380"/>
              <a:buFont typeface="Noto Sans Symbols"/>
              <a:buChar char="●"/>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Performs audits of CEP campaigns to ensure compliance with rules.</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Reviews compliance with campaign finance disclosure rules.</a:t>
            </a:r>
            <a:endPar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273050" marR="0" lvl="0" indent="-273050" algn="l" rtl="0">
              <a:lnSpc>
                <a:spcPct val="90000"/>
              </a:lnSpc>
              <a:spcBef>
                <a:spcPts val="0"/>
              </a:spcBef>
              <a:spcAft>
                <a:spcPts val="0"/>
              </a:spcAft>
              <a:buClr>
                <a:schemeClr val="accent1"/>
              </a:buClr>
              <a:buSzPts val="2380"/>
              <a:buFont typeface="Noto Sans Symbols"/>
              <a:buChar char="●"/>
            </a:pPr>
            <a:endParaRPr lang="en-US" sz="2400" dirty="0">
              <a:latin typeface="Times New Roman" panose="02020603050405020304" pitchFamily="18" charset="0"/>
              <a:cs typeface="Times New Roman" panose="02020603050405020304" pitchFamily="18" charset="0"/>
            </a:endParaRPr>
          </a:p>
          <a:p>
            <a:pPr marL="273050" marR="0" lvl="0" indent="-273050" algn="l" rtl="0">
              <a:lnSpc>
                <a:spcPct val="90000"/>
              </a:lnSpc>
              <a:spcBef>
                <a:spcPts val="0"/>
              </a:spcBef>
              <a:spcAft>
                <a:spcPts val="0"/>
              </a:spcAft>
              <a:buClr>
                <a:schemeClr val="accent1"/>
              </a:buClr>
              <a:buSzPts val="2380"/>
              <a:buFont typeface="Noto Sans Symbols"/>
              <a:buChar char="●"/>
            </a:pPr>
            <a:r>
              <a:rPr lang="en-US" sz="2400" b="1" dirty="0">
                <a:latin typeface="Times New Roman" panose="02020603050405020304" pitchFamily="18" charset="0"/>
                <a:cs typeface="Times New Roman" panose="02020603050405020304" pitchFamily="18" charset="0"/>
              </a:rPr>
              <a:t>Enforcement Unit</a:t>
            </a:r>
            <a:endParaRPr lang="en-US" sz="2400" b="1"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Investigates complaints concerning Connecticut election law violations.</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Conducts administrative hearings and assess civil penalties for violations of Connecticut election law.</a:t>
            </a:r>
          </a:p>
          <a:p>
            <a:pPr marL="730250" lvl="1" indent="-273050">
              <a:lnSpc>
                <a:spcPct val="90000"/>
              </a:lnSpc>
              <a:spcBef>
                <a:spcPts val="0"/>
              </a:spcBef>
              <a:buClr>
                <a:schemeClr val="accent1"/>
              </a:buClr>
              <a:buSzPts val="2380"/>
              <a:buFont typeface="Noto Sans Symbols"/>
              <a:buChar char="●"/>
            </a:pPr>
            <a:r>
              <a:rPr lang="en-US" sz="2400" dirty="0">
                <a:solidFill>
                  <a:schemeClr val="dk1"/>
                </a:solidFill>
                <a:latin typeface="Times New Roman" panose="02020603050405020304" pitchFamily="18" charset="0"/>
                <a:cs typeface="Times New Roman" panose="02020603050405020304" pitchFamily="18" charset="0"/>
              </a:rPr>
              <a:t>Coordinates with local, state, and federal law enforcement. </a:t>
            </a:r>
          </a:p>
          <a:p>
            <a:pPr marL="273050" marR="0" lvl="0" indent="-121920" algn="l" rtl="0">
              <a:lnSpc>
                <a:spcPct val="90000"/>
              </a:lnSpc>
              <a:spcBef>
                <a:spcPts val="1200"/>
              </a:spcBef>
              <a:spcAft>
                <a:spcPts val="0"/>
              </a:spcAft>
              <a:buClr>
                <a:schemeClr val="accent1"/>
              </a:buClr>
              <a:buSzPts val="2380"/>
              <a:buFont typeface="Noto Sans Symbols"/>
              <a:buNone/>
            </a:pPr>
            <a:endParaRPr sz="2800" b="0" i="0" u="none" strike="noStrike" cap="none" dirty="0">
              <a:solidFill>
                <a:schemeClr val="dk1"/>
              </a:solidFill>
              <a:latin typeface="Georgia"/>
              <a:ea typeface="Georgia"/>
              <a:cs typeface="Georgia"/>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pic>
        <p:nvPicPr>
          <p:cNvPr id="5" name="Picture 4" descr="logo.bmp">
            <a:extLst>
              <a:ext uri="{FF2B5EF4-FFF2-40B4-BE49-F238E27FC236}">
                <a16:creationId xmlns:a16="http://schemas.microsoft.com/office/drawing/2014/main" id="{3D361EF5-F6B0-4741-8D74-8F5E3508B5AD}"/>
              </a:ext>
            </a:extLst>
          </p:cNvPr>
          <p:cNvPicPr>
            <a:picLocks noChangeAspect="1"/>
          </p:cNvPicPr>
          <p:nvPr/>
        </p:nvPicPr>
        <p:blipFill>
          <a:blip r:embed="rId3" cstate="print"/>
          <a:srcRect/>
          <a:stretch>
            <a:fillRect/>
          </a:stretch>
        </p:blipFill>
        <p:spPr bwMode="auto">
          <a:xfrm>
            <a:off x="7543800" y="203200"/>
            <a:ext cx="1012825" cy="1033463"/>
          </a:xfrm>
          <a:prstGeom prst="rect">
            <a:avLst/>
          </a:prstGeom>
          <a:noFill/>
          <a:ln w="9525">
            <a:noFill/>
            <a:miter lim="800000"/>
            <a:headEnd/>
            <a:tailEnd/>
          </a:ln>
        </p:spPr>
      </p:pic>
    </p:spTree>
    <p:extLst>
      <p:ext uri="{BB962C8B-B14F-4D97-AF65-F5344CB8AC3E}">
        <p14:creationId xmlns:p14="http://schemas.microsoft.com/office/powerpoint/2010/main" val="284509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152400" y="1524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3500" b="1" i="0" u="none" strike="noStrike" cap="none">
                <a:solidFill>
                  <a:srgbClr val="990000"/>
                </a:solidFill>
                <a:latin typeface="Georgia"/>
                <a:ea typeface="Georgia"/>
                <a:cs typeface="Georgia"/>
                <a:sym typeface="Georgia"/>
              </a:rPr>
              <a:t>Elections Ecosystem</a:t>
            </a:r>
            <a:endParaRPr sz="3500" b="1" i="0" u="none" strike="noStrike" cap="none">
              <a:solidFill>
                <a:srgbClr val="990000"/>
              </a:solidFill>
              <a:latin typeface="Georgia"/>
              <a:ea typeface="Georgia"/>
              <a:cs typeface="Georgia"/>
              <a:sym typeface="Georgia"/>
            </a:endParaRPr>
          </a:p>
        </p:txBody>
      </p:sp>
      <p:pic>
        <p:nvPicPr>
          <p:cNvPr id="187" name="Shape 187" descr="C:\Users\ahernke\AppData\Local\Microsoft\Windows\Temporary Internet Files\Content.IE5\OLK01KFO\MC900434739[1].png"/>
          <p:cNvPicPr preferRelativeResize="0">
            <a:picLocks noGrp="1"/>
          </p:cNvPicPr>
          <p:nvPr>
            <p:ph idx="1"/>
          </p:nvPr>
        </p:nvPicPr>
        <p:blipFill rotWithShape="1">
          <a:blip r:embed="rId3">
            <a:alphaModFix/>
          </a:blip>
          <a:srcRect/>
          <a:stretch/>
        </p:blipFill>
        <p:spPr>
          <a:xfrm>
            <a:off x="7467600" y="1600200"/>
            <a:ext cx="990600" cy="990600"/>
          </a:xfrm>
          <a:prstGeom prst="rect">
            <a:avLst/>
          </a:prstGeom>
          <a:noFill/>
          <a:ln>
            <a:noFill/>
          </a:ln>
        </p:spPr>
      </p:pic>
      <p:pic>
        <p:nvPicPr>
          <p:cNvPr id="183" name="Shape 183" descr="C:\Users\ahernke\AppData\Local\Microsoft\Windows\Temporary Internet Files\Content.IE5\QM42T4H2\MC900280925[1].wmf"/>
          <p:cNvPicPr preferRelativeResize="0"/>
          <p:nvPr/>
        </p:nvPicPr>
        <p:blipFill rotWithShape="1">
          <a:blip r:embed="rId4">
            <a:alphaModFix/>
          </a:blip>
          <a:srcRect/>
          <a:stretch/>
        </p:blipFill>
        <p:spPr>
          <a:xfrm>
            <a:off x="246063" y="5227638"/>
            <a:ext cx="838200" cy="868362"/>
          </a:xfrm>
          <a:prstGeom prst="rect">
            <a:avLst/>
          </a:prstGeom>
          <a:noFill/>
          <a:ln>
            <a:noFill/>
          </a:ln>
        </p:spPr>
      </p:pic>
      <p:pic>
        <p:nvPicPr>
          <p:cNvPr id="184" name="Shape 184" descr="C:\Users\ahernke\AppData\Local\Microsoft\Windows\Temporary Internet Files\Content.IE5\1USB7C8S\MC900301312[1].wmf"/>
          <p:cNvPicPr preferRelativeResize="0"/>
          <p:nvPr/>
        </p:nvPicPr>
        <p:blipFill rotWithShape="1">
          <a:blip r:embed="rId5">
            <a:alphaModFix/>
          </a:blip>
          <a:srcRect/>
          <a:stretch/>
        </p:blipFill>
        <p:spPr>
          <a:xfrm>
            <a:off x="228600" y="4008438"/>
            <a:ext cx="873125" cy="781050"/>
          </a:xfrm>
          <a:prstGeom prst="rect">
            <a:avLst/>
          </a:prstGeom>
          <a:noFill/>
          <a:ln>
            <a:noFill/>
          </a:ln>
        </p:spPr>
      </p:pic>
      <p:graphicFrame>
        <p:nvGraphicFramePr>
          <p:cNvPr id="185" name="Shape 185"/>
          <p:cNvGraphicFramePr/>
          <p:nvPr>
            <p:extLst>
              <p:ext uri="{D42A27DB-BD31-4B8C-83A1-F6EECF244321}">
                <p14:modId xmlns:p14="http://schemas.microsoft.com/office/powerpoint/2010/main" val="4111746476"/>
              </p:ext>
            </p:extLst>
          </p:nvPr>
        </p:nvGraphicFramePr>
        <p:xfrm>
          <a:off x="1219200" y="2601913"/>
          <a:ext cx="7696200" cy="3646275"/>
        </p:xfrm>
        <a:graphic>
          <a:graphicData uri="http://schemas.openxmlformats.org/drawingml/2006/table">
            <a:tbl>
              <a:tblPr firstRow="1" bandRow="1">
                <a:noFill/>
                <a:tableStyleId>{38CF9C41-3085-423E-B119-9629E0724BA1}</a:tableStyleId>
              </a:tblPr>
              <a:tblGrid>
                <a:gridCol w="1924050">
                  <a:extLst>
                    <a:ext uri="{9D8B030D-6E8A-4147-A177-3AD203B41FA5}">
                      <a16:colId xmlns:a16="http://schemas.microsoft.com/office/drawing/2014/main" val="20000"/>
                    </a:ext>
                  </a:extLst>
                </a:gridCol>
                <a:gridCol w="1684244">
                  <a:extLst>
                    <a:ext uri="{9D8B030D-6E8A-4147-A177-3AD203B41FA5}">
                      <a16:colId xmlns:a16="http://schemas.microsoft.com/office/drawing/2014/main" val="20001"/>
                    </a:ext>
                  </a:extLst>
                </a:gridCol>
                <a:gridCol w="2163856">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1215425">
                <a:tc>
                  <a:txBody>
                    <a:bodyPr/>
                    <a:lstStyle/>
                    <a:p>
                      <a:pPr marL="0" marR="0" lvl="0" indent="0" algn="ctr" rtl="0">
                        <a:spcBef>
                          <a:spcPts val="0"/>
                        </a:spcBef>
                        <a:spcAft>
                          <a:spcPts val="0"/>
                        </a:spcAft>
                        <a:buNone/>
                      </a:pPr>
                      <a:endParaRPr sz="1700" u="none" strike="noStrike" cap="none"/>
                    </a:p>
                  </a:txBody>
                  <a:tcPr marL="85800" marR="85800" marT="42900" marB="42900" anchor="ctr"/>
                </a:tc>
                <a:tc>
                  <a:txBody>
                    <a:bodyPr/>
                    <a:lstStyle/>
                    <a:p>
                      <a:pPr marL="0" marR="0" lvl="0" indent="0" algn="ctr" rtl="0">
                        <a:spcBef>
                          <a:spcPts val="0"/>
                        </a:spcBef>
                        <a:spcAft>
                          <a:spcPts val="0"/>
                        </a:spcAft>
                        <a:buNone/>
                      </a:pPr>
                      <a:r>
                        <a:rPr lang="en-US" sz="1700" b="1" i="1" u="none" strike="noStrike" cap="none" dirty="0"/>
                        <a:t>Compliance (Advice)</a:t>
                      </a:r>
                      <a:endParaRPr sz="1700" b="1" i="1" u="none" strike="noStrike" cap="none" dirty="0"/>
                    </a:p>
                  </a:txBody>
                  <a:tcPr marL="85800" marR="85800" marT="42900" marB="42900" anchor="ctr"/>
                </a:tc>
                <a:tc>
                  <a:txBody>
                    <a:bodyPr/>
                    <a:lstStyle/>
                    <a:p>
                      <a:pPr marL="0" marR="0" lvl="0" indent="0" algn="ctr" rtl="0">
                        <a:spcBef>
                          <a:spcPts val="0"/>
                        </a:spcBef>
                        <a:spcAft>
                          <a:spcPts val="0"/>
                        </a:spcAft>
                        <a:buNone/>
                      </a:pPr>
                      <a:r>
                        <a:rPr lang="en-US" sz="1700" b="1" i="1" u="none" strike="noStrike" cap="none" dirty="0"/>
                        <a:t>Implementation</a:t>
                      </a:r>
                    </a:p>
                    <a:p>
                      <a:pPr marL="0" marR="0" lvl="0" indent="0" algn="ctr" rtl="0">
                        <a:spcBef>
                          <a:spcPts val="0"/>
                        </a:spcBef>
                        <a:spcAft>
                          <a:spcPts val="0"/>
                        </a:spcAft>
                        <a:buNone/>
                      </a:pPr>
                      <a:r>
                        <a:rPr lang="en-US" sz="1700" b="1" i="1" u="none" strike="noStrike" cap="none" dirty="0"/>
                        <a:t>(Admin)</a:t>
                      </a:r>
                      <a:endParaRPr sz="1700" b="1" i="1" u="none" strike="noStrike" cap="none" dirty="0"/>
                    </a:p>
                  </a:txBody>
                  <a:tcPr marL="85800" marR="85800" marT="42900" marB="42900" anchor="ctr"/>
                </a:tc>
                <a:tc>
                  <a:txBody>
                    <a:bodyPr/>
                    <a:lstStyle/>
                    <a:p>
                      <a:pPr marL="0" marR="0" lvl="0" indent="0" algn="ctr" rtl="0">
                        <a:lnSpc>
                          <a:spcPct val="100000"/>
                        </a:lnSpc>
                        <a:spcBef>
                          <a:spcPts val="0"/>
                        </a:spcBef>
                        <a:spcAft>
                          <a:spcPts val="0"/>
                        </a:spcAft>
                        <a:buClr>
                          <a:schemeClr val="dk1"/>
                        </a:buClr>
                        <a:buSzPts val="1700"/>
                        <a:buFont typeface="Georgia"/>
                        <a:buNone/>
                      </a:pPr>
                      <a:r>
                        <a:rPr lang="en-US" sz="1700" b="1" i="1" u="none" strike="noStrike" cap="none" dirty="0"/>
                        <a:t>Enforcement</a:t>
                      </a:r>
                    </a:p>
                    <a:p>
                      <a:pPr marL="0" marR="0" lvl="0" indent="0" algn="ctr" rtl="0">
                        <a:lnSpc>
                          <a:spcPct val="100000"/>
                        </a:lnSpc>
                        <a:spcBef>
                          <a:spcPts val="0"/>
                        </a:spcBef>
                        <a:spcAft>
                          <a:spcPts val="0"/>
                        </a:spcAft>
                        <a:buClr>
                          <a:schemeClr val="dk1"/>
                        </a:buClr>
                        <a:buSzPts val="1700"/>
                        <a:buFont typeface="Georgia"/>
                        <a:buNone/>
                      </a:pPr>
                      <a:r>
                        <a:rPr lang="en-US" sz="1700" b="1" i="1" u="none" strike="noStrike" cap="none" dirty="0"/>
                        <a:t>(Prosecution)</a:t>
                      </a:r>
                      <a:endParaRPr sz="1700" b="1" i="1" u="none" strike="noStrike" cap="none" dirty="0"/>
                    </a:p>
                  </a:txBody>
                  <a:tcPr marL="85800" marR="85800" marT="42900" marB="42900" anchor="ctr"/>
                </a:tc>
                <a:extLst>
                  <a:ext uri="{0D108BD9-81ED-4DB2-BD59-A6C34878D82A}">
                    <a16:rowId xmlns:a16="http://schemas.microsoft.com/office/drawing/2014/main" val="10000"/>
                  </a:ext>
                </a:extLst>
              </a:tr>
              <a:tr h="1215425">
                <a:tc>
                  <a:txBody>
                    <a:bodyPr/>
                    <a:lstStyle/>
                    <a:p>
                      <a:pPr marL="0" marR="0" lvl="0" indent="0" algn="ctr" rtl="0">
                        <a:spcBef>
                          <a:spcPts val="0"/>
                        </a:spcBef>
                        <a:spcAft>
                          <a:spcPts val="0"/>
                        </a:spcAft>
                        <a:buNone/>
                      </a:pPr>
                      <a:r>
                        <a:rPr lang="en-US" sz="1700" b="1" i="1" u="none" strike="noStrike" cap="none"/>
                        <a:t>Campaign Finance</a:t>
                      </a:r>
                      <a:endParaRPr sz="1700" b="1" i="1" u="none" strike="noStrike" cap="none"/>
                    </a:p>
                  </a:txBody>
                  <a:tcPr marL="85800" marR="85800" marT="42900" marB="42900" anchor="ctr"/>
                </a:tc>
                <a:tc>
                  <a:txBody>
                    <a:bodyPr/>
                    <a:lstStyle/>
                    <a:p>
                      <a:pPr marL="0" marR="0" lvl="0" indent="0" algn="ctr" rtl="0">
                        <a:spcBef>
                          <a:spcPts val="0"/>
                        </a:spcBef>
                        <a:spcAft>
                          <a:spcPts val="0"/>
                        </a:spcAft>
                        <a:buNone/>
                      </a:pPr>
                      <a:r>
                        <a:rPr lang="en-US" sz="1700" u="none" strike="noStrike" cap="none" dirty="0"/>
                        <a:t>SEEC/FEC</a:t>
                      </a:r>
                      <a:endParaRPr sz="1700" u="none" strike="noStrike" cap="none" dirty="0"/>
                    </a:p>
                  </a:txBody>
                  <a:tcPr marL="85800" marR="85800" marT="42900" marB="42900" anchor="ctr"/>
                </a:tc>
                <a:tc>
                  <a:txBody>
                    <a:bodyPr/>
                    <a:lstStyle/>
                    <a:p>
                      <a:pPr marL="0" marR="0" lvl="0" indent="0" algn="ctr" rtl="0">
                        <a:lnSpc>
                          <a:spcPct val="100000"/>
                        </a:lnSpc>
                        <a:spcBef>
                          <a:spcPts val="0"/>
                        </a:spcBef>
                        <a:spcAft>
                          <a:spcPts val="0"/>
                        </a:spcAft>
                        <a:buClr>
                          <a:schemeClr val="dk1"/>
                        </a:buClr>
                        <a:buSzPts val="1700"/>
                        <a:buFont typeface="Georgia"/>
                        <a:buNone/>
                      </a:pPr>
                      <a:r>
                        <a:rPr lang="en-US" sz="1700" u="none" strike="noStrike" cap="none" dirty="0"/>
                        <a:t>SEEC/FEC</a:t>
                      </a:r>
                      <a:endParaRPr dirty="0"/>
                    </a:p>
                    <a:p>
                      <a:pPr marL="0" marR="0" lvl="0" indent="0" algn="ctr" rtl="0">
                        <a:lnSpc>
                          <a:spcPct val="100000"/>
                        </a:lnSpc>
                        <a:spcBef>
                          <a:spcPts val="0"/>
                        </a:spcBef>
                        <a:spcAft>
                          <a:spcPts val="0"/>
                        </a:spcAft>
                        <a:buClr>
                          <a:schemeClr val="dk1"/>
                        </a:buClr>
                        <a:buSzPts val="1700"/>
                        <a:buFont typeface="Georgia"/>
                        <a:buNone/>
                      </a:pPr>
                      <a:r>
                        <a:rPr lang="en-US" sz="1700" u="none" strike="noStrike" cap="none" dirty="0"/>
                        <a:t>&amp; </a:t>
                      </a:r>
                      <a:endParaRPr dirty="0"/>
                    </a:p>
                    <a:p>
                      <a:pPr marL="0" marR="0" lvl="0" indent="0" algn="ctr" rtl="0">
                        <a:lnSpc>
                          <a:spcPct val="100000"/>
                        </a:lnSpc>
                        <a:spcBef>
                          <a:spcPts val="0"/>
                        </a:spcBef>
                        <a:spcAft>
                          <a:spcPts val="0"/>
                        </a:spcAft>
                        <a:buClr>
                          <a:schemeClr val="dk1"/>
                        </a:buClr>
                        <a:buSzPts val="1700"/>
                        <a:buFont typeface="Georgia"/>
                        <a:buNone/>
                      </a:pPr>
                      <a:r>
                        <a:rPr lang="en-US" sz="1700" u="none" strike="noStrike" cap="none" dirty="0"/>
                        <a:t>Town Clerks</a:t>
                      </a:r>
                      <a:endParaRPr dirty="0"/>
                    </a:p>
                  </a:txBody>
                  <a:tcPr marL="85800" marR="85800" marT="42900" marB="42900" anchor="ctr"/>
                </a:tc>
                <a:tc>
                  <a:txBody>
                    <a:bodyPr/>
                    <a:lstStyle/>
                    <a:p>
                      <a:pPr marL="0" marR="0" lvl="0" indent="0" algn="ctr" rtl="0">
                        <a:lnSpc>
                          <a:spcPct val="100000"/>
                        </a:lnSpc>
                        <a:spcBef>
                          <a:spcPts val="0"/>
                        </a:spcBef>
                        <a:spcAft>
                          <a:spcPts val="0"/>
                        </a:spcAft>
                        <a:buClr>
                          <a:schemeClr val="dk1"/>
                        </a:buClr>
                        <a:buSzPts val="1700"/>
                        <a:buFont typeface="Georgia"/>
                        <a:buNone/>
                      </a:pPr>
                      <a:r>
                        <a:rPr lang="en-US" sz="1700" b="0" u="sng" strike="noStrike" cap="none" dirty="0"/>
                        <a:t>__SEEC/FEC__</a:t>
                      </a:r>
                      <a:endParaRPr b="0" dirty="0"/>
                    </a:p>
                    <a:p>
                      <a:pPr marL="0" marR="0" lvl="0" indent="0" algn="ctr" rtl="0">
                        <a:lnSpc>
                          <a:spcPct val="100000"/>
                        </a:lnSpc>
                        <a:spcBef>
                          <a:spcPts val="0"/>
                        </a:spcBef>
                        <a:spcAft>
                          <a:spcPts val="0"/>
                        </a:spcAft>
                        <a:buClr>
                          <a:schemeClr val="dk1"/>
                        </a:buClr>
                        <a:buSzPts val="1700"/>
                        <a:buFont typeface="Georgia"/>
                        <a:buNone/>
                      </a:pPr>
                      <a:r>
                        <a:rPr lang="en-US" sz="1700" b="0" u="none" strike="noStrike" cap="none" dirty="0"/>
                        <a:t>(&amp; State’s Attorney/FBI)</a:t>
                      </a:r>
                      <a:endParaRPr b="0" dirty="0"/>
                    </a:p>
                  </a:txBody>
                  <a:tcPr marL="85800" marR="85800" marT="42900" marB="42900" anchor="ctr"/>
                </a:tc>
                <a:extLst>
                  <a:ext uri="{0D108BD9-81ED-4DB2-BD59-A6C34878D82A}">
                    <a16:rowId xmlns:a16="http://schemas.microsoft.com/office/drawing/2014/main" val="10001"/>
                  </a:ext>
                </a:extLst>
              </a:tr>
              <a:tr h="1215425">
                <a:tc>
                  <a:txBody>
                    <a:bodyPr/>
                    <a:lstStyle/>
                    <a:p>
                      <a:pPr marL="0" marR="0" lvl="0" indent="0" algn="ctr" rtl="0">
                        <a:spcBef>
                          <a:spcPts val="0"/>
                        </a:spcBef>
                        <a:spcAft>
                          <a:spcPts val="0"/>
                        </a:spcAft>
                        <a:buNone/>
                      </a:pPr>
                      <a:r>
                        <a:rPr lang="en-US" sz="1700" b="1" i="1" u="none" strike="noStrike" cap="none" dirty="0"/>
                        <a:t>Election Procedure </a:t>
                      </a:r>
                      <a:endParaRPr sz="1700" b="1" i="1" u="none" strike="noStrike" cap="none" dirty="0"/>
                    </a:p>
                  </a:txBody>
                  <a:tcPr marL="85800" marR="85800" marT="42900" marB="42900" anchor="ctr"/>
                </a:tc>
                <a:tc>
                  <a:txBody>
                    <a:bodyPr/>
                    <a:lstStyle/>
                    <a:p>
                      <a:pPr marL="0" marR="0" lvl="0" indent="0" algn="ctr" rtl="0">
                        <a:lnSpc>
                          <a:spcPct val="100000"/>
                        </a:lnSpc>
                        <a:spcBef>
                          <a:spcPts val="0"/>
                        </a:spcBef>
                        <a:spcAft>
                          <a:spcPts val="0"/>
                        </a:spcAft>
                        <a:buClr>
                          <a:schemeClr val="dk1"/>
                        </a:buClr>
                        <a:buSzPts val="1700"/>
                        <a:buFont typeface="Georgia"/>
                        <a:buNone/>
                      </a:pPr>
                      <a:r>
                        <a:rPr lang="en-US" sz="1700" u="none" strike="noStrike" cap="none" dirty="0"/>
                        <a:t>SOTS/EAC</a:t>
                      </a:r>
                      <a:endParaRPr sz="1700" u="none" strike="noStrike" cap="none" dirty="0"/>
                    </a:p>
                  </a:txBody>
                  <a:tcPr marL="85800" marR="85800" marT="42900" marB="42900" anchor="ctr"/>
                </a:tc>
                <a:tc>
                  <a:txBody>
                    <a:bodyPr/>
                    <a:lstStyle/>
                    <a:p>
                      <a:pPr marL="0" marR="0" lvl="0" indent="0" algn="ctr" rtl="0">
                        <a:spcBef>
                          <a:spcPts val="0"/>
                        </a:spcBef>
                        <a:spcAft>
                          <a:spcPts val="0"/>
                        </a:spcAft>
                        <a:buNone/>
                      </a:pPr>
                      <a:r>
                        <a:rPr lang="en-US" sz="1700" u="none" strike="noStrike" cap="none" dirty="0">
                          <a:highlight>
                            <a:srgbClr val="FFFF00"/>
                          </a:highlight>
                        </a:rPr>
                        <a:t>SOTS, </a:t>
                      </a:r>
                      <a:r>
                        <a:rPr lang="en-US" sz="1700" b="1" u="sng" strike="noStrike" cap="none" dirty="0">
                          <a:highlight>
                            <a:srgbClr val="FFFF00"/>
                          </a:highlight>
                        </a:rPr>
                        <a:t>Registrars</a:t>
                      </a:r>
                      <a:endParaRPr b="1" dirty="0">
                        <a:highlight>
                          <a:srgbClr val="FFFF00"/>
                        </a:highlight>
                      </a:endParaRPr>
                    </a:p>
                    <a:p>
                      <a:pPr marL="0" marR="0" lvl="0" indent="0" algn="ctr" rtl="0">
                        <a:spcBef>
                          <a:spcPts val="0"/>
                        </a:spcBef>
                        <a:spcAft>
                          <a:spcPts val="0"/>
                        </a:spcAft>
                        <a:buNone/>
                      </a:pPr>
                      <a:r>
                        <a:rPr lang="en-US" sz="1700" u="none" strike="noStrike" cap="none" dirty="0">
                          <a:highlight>
                            <a:srgbClr val="FFFF00"/>
                          </a:highlight>
                        </a:rPr>
                        <a:t>&amp;</a:t>
                      </a:r>
                      <a:endParaRPr dirty="0">
                        <a:highlight>
                          <a:srgbClr val="FFFF00"/>
                        </a:highlight>
                      </a:endParaRPr>
                    </a:p>
                    <a:p>
                      <a:pPr marL="0" marR="0" lvl="0" indent="0" algn="ctr" rtl="0">
                        <a:spcBef>
                          <a:spcPts val="0"/>
                        </a:spcBef>
                        <a:spcAft>
                          <a:spcPts val="0"/>
                        </a:spcAft>
                        <a:buNone/>
                      </a:pPr>
                      <a:r>
                        <a:rPr lang="en-US" sz="1700" u="none" strike="noStrike" cap="none" dirty="0">
                          <a:highlight>
                            <a:srgbClr val="FFFF00"/>
                          </a:highlight>
                        </a:rPr>
                        <a:t>Town Clerks</a:t>
                      </a:r>
                      <a:endParaRPr dirty="0">
                        <a:highlight>
                          <a:srgbClr val="FFFF00"/>
                        </a:highlight>
                      </a:endParaRPr>
                    </a:p>
                  </a:txBody>
                  <a:tcPr marL="85800" marR="85800" marT="42900" marB="42900" anchor="ctr"/>
                </a:tc>
                <a:tc>
                  <a:txBody>
                    <a:bodyPr/>
                    <a:lstStyle/>
                    <a:p>
                      <a:pPr marL="0" marR="0" lvl="0" indent="0" algn="ctr" rtl="0">
                        <a:lnSpc>
                          <a:spcPct val="100000"/>
                        </a:lnSpc>
                        <a:spcBef>
                          <a:spcPts val="0"/>
                        </a:spcBef>
                        <a:spcAft>
                          <a:spcPts val="0"/>
                        </a:spcAft>
                        <a:buClr>
                          <a:schemeClr val="dk1"/>
                        </a:buClr>
                        <a:buSzPts val="1700"/>
                        <a:buFont typeface="Georgia"/>
                        <a:buNone/>
                      </a:pPr>
                      <a:r>
                        <a:rPr lang="en-US" sz="1700" b="1" u="sng" strike="noStrike" cap="none" dirty="0">
                          <a:highlight>
                            <a:srgbClr val="FFFF00"/>
                          </a:highlight>
                        </a:rPr>
                        <a:t>____SEEC___</a:t>
                      </a:r>
                      <a:endParaRPr sz="1700" b="1" u="sng" strike="noStrike" cap="none" dirty="0">
                        <a:highlight>
                          <a:srgbClr val="FFFF00"/>
                        </a:highlight>
                      </a:endParaRPr>
                    </a:p>
                    <a:p>
                      <a:pPr marL="0" marR="0" lvl="0" indent="0" algn="ctr" rtl="0">
                        <a:lnSpc>
                          <a:spcPct val="100000"/>
                        </a:lnSpc>
                        <a:spcBef>
                          <a:spcPts val="0"/>
                        </a:spcBef>
                        <a:spcAft>
                          <a:spcPts val="0"/>
                        </a:spcAft>
                        <a:buClr>
                          <a:schemeClr val="dk1"/>
                        </a:buClr>
                        <a:buSzPts val="1700"/>
                        <a:buFont typeface="Georgia"/>
                        <a:buNone/>
                      </a:pPr>
                      <a:r>
                        <a:rPr lang="en-US" sz="1700" u="none" strike="noStrike" cap="none" dirty="0">
                          <a:highlight>
                            <a:srgbClr val="FFFF00"/>
                          </a:highlight>
                        </a:rPr>
                        <a:t>(&amp; Chief State’s Attorney/FBI)</a:t>
                      </a:r>
                      <a:endParaRPr dirty="0">
                        <a:highlight>
                          <a:srgbClr val="FFFF00"/>
                        </a:highlight>
                      </a:endParaRPr>
                    </a:p>
                  </a:txBody>
                  <a:tcPr marL="85800" marR="85800" marT="42900" marB="42900" anchor="ctr"/>
                </a:tc>
                <a:extLst>
                  <a:ext uri="{0D108BD9-81ED-4DB2-BD59-A6C34878D82A}">
                    <a16:rowId xmlns:a16="http://schemas.microsoft.com/office/drawing/2014/main" val="10002"/>
                  </a:ext>
                </a:extLst>
              </a:tr>
            </a:tbl>
          </a:graphicData>
        </a:graphic>
      </p:graphicFrame>
      <p:pic>
        <p:nvPicPr>
          <p:cNvPr id="186" name="Shape 186" descr="C:\Program Files\Microsoft Office\MEDIA\CAGCAT10\j0300840.wmf"/>
          <p:cNvPicPr preferRelativeResize="0"/>
          <p:nvPr/>
        </p:nvPicPr>
        <p:blipFill rotWithShape="1">
          <a:blip r:embed="rId6">
            <a:alphaModFix/>
          </a:blip>
          <a:srcRect/>
          <a:stretch/>
        </p:blipFill>
        <p:spPr>
          <a:xfrm>
            <a:off x="3657600" y="1709738"/>
            <a:ext cx="914400" cy="771525"/>
          </a:xfrm>
          <a:prstGeom prst="rect">
            <a:avLst/>
          </a:prstGeom>
          <a:noFill/>
          <a:ln>
            <a:noFill/>
          </a:ln>
        </p:spPr>
      </p:pic>
      <p:sp>
        <p:nvSpPr>
          <p:cNvPr id="3" name="Rectangle 2" descr="Check List">
            <a:extLst>
              <a:ext uri="{FF2B5EF4-FFF2-40B4-BE49-F238E27FC236}">
                <a16:creationId xmlns:a16="http://schemas.microsoft.com/office/drawing/2014/main" id="{302BA211-BCE0-F152-B484-C18E600DBE60}"/>
              </a:ext>
            </a:extLst>
          </p:cNvPr>
          <p:cNvSpPr/>
          <p:nvPr/>
        </p:nvSpPr>
        <p:spPr>
          <a:xfrm>
            <a:off x="5532144" y="1716675"/>
            <a:ext cx="654960" cy="654960"/>
          </a:xfrm>
          <a:prstGeom prst="rect">
            <a:avLst/>
          </a:prstGeom>
          <a: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p:spPr>
        <p:style>
          <a:lnRef idx="2">
            <a:scrgbClr r="0" g="0" b="0"/>
          </a:lnRef>
          <a:fillRef idx="1">
            <a:scrgbClr r="0" g="0" b="0"/>
          </a:fillRef>
          <a:effectRef idx="0">
            <a:schemeClr val="accent5">
              <a:hueOff val="-6076075"/>
              <a:satOff val="-413"/>
              <a:lumOff val="981"/>
              <a:alphaOff val="0"/>
            </a:schemeClr>
          </a:effectRef>
          <a:fontRef idx="minor">
            <a:schemeClr val="lt1"/>
          </a:fontRef>
        </p:style>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80872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n-US" sz="3600" b="1" i="0" u="none" strike="noStrike" cap="none">
                <a:solidFill>
                  <a:srgbClr val="990000"/>
                </a:solidFill>
                <a:latin typeface="Georgia"/>
                <a:ea typeface="Georgia"/>
                <a:cs typeface="Georgia"/>
                <a:sym typeface="Georgia"/>
              </a:rPr>
              <a:t>SEEC Investigative Authority</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295400"/>
            <a:ext cx="8229600" cy="5124651"/>
          </a:xfrm>
          <a:prstGeom prst="rect">
            <a:avLst/>
          </a:prstGeom>
          <a:noFill/>
          <a:ln>
            <a:noFill/>
          </a:ln>
        </p:spPr>
        <p:txBody>
          <a:bodyPr spcFirstLastPara="1" wrap="square" lIns="91425" tIns="45700" rIns="91425" bIns="45700" anchor="t" anchorCtr="0">
            <a:noAutofit/>
          </a:bodyPr>
          <a:lstStyle/>
          <a:p>
            <a:pPr marL="273050" lvl="0" indent="-273050">
              <a:lnSpc>
                <a:spcPct val="90000"/>
              </a:lnSpc>
              <a:spcBef>
                <a:spcPts val="0"/>
              </a:spcBef>
              <a:buSzPts val="2380"/>
            </a:pPr>
            <a:endParaRPr lang="en-US" sz="2000" dirty="0"/>
          </a:p>
          <a:p>
            <a:pPr marL="273050" lvl="0" indent="-273050">
              <a:lnSpc>
                <a:spcPct val="90000"/>
              </a:lnSpc>
              <a:spcBef>
                <a:spcPts val="0"/>
              </a:spcBef>
              <a:buSzPts val="2380"/>
            </a:pPr>
            <a:r>
              <a:rPr lang="en-US" sz="2400" dirty="0">
                <a:latin typeface="Times New Roman" panose="02020603050405020304" pitchFamily="18" charset="0"/>
                <a:cs typeface="Times New Roman" panose="02020603050405020304" pitchFamily="18" charset="0"/>
              </a:rPr>
              <a:t>To make investigations . . . with respect to alleged violations of any provision of the general statutes </a:t>
            </a:r>
            <a:r>
              <a:rPr lang="en-US" sz="2400" u="sng" dirty="0">
                <a:latin typeface="Times New Roman" panose="02020603050405020304" pitchFamily="18" charset="0"/>
                <a:cs typeface="Times New Roman" panose="02020603050405020304" pitchFamily="18" charset="0"/>
              </a:rPr>
              <a:t>relating to any election or referendum, any primary </a:t>
            </a:r>
            <a:r>
              <a:rPr lang="en-US" sz="2400" dirty="0">
                <a:latin typeface="Times New Roman" panose="02020603050405020304" pitchFamily="18" charset="0"/>
                <a:cs typeface="Times New Roman" panose="02020603050405020304" pitchFamily="18" charset="0"/>
              </a:rPr>
              <a:t>. . . and to hold hearings when the commission deems necessary to investigate violations of any provisions of the general statutes relating to any such election[.]</a:t>
            </a:r>
          </a:p>
          <a:p>
            <a:pPr marL="0" lvl="0" indent="0">
              <a:lnSpc>
                <a:spcPct val="90000"/>
              </a:lnSpc>
              <a:spcBef>
                <a:spcPts val="0"/>
              </a:spcBef>
              <a:buSzPts val="2380"/>
              <a:buNone/>
            </a:pPr>
            <a:endParaRPr lang="en-US" sz="2400" dirty="0">
              <a:latin typeface="Times New Roman" panose="02020603050405020304" pitchFamily="18" charset="0"/>
              <a:cs typeface="Times New Roman" panose="02020603050405020304" pitchFamily="18" charset="0"/>
            </a:endParaRPr>
          </a:p>
          <a:p>
            <a:pPr marL="730250" lvl="1" indent="-273050">
              <a:lnSpc>
                <a:spcPct val="90000"/>
              </a:lnSpc>
              <a:spcBef>
                <a:spcPts val="0"/>
              </a:spcBef>
              <a:buSzPts val="2380"/>
            </a:pPr>
            <a:r>
              <a:rPr lang="en-US"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(1)</a:t>
            </a:r>
            <a:endParaRPr sz="24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spTree>
    <p:extLst>
      <p:ext uri="{BB962C8B-B14F-4D97-AF65-F5344CB8AC3E}">
        <p14:creationId xmlns:p14="http://schemas.microsoft.com/office/powerpoint/2010/main" val="3340972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82015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n-US" sz="3600" b="1" i="0" u="none" strike="noStrike" cap="none">
                <a:solidFill>
                  <a:srgbClr val="990000"/>
                </a:solidFill>
                <a:latin typeface="Georgia"/>
                <a:ea typeface="Georgia"/>
                <a:cs typeface="Georgia"/>
                <a:sym typeface="Georgia"/>
              </a:rPr>
              <a:t>SEEC Penalty Authority</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612900"/>
            <a:ext cx="8229600" cy="4807151"/>
          </a:xfrm>
          <a:prstGeom prst="rect">
            <a:avLst/>
          </a:prstGeom>
          <a:noFill/>
          <a:ln>
            <a:noFill/>
          </a:ln>
        </p:spPr>
        <p:txBody>
          <a:bodyPr spcFirstLastPara="1" wrap="square" lIns="91425" tIns="45700" rIns="91425" bIns="45700" anchor="t" anchorCtr="0">
            <a:noAutofit/>
          </a:bodyPr>
          <a:lstStyle/>
          <a:p>
            <a:pPr marL="273050" lvl="0" indent="-273050">
              <a:lnSpc>
                <a:spcPct val="90000"/>
              </a:lnSpc>
              <a:spcBef>
                <a:spcPts val="0"/>
              </a:spcBef>
              <a:buSzPts val="2380"/>
            </a:pPr>
            <a:endParaRPr lang="en-US" sz="2000" dirty="0"/>
          </a:p>
          <a:p>
            <a:pPr marL="273050" lvl="0" indent="-273050">
              <a:lnSpc>
                <a:spcPct val="90000"/>
              </a:lnSpc>
              <a:spcBef>
                <a:spcPts val="0"/>
              </a:spcBef>
              <a:buSzPts val="2380"/>
            </a:pPr>
            <a:r>
              <a:rPr lang="en-US" sz="2000" dirty="0">
                <a:latin typeface="Times New Roman" panose="02020603050405020304" pitchFamily="18" charset="0"/>
                <a:cs typeface="Times New Roman" panose="02020603050405020304" pitchFamily="18" charset="0"/>
              </a:rPr>
              <a:t>To levy a civil penalty of up to $2000 per violation of specific statutes or twice the amount of any improper payment or contribution.</a:t>
            </a:r>
          </a:p>
          <a:p>
            <a:pPr marL="730250" lvl="1" indent="-273050">
              <a:lnSpc>
                <a:spcPct val="90000"/>
              </a:lnSpc>
              <a:spcBef>
                <a:spcPts val="0"/>
              </a:spcBef>
              <a:buSzPts val="2380"/>
            </a:pPr>
            <a:r>
              <a:rPr lang="en-US" sz="20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(2)</a:t>
            </a:r>
          </a:p>
          <a:p>
            <a:pPr marL="273050" indent="-273050">
              <a:lnSpc>
                <a:spcPct val="90000"/>
              </a:lnSpc>
              <a:spcBef>
                <a:spcPts val="0"/>
              </a:spcBef>
              <a:buSzPts val="2380"/>
            </a:pPr>
            <a:endParaRPr lang="en-US" sz="2000" dirty="0">
              <a:latin typeface="Times New Roman" panose="02020603050405020304" pitchFamily="18" charset="0"/>
              <a:cs typeface="Times New Roman" panose="02020603050405020304" pitchFamily="18" charset="0"/>
            </a:endParaRPr>
          </a:p>
          <a:p>
            <a:pPr marL="273050" indent="-273050">
              <a:lnSpc>
                <a:spcPct val="90000"/>
              </a:lnSpc>
              <a:spcBef>
                <a:spcPts val="0"/>
              </a:spcBef>
              <a:buSzPts val="2380"/>
            </a:pPr>
            <a:r>
              <a:rPr lang="en-US" sz="2000" dirty="0">
                <a:latin typeface="Times New Roman" panose="02020603050405020304" pitchFamily="18" charset="0"/>
                <a:cs typeface="Times New Roman" panose="02020603050405020304" pitchFamily="18" charset="0"/>
              </a:rPr>
              <a:t> To issue a cease and desist order for violation of any general statute or regulation under the commission's jurisdiction and to take reasonable actions necessary to compel compliance with such statute or regulation;</a:t>
            </a:r>
          </a:p>
          <a:p>
            <a:pPr marL="730250" lvl="1" indent="-273050">
              <a:lnSpc>
                <a:spcPct val="90000"/>
              </a:lnSpc>
              <a:spcBef>
                <a:spcPts val="0"/>
              </a:spcBef>
              <a:buSzPts val="2380"/>
            </a:pPr>
            <a:r>
              <a:rPr lang="en-US" sz="2000" dirty="0">
                <a:solidFill>
                  <a:schemeClr val="dk1"/>
                </a:solidFill>
                <a:latin typeface="Times New Roman" panose="02020603050405020304" pitchFamily="18" charset="0"/>
                <a:cs typeface="Times New Roman" panose="02020603050405020304" pitchFamily="18" charset="0"/>
              </a:rPr>
              <a:t>General Statutes 9-7b (a) (3) (F)</a:t>
            </a:r>
          </a:p>
          <a:p>
            <a:pPr marL="730250" lvl="1" indent="-273050">
              <a:lnSpc>
                <a:spcPct val="90000"/>
              </a:lnSpc>
              <a:spcBef>
                <a:spcPts val="0"/>
              </a:spcBef>
              <a:buSzPts val="2380"/>
            </a:pPr>
            <a:endParaRPr lang="en-US" sz="2000" dirty="0">
              <a:solidFill>
                <a:schemeClr val="dk1"/>
              </a:solidFill>
              <a:latin typeface="Times New Roman" panose="02020603050405020304" pitchFamily="18" charset="0"/>
              <a:cs typeface="Times New Roman" panose="02020603050405020304" pitchFamily="18" charset="0"/>
            </a:endParaRPr>
          </a:p>
          <a:p>
            <a:pPr marL="273050" lvl="0" indent="-273050">
              <a:lnSpc>
                <a:spcPct val="90000"/>
              </a:lnSpc>
              <a:spcBef>
                <a:spcPts val="0"/>
              </a:spcBef>
              <a:buSzPts val="2380"/>
            </a:pPr>
            <a:r>
              <a:rPr lang="en-US" sz="2000" dirty="0">
                <a:latin typeface="Times New Roman" panose="02020603050405020304" pitchFamily="18" charset="0"/>
                <a:cs typeface="Times New Roman" panose="02020603050405020304" pitchFamily="18" charset="0"/>
              </a:rPr>
              <a:t>To refer to the Chief State’s Attorney evidence bearing upon violation of any provision . . . Of the general statues pertaining or relating to any such election, primary or referendum. . . </a:t>
            </a:r>
          </a:p>
          <a:p>
            <a:pPr marL="730250" lvl="1" indent="-273050">
              <a:lnSpc>
                <a:spcPct val="90000"/>
              </a:lnSpc>
              <a:spcBef>
                <a:spcPts val="0"/>
              </a:spcBef>
              <a:buSzPts val="2380"/>
            </a:pPr>
            <a:r>
              <a:rPr lang="en-US" sz="20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rPr>
              <a:t>General Statutes 9-7b (a) (8)</a:t>
            </a:r>
          </a:p>
          <a:p>
            <a:pPr marL="730250" lvl="1" indent="-273050">
              <a:lnSpc>
                <a:spcPct val="90000"/>
              </a:lnSpc>
              <a:spcBef>
                <a:spcPts val="0"/>
              </a:spcBef>
              <a:buSzPts val="2380"/>
            </a:pPr>
            <a:endParaRPr lang="en-US" sz="2000" dirty="0">
              <a:solidFill>
                <a:schemeClr val="dk1"/>
              </a:solidFill>
            </a:endParaRPr>
          </a:p>
          <a:p>
            <a:pPr marL="730250" lvl="1" indent="-273050">
              <a:lnSpc>
                <a:spcPct val="90000"/>
              </a:lnSpc>
              <a:spcBef>
                <a:spcPts val="0"/>
              </a:spcBef>
              <a:buSzPts val="2380"/>
            </a:pPr>
            <a:endParaRPr sz="2400" b="0" i="0" u="none" strike="noStrike" cap="none" dirty="0">
              <a:solidFill>
                <a:schemeClr val="dk1"/>
              </a:solidFill>
              <a:latin typeface="Georgia"/>
              <a:ea typeface="Georgia"/>
              <a:cs typeface="Georgia"/>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pic>
        <p:nvPicPr>
          <p:cNvPr id="5" name="Picture 4" descr="logo.bmp">
            <a:extLst>
              <a:ext uri="{FF2B5EF4-FFF2-40B4-BE49-F238E27FC236}">
                <a16:creationId xmlns:a16="http://schemas.microsoft.com/office/drawing/2014/main" id="{EC16C8A2-E908-4792-BC8E-5476BE0B60ED}"/>
              </a:ext>
            </a:extLst>
          </p:cNvPr>
          <p:cNvPicPr>
            <a:picLocks noChangeAspect="1"/>
          </p:cNvPicPr>
          <p:nvPr/>
        </p:nvPicPr>
        <p:blipFill>
          <a:blip r:embed="rId3" cstate="print"/>
          <a:srcRect/>
          <a:stretch>
            <a:fillRect/>
          </a:stretch>
        </p:blipFill>
        <p:spPr bwMode="auto">
          <a:xfrm>
            <a:off x="7543800" y="203200"/>
            <a:ext cx="1012825" cy="1033463"/>
          </a:xfrm>
          <a:prstGeom prst="rect">
            <a:avLst/>
          </a:prstGeom>
          <a:noFill/>
          <a:ln w="9525">
            <a:noFill/>
            <a:miter lim="800000"/>
            <a:headEnd/>
            <a:tailEnd/>
          </a:ln>
        </p:spPr>
      </p:pic>
    </p:spTree>
    <p:extLst>
      <p:ext uri="{BB962C8B-B14F-4D97-AF65-F5344CB8AC3E}">
        <p14:creationId xmlns:p14="http://schemas.microsoft.com/office/powerpoint/2010/main" val="259626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152400" y="152400"/>
            <a:ext cx="8831580" cy="1143000"/>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None/>
            </a:pPr>
            <a:r>
              <a:rPr lang="en-US" sz="3600" b="1" i="0" u="none" strike="noStrike" cap="none">
                <a:solidFill>
                  <a:srgbClr val="990000"/>
                </a:solidFill>
                <a:latin typeface="Georgia"/>
                <a:ea typeface="Georgia"/>
                <a:cs typeface="Georgia"/>
                <a:sym typeface="Georgia"/>
              </a:rPr>
              <a:t>SEEC Time Limits</a:t>
            </a:r>
            <a:endParaRPr sz="3600" b="1" i="0" u="none" strike="noStrike" cap="none">
              <a:solidFill>
                <a:srgbClr val="990000"/>
              </a:solidFill>
              <a:latin typeface="Georgia"/>
              <a:ea typeface="Georgia"/>
              <a:cs typeface="Georgia"/>
              <a:sym typeface="Georgia"/>
            </a:endParaRPr>
          </a:p>
        </p:txBody>
      </p:sp>
      <p:sp>
        <p:nvSpPr>
          <p:cNvPr id="194" name="Shape 194"/>
          <p:cNvSpPr txBox="1">
            <a:spLocks noGrp="1"/>
          </p:cNvSpPr>
          <p:nvPr>
            <p:ph idx="1"/>
          </p:nvPr>
        </p:nvSpPr>
        <p:spPr>
          <a:xfrm>
            <a:off x="228600" y="1612900"/>
            <a:ext cx="8229600" cy="4807151"/>
          </a:xfrm>
          <a:prstGeom prst="rect">
            <a:avLst/>
          </a:prstGeom>
          <a:noFill/>
          <a:ln>
            <a:noFill/>
          </a:ln>
        </p:spPr>
        <p:txBody>
          <a:bodyPr spcFirstLastPara="1" wrap="square" lIns="91425" tIns="45700" rIns="91425" bIns="45700" anchor="t" anchorCtr="0">
            <a:noAutofit/>
          </a:bodyPr>
          <a:lstStyle/>
          <a:p>
            <a:pPr marL="273050" lvl="0" indent="-273050">
              <a:lnSpc>
                <a:spcPct val="90000"/>
              </a:lnSpc>
              <a:spcBef>
                <a:spcPts val="0"/>
              </a:spcBef>
              <a:buSzPts val="2380"/>
            </a:pPr>
            <a:endParaRPr lang="en-US" sz="2000" dirty="0"/>
          </a:p>
          <a:p>
            <a:pPr marL="273050" lvl="0" indent="-273050">
              <a:lnSpc>
                <a:spcPct val="90000"/>
              </a:lnSpc>
              <a:spcBef>
                <a:spcPts val="0"/>
              </a:spcBef>
              <a:buSzPts val="2380"/>
            </a:pPr>
            <a:r>
              <a:rPr lang="en-US" sz="2800" dirty="0">
                <a:latin typeface="Times New Roman" panose="02020603050405020304" pitchFamily="18" charset="0"/>
                <a:cs typeface="Times New Roman" panose="02020603050405020304" pitchFamily="18" charset="0"/>
              </a:rPr>
              <a:t>For most cases, the SEEC must investigate and issue a final decision within one year of receiving </a:t>
            </a:r>
            <a:r>
              <a:rPr lang="en-US" sz="2800" i="1" dirty="0">
                <a:latin typeface="Times New Roman" panose="02020603050405020304" pitchFamily="18" charset="0"/>
                <a:cs typeface="Times New Roman" panose="02020603050405020304" pitchFamily="18" charset="0"/>
              </a:rPr>
              <a:t>a complaint </a:t>
            </a:r>
            <a:r>
              <a:rPr lang="en-US" sz="2800" dirty="0">
                <a:latin typeface="Times New Roman" panose="02020603050405020304" pitchFamily="18" charset="0"/>
                <a:cs typeface="Times New Roman" panose="02020603050405020304" pitchFamily="18" charset="0"/>
              </a:rPr>
              <a:t>or the case is statutorily dismissed.</a:t>
            </a:r>
          </a:p>
          <a:p>
            <a:pPr marL="273050" lvl="0" indent="-273050">
              <a:lnSpc>
                <a:spcPct val="90000"/>
              </a:lnSpc>
              <a:spcBef>
                <a:spcPts val="0"/>
              </a:spcBef>
              <a:buSzPts val="2380"/>
            </a:pPr>
            <a:endParaRPr lang="en-US" sz="2800" dirty="0">
              <a:solidFill>
                <a:schemeClr val="dk1"/>
              </a:solidFill>
              <a:latin typeface="Times New Roman" panose="02020603050405020304" pitchFamily="18" charset="0"/>
              <a:cs typeface="Times New Roman" panose="02020603050405020304" pitchFamily="18" charset="0"/>
            </a:endParaRPr>
          </a:p>
          <a:p>
            <a:pPr marL="273050" lvl="0" indent="-273050">
              <a:spcBef>
                <a:spcPts val="0"/>
              </a:spcBef>
              <a:buSzPts val="2380"/>
            </a:pPr>
            <a:r>
              <a:rPr lang="en-US" sz="2800" dirty="0">
                <a:solidFill>
                  <a:schemeClr val="dk1"/>
                </a:solidFill>
                <a:latin typeface="Times New Roman" panose="02020603050405020304" pitchFamily="18" charset="0"/>
                <a:cs typeface="Times New Roman" panose="02020603050405020304" pitchFamily="18" charset="0"/>
              </a:rPr>
              <a:t>Does not apply to registrar referrals or SEEC-initiated matters.</a:t>
            </a:r>
            <a:endParaRPr lang="en-US" sz="2800" b="0" i="0" u="none" strike="noStrike" cap="none" dirty="0">
              <a:solidFill>
                <a:schemeClr val="dk1"/>
              </a:solidFill>
              <a:latin typeface="Times New Roman" panose="02020603050405020304" pitchFamily="18" charset="0"/>
              <a:ea typeface="Georgia"/>
              <a:cs typeface="Times New Roman" panose="02020603050405020304" pitchFamily="18" charset="0"/>
              <a:sym typeface="Georgia"/>
            </a:endParaRPr>
          </a:p>
        </p:txBody>
      </p:sp>
      <p:sp>
        <p:nvSpPr>
          <p:cNvPr id="195" name="Shape 195"/>
          <p:cNvSpPr/>
          <p:nvPr/>
        </p:nvSpPr>
        <p:spPr>
          <a:xfrm>
            <a:off x="6264275" y="1612900"/>
            <a:ext cx="184150" cy="36671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b="0" i="0" u="none" strike="noStrike" cap="none">
              <a:solidFill>
                <a:schemeClr val="dk2"/>
              </a:solidFill>
              <a:latin typeface="Tahoma"/>
              <a:ea typeface="Tahoma"/>
              <a:cs typeface="Tahoma"/>
              <a:sym typeface="Tahoma"/>
            </a:endParaRPr>
          </a:p>
        </p:txBody>
      </p:sp>
      <p:pic>
        <p:nvPicPr>
          <p:cNvPr id="5" name="Picture 4" descr="logo.bmp">
            <a:extLst>
              <a:ext uri="{FF2B5EF4-FFF2-40B4-BE49-F238E27FC236}">
                <a16:creationId xmlns:a16="http://schemas.microsoft.com/office/drawing/2014/main" id="{76577B35-E3C7-43FF-BECC-7AD129D1DDCB}"/>
              </a:ext>
            </a:extLst>
          </p:cNvPr>
          <p:cNvPicPr>
            <a:picLocks noChangeAspect="1"/>
          </p:cNvPicPr>
          <p:nvPr/>
        </p:nvPicPr>
        <p:blipFill>
          <a:blip r:embed="rId3" cstate="print"/>
          <a:srcRect/>
          <a:stretch>
            <a:fillRect/>
          </a:stretch>
        </p:blipFill>
        <p:spPr bwMode="auto">
          <a:xfrm>
            <a:off x="7543800" y="203200"/>
            <a:ext cx="1012825" cy="1033463"/>
          </a:xfrm>
          <a:prstGeom prst="rect">
            <a:avLst/>
          </a:prstGeom>
          <a:noFill/>
          <a:ln w="9525">
            <a:noFill/>
            <a:miter lim="800000"/>
            <a:headEnd/>
            <a:tailEnd/>
          </a:ln>
        </p:spPr>
      </p:pic>
    </p:spTree>
    <p:extLst>
      <p:ext uri="{BB962C8B-B14F-4D97-AF65-F5344CB8AC3E}">
        <p14:creationId xmlns:p14="http://schemas.microsoft.com/office/powerpoint/2010/main" val="1926740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7c72042a-439b-4709-a0d7-34430ad298c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F3A7123EEC35948B97D8973755E54FB" ma:contentTypeVersion="12" ma:contentTypeDescription="Create a new document." ma:contentTypeScope="" ma:versionID="e6aa3d207adf0417351c297bc763b62b">
  <xsd:schema xmlns:xsd="http://www.w3.org/2001/XMLSchema" xmlns:xs="http://www.w3.org/2001/XMLSchema" xmlns:p="http://schemas.microsoft.com/office/2006/metadata/properties" xmlns:ns3="56500523-c20a-4659-b13e-0aa3fc7b9ef3" xmlns:ns4="7c72042a-439b-4709-a0d7-34430ad298c3" targetNamespace="http://schemas.microsoft.com/office/2006/metadata/properties" ma:root="true" ma:fieldsID="b55245c53249008e5a0f3cf2e04c8656" ns3:_="" ns4:_="">
    <xsd:import namespace="56500523-c20a-4659-b13e-0aa3fc7b9ef3"/>
    <xsd:import namespace="7c72042a-439b-4709-a0d7-34430ad298c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_activity"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500523-c20a-4659-b13e-0aa3fc7b9ef3"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72042a-439b-4709-a0d7-34430ad298c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8FDA52-5335-4058-A586-8E65BB7B85FA}">
  <ds:schemaRefs>
    <ds:schemaRef ds:uri="http://schemas.microsoft.com/sharepoint/v3/contenttype/forms"/>
  </ds:schemaRefs>
</ds:datastoreItem>
</file>

<file path=customXml/itemProps2.xml><?xml version="1.0" encoding="utf-8"?>
<ds:datastoreItem xmlns:ds="http://schemas.openxmlformats.org/officeDocument/2006/customXml" ds:itemID="{77ABD43D-DCB8-4444-A085-64642D80211B}">
  <ds:schemaRefs>
    <ds:schemaRef ds:uri="http://www.w3.org/XML/1998/namespace"/>
    <ds:schemaRef ds:uri="http://purl.org/dc/terms/"/>
    <ds:schemaRef ds:uri="http://schemas.microsoft.com/office/2006/documentManagement/types"/>
    <ds:schemaRef ds:uri="56500523-c20a-4659-b13e-0aa3fc7b9ef3"/>
    <ds:schemaRef ds:uri="7c72042a-439b-4709-a0d7-34430ad298c3"/>
    <ds:schemaRef ds:uri="http://schemas.openxmlformats.org/package/2006/metadata/core-properties"/>
    <ds:schemaRef ds:uri="http://purl.org/dc/dcmitype/"/>
    <ds:schemaRef ds:uri="http://purl.org/dc/elements/1.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1D8049AA-26AA-4232-95E6-9981553E8D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500523-c20a-4659-b13e-0aa3fc7b9ef3"/>
    <ds:schemaRef ds:uri="7c72042a-439b-4709-a0d7-34430ad298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19828</TotalTime>
  <Words>3848</Words>
  <Application>Microsoft Office PowerPoint</Application>
  <PresentationFormat>On-screen Show (4:3)</PresentationFormat>
  <Paragraphs>298</Paragraphs>
  <Slides>25</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Aptos</vt:lpstr>
      <vt:lpstr>Aptos Display</vt:lpstr>
      <vt:lpstr>Arial</vt:lpstr>
      <vt:lpstr>Georgia</vt:lpstr>
      <vt:lpstr>Noto Sans Symbols</vt:lpstr>
      <vt:lpstr>Tahoma</vt:lpstr>
      <vt:lpstr>Times New Roman</vt:lpstr>
      <vt:lpstr>Office Theme</vt:lpstr>
      <vt:lpstr>State Elections Enforcement Commission </vt:lpstr>
      <vt:lpstr>SEEC History</vt:lpstr>
      <vt:lpstr>Duties and Responsibilities  of Commission Staff</vt:lpstr>
      <vt:lpstr>SEEC Structure</vt:lpstr>
      <vt:lpstr>SEEC Structure (cont.)</vt:lpstr>
      <vt:lpstr>Elections Ecosystem</vt:lpstr>
      <vt:lpstr>SEEC Investigative Authority</vt:lpstr>
      <vt:lpstr>SEEC Penalty Authority</vt:lpstr>
      <vt:lpstr>SEEC Time Limits</vt:lpstr>
      <vt:lpstr>Case Discussion</vt:lpstr>
      <vt:lpstr> General Statutes Section 9-410(c) and Petition Pages circulated by candidate circulators </vt:lpstr>
      <vt:lpstr> General Statutes Section 9-410(c) and Petition Pages circulated by candidate circulators </vt:lpstr>
      <vt:lpstr> General Statutes Section 9-410(c) and Petition Pages circulated by candidate circulators </vt:lpstr>
      <vt:lpstr> General Statutes Section 9-410 and Rejection of Petition Pages </vt:lpstr>
      <vt:lpstr> General Statutes Section 9-410 and Rejection of Petition Pages </vt:lpstr>
      <vt:lpstr> General Statutes Section 9-410 and Rejection of Petition Pages </vt:lpstr>
      <vt:lpstr> General Statutes Section 9-410 and Rejection of Petition Pages </vt:lpstr>
      <vt:lpstr> General Statutes Section 9-410 and Rejection of Petition Pages </vt:lpstr>
      <vt:lpstr> General Statutes Section 9-410 and Rejection of Petition Pages </vt:lpstr>
      <vt:lpstr>Duplicate Voting Allegation (2024-153)</vt:lpstr>
      <vt:lpstr>Change to Voter History (2024-095)</vt:lpstr>
      <vt:lpstr>Pending Investigations</vt:lpstr>
      <vt:lpstr>ERIC Cases</vt:lpstr>
      <vt:lpstr>Where to Find SEEC Cases</vt:lpstr>
      <vt:lpstr>Questions about cases or SEEC?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Elections Enforcement Commission</dc:title>
  <dc:creator>Ahern, Kevin</dc:creator>
  <cp:lastModifiedBy>Christopher Prue</cp:lastModifiedBy>
  <cp:revision>35</cp:revision>
  <cp:lastPrinted>2019-04-15T14:50:36Z</cp:lastPrinted>
  <dcterms:modified xsi:type="dcterms:W3CDTF">2025-04-08T14:10:20Z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0x010100AF3A7123EEC35948B97D8973755E54FB</vt:lpwstr>
  </property>
</Properties>
</file>