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</p:sldMasterIdLst>
  <p:sldIdLst>
    <p:sldId id="266" r:id="rId6"/>
    <p:sldId id="301" r:id="rId7"/>
    <p:sldId id="277" r:id="rId8"/>
    <p:sldId id="278" r:id="rId9"/>
    <p:sldId id="292" r:id="rId10"/>
    <p:sldId id="259" r:id="rId11"/>
    <p:sldId id="295" r:id="rId12"/>
    <p:sldId id="296" r:id="rId13"/>
    <p:sldId id="298" r:id="rId14"/>
    <p:sldId id="299" r:id="rId15"/>
    <p:sldId id="302" r:id="rId16"/>
    <p:sldId id="300" r:id="rId17"/>
    <p:sldId id="275" r:id="rId18"/>
    <p:sldId id="30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6120"/>
    <a:srgbClr val="002060"/>
    <a:srgbClr val="2340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8EDC75-BF40-582F-0934-EDDBCEC96ACC}" v="10" dt="2025-04-09T13:43:11.992"/>
    <p1510:client id="{C2BBC993-7B93-8E7B-2052-933AA192B786}" v="6" dt="2025-04-07T14:20:00.964"/>
    <p1510:client id="{EE48318E-A3BB-A66A-CB65-3956B3449159}" v="447" dt="2025-04-09T13:37:34.8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7DA71-5121-D7BD-1045-0B9D031792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4A94C8-6A25-55E2-B337-774F72217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ED38F-833A-062E-89A6-A3914ADB9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B15DB-B161-429A-90E2-18E8C7C517E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4BC53-7A4C-6126-A227-678473890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F4EDB-0063-B154-9004-845191B02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180E-4A5A-4B1D-9C66-13DA1C0FA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202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44229-7013-0E63-D42D-869D3BF86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E16CD-08A7-F969-D889-E3DA224AB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5C342-A484-F8E4-5BCC-C09B6302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B15DB-B161-429A-90E2-18E8C7C517E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F86A3-2BB1-68D4-BD42-E00ECBEF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41350-A793-27DF-29CA-6B774A27E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180E-4A5A-4B1D-9C66-13DA1C0FA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191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013CF-F15B-4110-7931-020E349E9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F60B8D-95A8-372D-2AAA-AB9FB9B1B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D4921-05C0-A9AD-C3BA-C4DDA1257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B15DB-B161-429A-90E2-18E8C7C517E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CD030-8E5C-F923-3321-D08AB4755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B71E2-A0A7-A57F-797A-3C7C8DEC2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180E-4A5A-4B1D-9C66-13DA1C0FA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674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7B591-D887-BEBE-428E-89916AADE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8B534-9F45-307C-4817-1D52990EB8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93AC0C-589C-14FC-9AC8-2B727D0127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52CCF5-E962-BCEA-FD35-A7B968771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B15DB-B161-429A-90E2-18E8C7C517E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64E3CA-7D28-1AC2-C6DA-61CF8AC58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77CEF-AE1B-62FE-5FDE-BA3206DB0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180E-4A5A-4B1D-9C66-13DA1C0FA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167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ABFB7-8509-734F-5025-0C30B4EF5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7A0F56-1E47-79C3-A300-5521937B40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A05F64-1AD2-2162-52F6-FF878F3D1A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DA7F18-B987-6E85-D548-200D46B41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868EB7-DAA7-382F-2743-8CC3229F9E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E8397-3FCB-06D0-7A65-DC9BFE5C9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B15DB-B161-429A-90E2-18E8C7C517E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BE9E44-9C3D-D0DC-3947-987EF74BD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CFDFA4-29A9-CBA1-07A4-57BF342F2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180E-4A5A-4B1D-9C66-13DA1C0FA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556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CD7DF-8D3A-4BB7-386D-D402F4B23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E6C696-751B-BFF2-7501-50078854B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B15DB-B161-429A-90E2-18E8C7C517E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477F05-AC83-0696-D0C4-0436B8B60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83621D-ECE5-2050-EEFB-2729ECB11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180E-4A5A-4B1D-9C66-13DA1C0FA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35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0D0883-F94A-1AF8-D713-1FCB00223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B15DB-B161-429A-90E2-18E8C7C517E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13DCDF-04CE-3284-33F8-EA78DDEC0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3EE12-8A0B-8663-2C28-EB6C57E9E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180E-4A5A-4B1D-9C66-13DA1C0FA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07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6F4EC-8AA7-C4C1-7163-6954577B9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679DA-FC29-EFB5-5603-1AD4EEC14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877276-56E7-E829-85DF-5AA126AAD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B406C3-D15C-29A4-19E1-39E85372A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B15DB-B161-429A-90E2-18E8C7C517E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BF091C-BD68-AE0B-265D-C1786008E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D9CEE-7E6D-9470-98AC-D50DF3A69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180E-4A5A-4B1D-9C66-13DA1C0FA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115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FA57E-55F5-E5AF-4E70-3F49E1525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5093BF-F094-407C-A2BD-72FFCF19E4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25B20E-0770-9DBC-1EEB-C94EB53163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F0574A-5E65-44A7-320E-58A127252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B15DB-B161-429A-90E2-18E8C7C517E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E7B381-17CC-6CC4-FEB8-2427B7BC4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8B492-58C7-56A4-FD07-C9C3264F0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180E-4A5A-4B1D-9C66-13DA1C0FA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8114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E0F3C-D4A9-9AEB-F0D2-B40CCB3D1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CF6FD7-029F-1479-AC8E-A166AC992C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34379-D861-376F-3D91-6CCB006C2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B15DB-B161-429A-90E2-18E8C7C517E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D76565-0D40-10EA-EBC4-E78DEE009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C0D71-6F89-D2B5-1EB5-92D117091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180E-4A5A-4B1D-9C66-13DA1C0FA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738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624A20-7D36-3135-B110-C742257C45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01D796-43D7-F339-FF2B-11B1520700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F9928-D7CB-43C7-7A4B-291888D30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B15DB-B161-429A-90E2-18E8C7C517E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4566D-C5F2-CA79-22BA-23F9A0537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9522BA-1002-0DE1-1E7A-82314A002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B180E-4A5A-4B1D-9C66-13DA1C0FA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41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24A0F0-13AA-3077-C75C-DF54E1855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F3FAD8-9B16-7BDF-05E6-C94DC5A07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740AE-97D0-1C2D-ACD7-1B9874EC19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B15DB-B161-429A-90E2-18E8C7C517E8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F796DC-1EF9-88AE-D375-346F79D4A3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34B2E-8D3D-0257-5549-71A301126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B180E-4A5A-4B1D-9C66-13DA1C0FA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885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9A18DF0-0190-230F-7BF2-B41E53428D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583575"/>
            <a:ext cx="12192000" cy="3828010"/>
          </a:xfrm>
          <a:prstGeom prst="rect">
            <a:avLst/>
          </a:prstGeom>
          <a:solidFill>
            <a:srgbClr val="2340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063BBE8-38D2-97B6-9AB9-607A2F18979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5411584"/>
            <a:ext cx="12192000" cy="1446415"/>
          </a:xfrm>
          <a:prstGeom prst="rect">
            <a:avLst/>
          </a:prstGeom>
          <a:solidFill>
            <a:srgbClr val="4078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person, indoor, music, banjo&#10;&#10;Description automatically generated">
            <a:extLst>
              <a:ext uri="{FF2B5EF4-FFF2-40B4-BE49-F238E27FC236}">
                <a16:creationId xmlns:a16="http://schemas.microsoft.com/office/drawing/2014/main" id="{26D67DA8-6E6C-E10B-09F9-0A63D749A1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" t="11525" r="2162" b="2100"/>
          <a:stretch/>
        </p:blipFill>
        <p:spPr>
          <a:xfrm>
            <a:off x="1006997" y="948992"/>
            <a:ext cx="4097438" cy="50928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C883E6-D3E3-FC51-D746-BD4E3B088225}"/>
              </a:ext>
            </a:extLst>
          </p:cNvPr>
          <p:cNvSpPr txBox="1"/>
          <p:nvPr/>
        </p:nvSpPr>
        <p:spPr>
          <a:xfrm>
            <a:off x="5790977" y="2817997"/>
            <a:ext cx="7186352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Verdana"/>
                <a:ea typeface="Verdana"/>
              </a:rPr>
              <a:t> 2025 ROVAC </a:t>
            </a:r>
          </a:p>
          <a:p>
            <a:r>
              <a:rPr lang="en-US" sz="4400" b="1">
                <a:solidFill>
                  <a:schemeClr val="bg1"/>
                </a:solidFill>
                <a:latin typeface="Verdana"/>
                <a:ea typeface="Verdana"/>
              </a:rPr>
              <a:t>Spring Conference</a:t>
            </a:r>
          </a:p>
          <a:p>
            <a:endParaRPr lang="en-US" sz="28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B9FC7B-E586-87A9-AF87-D030EBDD2194}"/>
              </a:ext>
            </a:extLst>
          </p:cNvPr>
          <p:cNvSpPr txBox="1"/>
          <p:nvPr/>
        </p:nvSpPr>
        <p:spPr>
          <a:xfrm>
            <a:off x="5790977" y="5752484"/>
            <a:ext cx="567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Office of the Connecticut Secretary of the State</a:t>
            </a:r>
          </a:p>
        </p:txBody>
      </p:sp>
    </p:spTree>
    <p:extLst>
      <p:ext uri="{BB962C8B-B14F-4D97-AF65-F5344CB8AC3E}">
        <p14:creationId xmlns:p14="http://schemas.microsoft.com/office/powerpoint/2010/main" val="25206737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2A946-130E-0EB6-CFEF-482F365CA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A3EBE48-1AA9-ACE6-C64C-0B4A04E2EE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479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Shape, rectangle&#10;&#10;Description automatically generated">
            <a:extLst>
              <a:ext uri="{FF2B5EF4-FFF2-40B4-BE49-F238E27FC236}">
                <a16:creationId xmlns:a16="http://schemas.microsoft.com/office/drawing/2014/main" id="{39ADEF48-0F57-E1ED-7DBB-A94F4594F2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" y="1005839"/>
            <a:ext cx="11172863" cy="48910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B26750-2132-927C-1A6A-FA1E5D8F62CB}"/>
              </a:ext>
            </a:extLst>
          </p:cNvPr>
          <p:cNvSpPr txBox="1"/>
          <p:nvPr/>
        </p:nvSpPr>
        <p:spPr>
          <a:xfrm>
            <a:off x="528320" y="174765"/>
            <a:ext cx="11172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Updates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C307265-5E8A-16BE-A262-6515ABD17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817" y="6001630"/>
            <a:ext cx="755726" cy="7557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A8CD323-8B1D-1FB8-19BD-A488F33106D9}"/>
              </a:ext>
            </a:extLst>
          </p:cNvPr>
          <p:cNvSpPr txBox="1"/>
          <p:nvPr/>
        </p:nvSpPr>
        <p:spPr>
          <a:xfrm>
            <a:off x="1246543" y="6254334"/>
            <a:ext cx="56796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078B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Office of the Connecticut Secretary of the State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2BD66869-E7C0-7122-2968-8C80324BF339}"/>
              </a:ext>
            </a:extLst>
          </p:cNvPr>
          <p:cNvSpPr txBox="1"/>
          <p:nvPr/>
        </p:nvSpPr>
        <p:spPr>
          <a:xfrm>
            <a:off x="4474984" y="5010917"/>
            <a:ext cx="3346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VOICE CT</a:t>
            </a:r>
          </a:p>
        </p:txBody>
      </p:sp>
      <p:pic>
        <p:nvPicPr>
          <p:cNvPr id="3" name="Picture 2" descr="Diagram&#10;&#10;AI-generated content may be incorrect.">
            <a:extLst>
              <a:ext uri="{FF2B5EF4-FFF2-40B4-BE49-F238E27FC236}">
                <a16:creationId xmlns:a16="http://schemas.microsoft.com/office/drawing/2014/main" id="{88597BAD-A433-B59C-4513-C762DDB02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865" y="1475132"/>
            <a:ext cx="3346354" cy="3346354"/>
          </a:xfrm>
          <a:prstGeom prst="rect">
            <a:avLst/>
          </a:prstGeom>
        </p:spPr>
      </p:pic>
      <p:pic>
        <p:nvPicPr>
          <p:cNvPr id="5" name="Picture 4" descr="A picture containing arrow&#10;&#10;AI-generated content may be incorrect.">
            <a:extLst>
              <a:ext uri="{FF2B5EF4-FFF2-40B4-BE49-F238E27FC236}">
                <a16:creationId xmlns:a16="http://schemas.microsoft.com/office/drawing/2014/main" id="{BD82E486-555F-896C-A54F-3F68EA7B79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221" y="1475132"/>
            <a:ext cx="3014733" cy="3346354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073A6241-4E4E-0A0B-E792-9527B84706CD}"/>
              </a:ext>
            </a:extLst>
          </p:cNvPr>
          <p:cNvSpPr txBox="1"/>
          <p:nvPr/>
        </p:nvSpPr>
        <p:spPr>
          <a:xfrm>
            <a:off x="8347410" y="5010917"/>
            <a:ext cx="3346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NASS IDEAS Award Finalist</a:t>
            </a:r>
          </a:p>
        </p:txBody>
      </p:sp>
      <p:pic>
        <p:nvPicPr>
          <p:cNvPr id="7" name="Picture 6" descr="A picture containing person, indoor, ceiling&#10;&#10;AI-generated content may be incorrect.">
            <a:extLst>
              <a:ext uri="{FF2B5EF4-FFF2-40B4-BE49-F238E27FC236}">
                <a16:creationId xmlns:a16="http://schemas.microsoft.com/office/drawing/2014/main" id="{A0E2EE58-73EA-2623-7668-29CAF77985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8" t="8000" r="20051" b="4275"/>
          <a:stretch/>
        </p:blipFill>
        <p:spPr>
          <a:xfrm>
            <a:off x="730939" y="1475132"/>
            <a:ext cx="3419432" cy="33463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627901-3484-1941-3471-B23290DED4A1}"/>
              </a:ext>
            </a:extLst>
          </p:cNvPr>
          <p:cNvSpPr txBox="1"/>
          <p:nvPr/>
        </p:nvSpPr>
        <p:spPr>
          <a:xfrm>
            <a:off x="730939" y="5012153"/>
            <a:ext cx="3419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Media Training</a:t>
            </a:r>
          </a:p>
        </p:txBody>
      </p:sp>
    </p:spTree>
    <p:extLst>
      <p:ext uri="{BB962C8B-B14F-4D97-AF65-F5344CB8AC3E}">
        <p14:creationId xmlns:p14="http://schemas.microsoft.com/office/powerpoint/2010/main" val="620798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CFF8A-88B8-443D-C0E9-762C72661E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ED1FAA5-865E-8528-97B0-86AF736F1D60}"/>
              </a:ext>
            </a:extLst>
          </p:cNvPr>
          <p:cNvSpPr txBox="1"/>
          <p:nvPr/>
        </p:nvSpPr>
        <p:spPr>
          <a:xfrm>
            <a:off x="3529588" y="1089191"/>
            <a:ext cx="8744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Title</a:t>
            </a:r>
          </a:p>
        </p:txBody>
      </p:sp>
      <p:pic>
        <p:nvPicPr>
          <p:cNvPr id="4" name="Picture 3" descr="A picture containing emblem, symbol, text, logo&#10;&#10;Description automatically generated">
            <a:extLst>
              <a:ext uri="{FF2B5EF4-FFF2-40B4-BE49-F238E27FC236}">
                <a16:creationId xmlns:a16="http://schemas.microsoft.com/office/drawing/2014/main" id="{A06E4DC9-C828-C02B-611C-878A2BA23B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192" y="796314"/>
            <a:ext cx="1170528" cy="11705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E8E52DF-741F-42DF-684D-2F86D63C07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5720" y="0"/>
            <a:ext cx="2946400" cy="6858000"/>
          </a:xfrm>
          <a:prstGeom prst="rect">
            <a:avLst/>
          </a:prstGeom>
          <a:solidFill>
            <a:srgbClr val="4078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136C85-7C7F-E6E2-45AF-890074224B1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23280" y="690880"/>
            <a:ext cx="9668719" cy="1417320"/>
          </a:xfrm>
          <a:prstGeom prst="rect">
            <a:avLst/>
          </a:prstGeom>
          <a:solidFill>
            <a:srgbClr val="2340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FCC1903-E82B-0507-2E11-C3651D1C5E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192" y="800548"/>
            <a:ext cx="1197983" cy="11979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A0EF44-D150-9225-7A83-7F7BFED2207D}"/>
              </a:ext>
            </a:extLst>
          </p:cNvPr>
          <p:cNvSpPr txBox="1"/>
          <p:nvPr/>
        </p:nvSpPr>
        <p:spPr>
          <a:xfrm>
            <a:off x="4026943" y="929351"/>
            <a:ext cx="7615405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Verdana"/>
                <a:ea typeface="Verdana"/>
              </a:rPr>
              <a:t>Voter Registration for Incarcerated Individuals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D720E3-4F2A-3DA9-717F-C281E1B068B8}"/>
              </a:ext>
            </a:extLst>
          </p:cNvPr>
          <p:cNvSpPr txBox="1"/>
          <p:nvPr/>
        </p:nvSpPr>
        <p:spPr>
          <a:xfrm>
            <a:off x="3168203" y="2268040"/>
            <a:ext cx="7704784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Verdana"/>
                <a:ea typeface="Verdana"/>
              </a:rPr>
              <a:t>Over 4,000 people are incarcerated annually who have not lost their right to vote</a:t>
            </a:r>
            <a:endParaRPr lang="en-US" b="1" dirty="0">
              <a:solidFill>
                <a:srgbClr val="002060"/>
              </a:solidFill>
            </a:endParaRPr>
          </a:p>
          <a:p>
            <a:pPr lvl="1"/>
            <a:endParaRPr lang="en-US" sz="2000" b="1" dirty="0">
              <a:solidFill>
                <a:srgbClr val="002060"/>
              </a:solidFill>
              <a:latin typeface="Verdana"/>
              <a:ea typeface="Verdana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Verdana"/>
                <a:ea typeface="Verdana"/>
              </a:rPr>
              <a:t>If you are interested in assisting with this program, please email </a:t>
            </a:r>
            <a:r>
              <a:rPr lang="en-US" sz="2000" b="1" dirty="0">
                <a:solidFill>
                  <a:srgbClr val="E76120"/>
                </a:solidFill>
                <a:latin typeface="Verdana"/>
                <a:ea typeface="Verdana"/>
              </a:rPr>
              <a:t>Arienne.Orozco@ct.gov</a:t>
            </a:r>
            <a:r>
              <a:rPr lang="en-US" sz="2000" b="1" dirty="0">
                <a:solidFill>
                  <a:srgbClr val="002060"/>
                </a:solidFill>
                <a:latin typeface="Verdana"/>
                <a:ea typeface="Verdana"/>
              </a:rPr>
              <a:t>.</a:t>
            </a:r>
          </a:p>
          <a:p>
            <a:pPr marL="800100" lvl="1" indent="-342900">
              <a:buFont typeface="Arial"/>
              <a:buChar char="•"/>
            </a:pPr>
            <a:endParaRPr lang="en-US" sz="2000" b="1" dirty="0">
              <a:solidFill>
                <a:srgbClr val="002060"/>
              </a:solidFill>
              <a:latin typeface="Verdana"/>
              <a:ea typeface="Verdana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Towns with correctional facilities: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7B578D-DD20-913B-FFEF-8CD4E76E4152}"/>
              </a:ext>
            </a:extLst>
          </p:cNvPr>
          <p:cNvSpPr txBox="1"/>
          <p:nvPr/>
        </p:nvSpPr>
        <p:spPr>
          <a:xfrm>
            <a:off x="3168202" y="4199836"/>
            <a:ext cx="6079970" cy="40934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2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800100" lvl="1" indent="-342900">
              <a:buFont typeface="Arial"/>
              <a:buChar char="•"/>
            </a:pPr>
            <a:endParaRPr lang="en-US" sz="2000" b="1" dirty="0">
              <a:solidFill>
                <a:srgbClr val="002060"/>
              </a:solidFill>
              <a:latin typeface="Verdana"/>
              <a:ea typeface="Verdana"/>
            </a:endParaRPr>
          </a:p>
          <a:p>
            <a:pPr marL="1257300" lvl="2" indent="-342900">
              <a:buFont typeface="Arial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Bridgeport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Brooklyn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Cheshire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Enfield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Hartford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New Haven</a:t>
            </a:r>
          </a:p>
          <a:p>
            <a:pPr marL="1257300" lvl="2" indent="-342900">
              <a:buFont typeface="Arial"/>
              <a:buChar char="•"/>
            </a:pPr>
            <a:endParaRPr lang="en-US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57300" lvl="2" indent="-342900">
              <a:buFont typeface="Arial"/>
              <a:buChar char="•"/>
            </a:pPr>
            <a:endParaRPr lang="en-US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57300" lvl="2" indent="-342900">
              <a:buFont typeface="Arial"/>
              <a:buChar char="•"/>
            </a:pPr>
            <a:endParaRPr lang="en-US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57300" lvl="2" indent="-342900">
              <a:buFont typeface="Arial"/>
              <a:buChar char="•"/>
            </a:pPr>
            <a:endParaRPr lang="en-US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57300" lvl="2" indent="-342900">
              <a:buFont typeface="Arial"/>
              <a:buChar char="•"/>
            </a:pPr>
            <a:endParaRPr lang="en-US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57300" lvl="2" indent="-342900">
              <a:buFont typeface="Arial"/>
              <a:buChar char="•"/>
            </a:pPr>
            <a:endParaRPr lang="en-US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57300" lvl="2" indent="-342900">
              <a:buFont typeface="Arial"/>
              <a:buChar char="•"/>
            </a:pPr>
            <a:endParaRPr lang="en-US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57300" lvl="2" indent="-342900">
              <a:buFont typeface="Arial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Newtown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Niantic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Somers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Suffield</a:t>
            </a:r>
          </a:p>
          <a:p>
            <a:pPr marL="1257300" lvl="2" indent="-342900">
              <a:buFont typeface="Arial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Uncasville		</a:t>
            </a:r>
          </a:p>
          <a:p>
            <a:pPr marL="1257300" lvl="2" indent="-342900">
              <a:buFont typeface="Arial"/>
              <a:buChar char="•"/>
            </a:pPr>
            <a:endParaRPr lang="en-US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57300" lvl="2" indent="-342900">
              <a:buFont typeface="Arial"/>
              <a:buChar char="•"/>
            </a:pPr>
            <a:endParaRPr lang="en-US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57300" lvl="2" indent="-342900">
              <a:buFont typeface="Arial"/>
              <a:buChar char="•"/>
            </a:pPr>
            <a:endParaRPr lang="en-US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57300" lvl="2" indent="-342900">
              <a:buFont typeface="Arial"/>
              <a:buChar char="•"/>
            </a:pPr>
            <a:endParaRPr lang="en-US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57300" lvl="2" indent="-342900">
              <a:buFont typeface="Arial"/>
              <a:buChar char="•"/>
            </a:pPr>
            <a:endParaRPr lang="en-US" sz="2000" b="1"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257300" lvl="2" indent="-34290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608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252E3A6-8483-9084-D465-E9256807C4E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479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Shape, rectangle&#10;&#10;Description automatically generated">
            <a:extLst>
              <a:ext uri="{FF2B5EF4-FFF2-40B4-BE49-F238E27FC236}">
                <a16:creationId xmlns:a16="http://schemas.microsoft.com/office/drawing/2014/main" id="{2B760832-EF18-5952-7A8C-6CF7A4166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" y="1005839"/>
            <a:ext cx="11172863" cy="48910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7B0CA4-B836-4833-4D21-E3BE55998FAE}"/>
              </a:ext>
            </a:extLst>
          </p:cNvPr>
          <p:cNvSpPr txBox="1"/>
          <p:nvPr/>
        </p:nvSpPr>
        <p:spPr>
          <a:xfrm>
            <a:off x="1122680" y="174765"/>
            <a:ext cx="10007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SAVE Act / Executive Order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D4CCA3-7727-62D9-3367-6D671FE294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817" y="6001630"/>
            <a:ext cx="755726" cy="7557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09E8E1-B825-3BCB-85F2-272A46328458}"/>
              </a:ext>
            </a:extLst>
          </p:cNvPr>
          <p:cNvSpPr txBox="1"/>
          <p:nvPr/>
        </p:nvSpPr>
        <p:spPr>
          <a:xfrm>
            <a:off x="1246543" y="6254334"/>
            <a:ext cx="56796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078B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Office of the Connecticut Secretary of the State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98291C-2965-F540-E224-19D992CFC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3028" y="1091513"/>
            <a:ext cx="5652863" cy="468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5211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BFF2CB-878C-6706-BA9F-37B45E7FB58E}"/>
              </a:ext>
            </a:extLst>
          </p:cNvPr>
          <p:cNvSpPr txBox="1"/>
          <p:nvPr/>
        </p:nvSpPr>
        <p:spPr>
          <a:xfrm>
            <a:off x="3529588" y="1089191"/>
            <a:ext cx="8744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Title</a:t>
            </a:r>
          </a:p>
        </p:txBody>
      </p:sp>
      <p:pic>
        <p:nvPicPr>
          <p:cNvPr id="4" name="Picture 3" descr="A picture containing emblem, symbol, text, logo&#10;&#10;Description automatically generated">
            <a:extLst>
              <a:ext uri="{FF2B5EF4-FFF2-40B4-BE49-F238E27FC236}">
                <a16:creationId xmlns:a16="http://schemas.microsoft.com/office/drawing/2014/main" id="{B752EC39-1C66-5B93-EB53-6183918CF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192" y="796314"/>
            <a:ext cx="1170528" cy="11705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899527-AA38-F5A5-8FC4-688A1F9E68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5720" y="0"/>
            <a:ext cx="2946400" cy="6858000"/>
          </a:xfrm>
          <a:prstGeom prst="rect">
            <a:avLst/>
          </a:prstGeom>
          <a:solidFill>
            <a:srgbClr val="4078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323178-56E7-D1D7-489A-CBFEA47540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23280" y="690880"/>
            <a:ext cx="9668719" cy="1417320"/>
          </a:xfrm>
          <a:prstGeom prst="rect">
            <a:avLst/>
          </a:prstGeom>
          <a:solidFill>
            <a:srgbClr val="2340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298DDAA-F7AE-EAEF-43D9-16EEC785F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192" y="800548"/>
            <a:ext cx="1197983" cy="11979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CE8B52-30E5-A5DB-BAC1-FE568E98C100}"/>
              </a:ext>
            </a:extLst>
          </p:cNvPr>
          <p:cNvSpPr txBox="1"/>
          <p:nvPr/>
        </p:nvSpPr>
        <p:spPr>
          <a:xfrm>
            <a:off x="4095935" y="952692"/>
            <a:ext cx="7615405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Verdana"/>
                <a:ea typeface="Verdana"/>
              </a:rPr>
              <a:t>Bad for Connecticut</a:t>
            </a:r>
            <a:r>
              <a:rPr lang="en-US" sz="4400" b="1">
                <a:solidFill>
                  <a:schemeClr val="bg1"/>
                </a:solidFill>
                <a:latin typeface="Verdana"/>
                <a:ea typeface="Verdana"/>
              </a:rPr>
              <a:t>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45E626-12A9-3BD2-6EDF-955F02B752FA}"/>
              </a:ext>
            </a:extLst>
          </p:cNvPr>
          <p:cNvSpPr txBox="1"/>
          <p:nvPr/>
        </p:nvSpPr>
        <p:spPr>
          <a:xfrm>
            <a:off x="3050146" y="2238777"/>
            <a:ext cx="8629918" cy="42716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US" sz="2000" b="1">
                <a:solidFill>
                  <a:srgbClr val="002060"/>
                </a:solidFill>
                <a:latin typeface="Verdana"/>
                <a:ea typeface="Verdana"/>
              </a:rPr>
              <a:t>Requires in-person voter registration</a:t>
            </a:r>
            <a:endParaRPr lang="en-US"/>
          </a:p>
          <a:p>
            <a:pPr marL="800100" lvl="1" indent="-342900">
              <a:buFont typeface="Arial"/>
              <a:buChar char="•"/>
            </a:pPr>
            <a:endParaRPr lang="en-US" sz="2000" b="1">
              <a:solidFill>
                <a:srgbClr val="002060"/>
              </a:solidFill>
              <a:latin typeface="Verdana"/>
              <a:ea typeface="Verdana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b="1">
                <a:solidFill>
                  <a:srgbClr val="002060"/>
                </a:solidFill>
                <a:latin typeface="Verdana"/>
                <a:ea typeface="Verdana"/>
              </a:rPr>
              <a:t>Registrars and Clerks would need to certify that the documents are valid</a:t>
            </a:r>
          </a:p>
          <a:p>
            <a:pPr marL="800100" lvl="1" indent="-342900">
              <a:buFont typeface="Arial"/>
              <a:buChar char="•"/>
            </a:pPr>
            <a:endParaRPr lang="en-US" sz="2000" b="1">
              <a:solidFill>
                <a:srgbClr val="002060"/>
              </a:solidFill>
              <a:latin typeface="Verdana"/>
              <a:ea typeface="Verdana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b="1">
                <a:solidFill>
                  <a:srgbClr val="002060"/>
                </a:solidFill>
                <a:latin typeface="Verdana"/>
                <a:ea typeface="Verdana"/>
              </a:rPr>
              <a:t>Mistakes could lead to fines or up to five years in jail</a:t>
            </a:r>
          </a:p>
          <a:p>
            <a:pPr marL="800100" lvl="1" indent="-342900">
              <a:buFont typeface="Arial"/>
              <a:buChar char="•"/>
            </a:pPr>
            <a:endParaRPr lang="en-US" sz="2000" b="1">
              <a:solidFill>
                <a:srgbClr val="002060"/>
              </a:solidFill>
              <a:latin typeface="Verdana"/>
              <a:ea typeface="Verdana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b="1">
                <a:solidFill>
                  <a:srgbClr val="002060"/>
                </a:solidFill>
                <a:latin typeface="Verdana"/>
                <a:ea typeface="Verdana"/>
              </a:rPr>
              <a:t>Private right of action allows individuals to report suspects to the DOJ</a:t>
            </a:r>
          </a:p>
          <a:p>
            <a:pPr marL="800100" lvl="1" indent="-342900">
              <a:buFont typeface="Arial"/>
              <a:buChar char="•"/>
            </a:pPr>
            <a:endParaRPr lang="en-US" sz="2000" b="1">
              <a:solidFill>
                <a:srgbClr val="002060"/>
              </a:solidFill>
              <a:latin typeface="Verdana"/>
              <a:ea typeface="Verdana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b="1">
                <a:solidFill>
                  <a:srgbClr val="002060"/>
                </a:solidFill>
                <a:latin typeface="Verdana"/>
                <a:ea typeface="Verdana"/>
              </a:rPr>
              <a:t>Usage of the Save database and Social Security databases – no batch lookups, costs up to $1.40 per lookup</a:t>
            </a:r>
          </a:p>
          <a:p>
            <a:pPr marL="0" lvl="2">
              <a:lnSpc>
                <a:spcPts val="1295"/>
              </a:lnSpc>
            </a:pPr>
            <a:endParaRPr lang="en-US" sz="2000">
              <a:solidFill>
                <a:srgbClr val="FF0000"/>
              </a:solidFill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020891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E7195-6404-788C-758E-835A2F649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9AE2E51-25EF-DE76-247C-1E438A39DC7F}"/>
              </a:ext>
            </a:extLst>
          </p:cNvPr>
          <p:cNvSpPr txBox="1"/>
          <p:nvPr/>
        </p:nvSpPr>
        <p:spPr>
          <a:xfrm>
            <a:off x="3529588" y="1089191"/>
            <a:ext cx="8744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Title</a:t>
            </a:r>
          </a:p>
        </p:txBody>
      </p:sp>
      <p:pic>
        <p:nvPicPr>
          <p:cNvPr id="4" name="Picture 3" descr="A picture containing emblem, symbol, text, logo&#10;&#10;Description automatically generated">
            <a:extLst>
              <a:ext uri="{FF2B5EF4-FFF2-40B4-BE49-F238E27FC236}">
                <a16:creationId xmlns:a16="http://schemas.microsoft.com/office/drawing/2014/main" id="{4C3E10B9-2528-D6C3-5F7D-1F67B31D5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192" y="796314"/>
            <a:ext cx="1170528" cy="11705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9FA977-80CB-EE59-57CB-4E16E3678A4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5720" y="0"/>
            <a:ext cx="2946400" cy="6858000"/>
          </a:xfrm>
          <a:prstGeom prst="rect">
            <a:avLst/>
          </a:prstGeom>
          <a:solidFill>
            <a:srgbClr val="4078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624BD0-AC48-17FB-1B4A-AAC42B922C3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23280" y="690880"/>
            <a:ext cx="9668719" cy="1417320"/>
          </a:xfrm>
          <a:prstGeom prst="rect">
            <a:avLst/>
          </a:prstGeom>
          <a:solidFill>
            <a:srgbClr val="2340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F98DA8C-F8F2-5C71-8393-BF6DBB000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192" y="800548"/>
            <a:ext cx="1197983" cy="11979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A332C0-4960-1769-B419-CE79924821C5}"/>
              </a:ext>
            </a:extLst>
          </p:cNvPr>
          <p:cNvSpPr txBox="1"/>
          <p:nvPr/>
        </p:nvSpPr>
        <p:spPr>
          <a:xfrm>
            <a:off x="4095935" y="952692"/>
            <a:ext cx="7615405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Verdana"/>
                <a:ea typeface="Verdana"/>
              </a:rPr>
              <a:t>Things You Can Do</a:t>
            </a:r>
            <a:r>
              <a:rPr lang="en-US" sz="4400" b="1" dirty="0">
                <a:solidFill>
                  <a:schemeClr val="bg1"/>
                </a:solidFill>
                <a:latin typeface="Verdana"/>
                <a:ea typeface="Verdana"/>
              </a:rPr>
              <a:t>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4BAC37-0CA5-C361-5CE7-97D890D629C6}"/>
              </a:ext>
            </a:extLst>
          </p:cNvPr>
          <p:cNvSpPr txBox="1"/>
          <p:nvPr/>
        </p:nvSpPr>
        <p:spPr>
          <a:xfrm>
            <a:off x="3050146" y="2238777"/>
            <a:ext cx="8629918" cy="39638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US" sz="2000" b="1">
                <a:solidFill>
                  <a:srgbClr val="002060"/>
                </a:solidFill>
                <a:latin typeface="Verdana"/>
                <a:ea typeface="Verdana"/>
              </a:rPr>
              <a:t>Write to the White House and Congress about federal </a:t>
            </a:r>
            <a:r>
              <a:rPr lang="en-US" sz="2000" b="1" dirty="0">
                <a:solidFill>
                  <a:srgbClr val="002060"/>
                </a:solidFill>
                <a:latin typeface="Verdana"/>
                <a:ea typeface="Verdana"/>
              </a:rPr>
              <a:t>items – the SAVE ACT and the Executive Order</a:t>
            </a:r>
            <a:endParaRPr lang="en-US" dirty="0"/>
          </a:p>
          <a:p>
            <a:pPr marL="800100" lvl="1" indent="-342900">
              <a:buFont typeface="Arial"/>
              <a:buChar char="•"/>
            </a:pPr>
            <a:endParaRPr lang="en-US" sz="2000" b="1">
              <a:solidFill>
                <a:srgbClr val="002060"/>
              </a:solidFill>
              <a:latin typeface="Verdana"/>
              <a:ea typeface="Verdana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Verdana"/>
                <a:ea typeface="Verdana"/>
              </a:rPr>
              <a:t>Reach out to state </a:t>
            </a:r>
            <a:r>
              <a:rPr lang="en-US" sz="2000" b="1">
                <a:solidFill>
                  <a:srgbClr val="002060"/>
                </a:solidFill>
                <a:latin typeface="Verdana"/>
                <a:ea typeface="Verdana"/>
              </a:rPr>
              <a:t>delegation</a:t>
            </a:r>
            <a:r>
              <a:rPr lang="en-US" sz="2000" b="1" dirty="0">
                <a:solidFill>
                  <a:srgbClr val="002060"/>
                </a:solidFill>
                <a:latin typeface="Verdana"/>
                <a:ea typeface="Verdana"/>
              </a:rPr>
              <a:t> regarding early voting funding and other legislation</a:t>
            </a:r>
          </a:p>
          <a:p>
            <a:pPr marL="800100" lvl="1" indent="-342900">
              <a:buFont typeface="Arial"/>
              <a:buChar char="•"/>
            </a:pPr>
            <a:endParaRPr lang="en-US" sz="2000" b="1">
              <a:solidFill>
                <a:srgbClr val="002060"/>
              </a:solidFill>
              <a:latin typeface="Verdana"/>
              <a:ea typeface="Verdana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Verdana"/>
                <a:ea typeface="Verdana"/>
              </a:rPr>
              <a:t>Sign up for a Poll Worker Appreciation event, voter </a:t>
            </a:r>
            <a:r>
              <a:rPr lang="en-US" sz="2000" b="1">
                <a:solidFill>
                  <a:srgbClr val="002060"/>
                </a:solidFill>
                <a:latin typeface="Verdana"/>
                <a:ea typeface="Verdana"/>
              </a:rPr>
              <a:t>registration for incarcerated, or for a Next Gen student</a:t>
            </a:r>
            <a:endParaRPr lang="en-US" sz="2000" b="1" dirty="0">
              <a:solidFill>
                <a:srgbClr val="002060"/>
              </a:solidFill>
              <a:latin typeface="Verdana"/>
              <a:ea typeface="Verdana"/>
            </a:endParaRPr>
          </a:p>
          <a:p>
            <a:pPr marL="800100" lvl="1" indent="-342900">
              <a:buFont typeface="Arial"/>
              <a:buChar char="•"/>
            </a:pPr>
            <a:endParaRPr lang="en-US" sz="2000" b="1">
              <a:solidFill>
                <a:srgbClr val="002060"/>
              </a:solidFill>
              <a:latin typeface="Verdana"/>
              <a:ea typeface="Verdana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Verdana"/>
                <a:ea typeface="Verdana"/>
              </a:rPr>
              <a:t>Let SOTS know if interested in Title 9 working group or media </a:t>
            </a:r>
            <a:r>
              <a:rPr lang="en-US" sz="2000" b="1">
                <a:solidFill>
                  <a:srgbClr val="002060"/>
                </a:solidFill>
                <a:latin typeface="Verdana"/>
                <a:ea typeface="Verdana"/>
              </a:rPr>
              <a:t>training</a:t>
            </a:r>
            <a:endParaRPr lang="en-US" sz="2000" b="1" dirty="0">
              <a:solidFill>
                <a:srgbClr val="002060"/>
              </a:solidFill>
              <a:latin typeface="Verdana"/>
              <a:ea typeface="Verdana"/>
            </a:endParaRPr>
          </a:p>
          <a:p>
            <a:pPr marL="0" lvl="2">
              <a:lnSpc>
                <a:spcPts val="1295"/>
              </a:lnSpc>
            </a:pPr>
            <a:endParaRPr lang="en-US" sz="2000">
              <a:solidFill>
                <a:srgbClr val="FF0000"/>
              </a:solidFill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941787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D9B1D-71A4-F6BE-A4A9-AF391C918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EF7CEA6-C46B-79F0-A9BE-F70930E5BD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479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Shape, rectangle&#10;&#10;Description automatically generated">
            <a:extLst>
              <a:ext uri="{FF2B5EF4-FFF2-40B4-BE49-F238E27FC236}">
                <a16:creationId xmlns:a16="http://schemas.microsoft.com/office/drawing/2014/main" id="{290495EA-56D6-3022-00BA-565BAF7E4A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" y="1005839"/>
            <a:ext cx="11172863" cy="48910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941B85-EEF0-38F7-0430-C8EFD40788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817" y="6001630"/>
            <a:ext cx="755726" cy="7557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F9026F-9272-45B4-4A59-456FB7F526A4}"/>
              </a:ext>
            </a:extLst>
          </p:cNvPr>
          <p:cNvSpPr txBox="1"/>
          <p:nvPr/>
        </p:nvSpPr>
        <p:spPr>
          <a:xfrm>
            <a:off x="1246543" y="6254334"/>
            <a:ext cx="56796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078B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Office of the Connecticut Secretary of the State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8F0BF7-E935-58B9-86E1-5C4FE6FF5507}"/>
              </a:ext>
            </a:extLst>
          </p:cNvPr>
          <p:cNvSpPr txBox="1"/>
          <p:nvPr/>
        </p:nvSpPr>
        <p:spPr>
          <a:xfrm>
            <a:off x="1472513" y="158578"/>
            <a:ext cx="8325365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Verdana"/>
                <a:ea typeface="Verdana"/>
              </a:rPr>
              <a:t>Project</a:t>
            </a:r>
            <a:r>
              <a:rPr lang="en-US" sz="4400" b="1">
                <a:solidFill>
                  <a:schemeClr val="bg1"/>
                </a:solidFill>
                <a:latin typeface="Verdana"/>
                <a:ea typeface="Verdana"/>
              </a:rPr>
              <a:t> Updates</a:t>
            </a:r>
            <a:endParaRPr lang="en-US" sz="4400">
              <a:solidFill>
                <a:schemeClr val="bg1"/>
              </a:solidFill>
            </a:endParaRPr>
          </a:p>
          <a:p>
            <a:pPr algn="l"/>
            <a:endParaRPr lang="en-US">
              <a:ea typeface="Calibri"/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336C02-B219-11B2-50F5-1A5416B98B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811" t="-385" r="20221" b="13284"/>
          <a:stretch/>
        </p:blipFill>
        <p:spPr>
          <a:xfrm>
            <a:off x="1407069" y="1718383"/>
            <a:ext cx="3284381" cy="3602337"/>
          </a:xfrm>
          <a:prstGeom prst="rect">
            <a:avLst/>
          </a:prstGeom>
          <a:ln w="57150"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78AB30-FC9B-0542-39F9-57F0C3499A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375" t="6383" r="6944" b="11250"/>
          <a:stretch/>
        </p:blipFill>
        <p:spPr>
          <a:xfrm>
            <a:off x="5814378" y="1718043"/>
            <a:ext cx="5013008" cy="3607386"/>
          </a:xfrm>
          <a:prstGeom prst="rect">
            <a:avLst/>
          </a:prstGeom>
          <a:ln w="57150">
            <a:noFill/>
          </a:ln>
        </p:spPr>
      </p:pic>
    </p:spTree>
    <p:extLst>
      <p:ext uri="{BB962C8B-B14F-4D97-AF65-F5344CB8AC3E}">
        <p14:creationId xmlns:p14="http://schemas.microsoft.com/office/powerpoint/2010/main" val="3873633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BFF2CB-878C-6706-BA9F-37B45E7FB58E}"/>
              </a:ext>
            </a:extLst>
          </p:cNvPr>
          <p:cNvSpPr txBox="1"/>
          <p:nvPr/>
        </p:nvSpPr>
        <p:spPr>
          <a:xfrm>
            <a:off x="3529588" y="1089191"/>
            <a:ext cx="8744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Title</a:t>
            </a:r>
          </a:p>
        </p:txBody>
      </p:sp>
      <p:pic>
        <p:nvPicPr>
          <p:cNvPr id="4" name="Picture 3" descr="A picture containing emblem, symbol, text, logo&#10;&#10;Description automatically generated">
            <a:extLst>
              <a:ext uri="{FF2B5EF4-FFF2-40B4-BE49-F238E27FC236}">
                <a16:creationId xmlns:a16="http://schemas.microsoft.com/office/drawing/2014/main" id="{B752EC39-1C66-5B93-EB53-6183918CF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192" y="796314"/>
            <a:ext cx="1170528" cy="11705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899527-AA38-F5A5-8FC4-688A1F9E68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5720" y="0"/>
            <a:ext cx="2946400" cy="6858000"/>
          </a:xfrm>
          <a:prstGeom prst="rect">
            <a:avLst/>
          </a:prstGeom>
          <a:solidFill>
            <a:srgbClr val="4078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323178-56E7-D1D7-489A-CBFEA47540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23280" y="690880"/>
            <a:ext cx="9668719" cy="1417320"/>
          </a:xfrm>
          <a:prstGeom prst="rect">
            <a:avLst/>
          </a:prstGeom>
          <a:solidFill>
            <a:srgbClr val="2340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298DDAA-F7AE-EAEF-43D9-16EEC785F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192" y="800548"/>
            <a:ext cx="1197983" cy="11979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CE8B52-30E5-A5DB-BAC1-FE568E98C100}"/>
              </a:ext>
            </a:extLst>
          </p:cNvPr>
          <p:cNvSpPr txBox="1"/>
          <p:nvPr/>
        </p:nvSpPr>
        <p:spPr>
          <a:xfrm>
            <a:off x="4065043" y="1107151"/>
            <a:ext cx="761540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Verdana"/>
                <a:ea typeface="Verdana"/>
              </a:rPr>
              <a:t>Connecticut General Assembly </a:t>
            </a:r>
            <a:endParaRPr lang="en-US" sz="2800" b="1">
              <a:solidFill>
                <a:schemeClr val="bg1"/>
              </a:solidFill>
              <a:latin typeface="Verdan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88A4506-0528-B9FF-AF18-A2C2197F765A}"/>
              </a:ext>
            </a:extLst>
          </p:cNvPr>
          <p:cNvSpPr txBox="1"/>
          <p:nvPr/>
        </p:nvSpPr>
        <p:spPr>
          <a:xfrm>
            <a:off x="3050146" y="2410495"/>
            <a:ext cx="7827135" cy="25032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US" sz="2000" b="1">
                <a:solidFill>
                  <a:srgbClr val="002060"/>
                </a:solidFill>
                <a:latin typeface="Verdana"/>
                <a:ea typeface="Verdana"/>
              </a:rPr>
              <a:t>Tabulator Leases</a:t>
            </a:r>
            <a:endParaRPr lang="en-US" b="1">
              <a:solidFill>
                <a:srgbClr val="002060"/>
              </a:solidFill>
            </a:endParaRPr>
          </a:p>
          <a:p>
            <a:pPr marL="800100" lvl="1" indent="-342900">
              <a:buFont typeface="Arial"/>
              <a:buChar char="•"/>
            </a:pPr>
            <a:endParaRPr lang="en-US" sz="2000" b="1">
              <a:solidFill>
                <a:srgbClr val="002060"/>
              </a:solidFill>
              <a:latin typeface="Verdana"/>
              <a:ea typeface="Verdana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b="1">
                <a:solidFill>
                  <a:srgbClr val="002060"/>
                </a:solidFill>
                <a:latin typeface="Verdana"/>
                <a:ea typeface="Verdana"/>
              </a:rPr>
              <a:t>Universal Absentee Ballots</a:t>
            </a:r>
            <a:endParaRPr lang="en-US" b="1">
              <a:solidFill>
                <a:srgbClr val="002060"/>
              </a:solidFill>
            </a:endParaRPr>
          </a:p>
          <a:p>
            <a:pPr marL="800100" lvl="1" indent="-342900">
              <a:buFont typeface="Arial"/>
              <a:buChar char="•"/>
            </a:pPr>
            <a:endParaRPr lang="en-US" sz="2000" b="1">
              <a:solidFill>
                <a:srgbClr val="002060"/>
              </a:solidFill>
              <a:latin typeface="Verdana"/>
              <a:ea typeface="Verdana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b="1">
                <a:solidFill>
                  <a:srgbClr val="002060"/>
                </a:solidFill>
                <a:latin typeface="Verdana"/>
                <a:ea typeface="Verdana"/>
              </a:rPr>
              <a:t>Early Voting Hours</a:t>
            </a:r>
          </a:p>
          <a:p>
            <a:pPr marL="800100" lvl="1" indent="-342900">
              <a:buFont typeface="Arial"/>
              <a:buChar char="•"/>
            </a:pPr>
            <a:endParaRPr lang="en-US" sz="2000" b="1">
              <a:solidFill>
                <a:srgbClr val="002060"/>
              </a:solidFill>
              <a:latin typeface="Verdana"/>
              <a:ea typeface="Verdana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b="1">
                <a:solidFill>
                  <a:srgbClr val="002060"/>
                </a:solidFill>
                <a:latin typeface="Verdana"/>
                <a:ea typeface="Verdana"/>
              </a:rPr>
              <a:t>Funding for Early Voting</a:t>
            </a:r>
          </a:p>
          <a:p>
            <a:pPr marL="742950" indent="-285750">
              <a:lnSpc>
                <a:spcPts val="1950"/>
              </a:lnSpc>
              <a:buFont typeface="Wingdings,Sans-Serif"/>
              <a:buChar char="▪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99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BFF2CB-878C-6706-BA9F-37B45E7FB58E}"/>
              </a:ext>
            </a:extLst>
          </p:cNvPr>
          <p:cNvSpPr txBox="1"/>
          <p:nvPr/>
        </p:nvSpPr>
        <p:spPr>
          <a:xfrm>
            <a:off x="3529588" y="1089191"/>
            <a:ext cx="8744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Title</a:t>
            </a:r>
          </a:p>
        </p:txBody>
      </p:sp>
      <p:pic>
        <p:nvPicPr>
          <p:cNvPr id="4" name="Picture 3" descr="A picture containing emblem, symbol, text, logo&#10;&#10;Description automatically generated">
            <a:extLst>
              <a:ext uri="{FF2B5EF4-FFF2-40B4-BE49-F238E27FC236}">
                <a16:creationId xmlns:a16="http://schemas.microsoft.com/office/drawing/2014/main" id="{B752EC39-1C66-5B93-EB53-6183918CF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192" y="796314"/>
            <a:ext cx="1170528" cy="11705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899527-AA38-F5A5-8FC4-688A1F9E68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5720" y="0"/>
            <a:ext cx="2946400" cy="6858000"/>
          </a:xfrm>
          <a:prstGeom prst="rect">
            <a:avLst/>
          </a:prstGeom>
          <a:solidFill>
            <a:srgbClr val="4078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323178-56E7-D1D7-489A-CBFEA47540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23280" y="690880"/>
            <a:ext cx="9668719" cy="1417320"/>
          </a:xfrm>
          <a:prstGeom prst="rect">
            <a:avLst/>
          </a:prstGeom>
          <a:solidFill>
            <a:srgbClr val="2340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298DDAA-F7AE-EAEF-43D9-16EEC785F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192" y="800548"/>
            <a:ext cx="1197983" cy="11979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CE8B52-30E5-A5DB-BAC1-FE568E98C100}"/>
              </a:ext>
            </a:extLst>
          </p:cNvPr>
          <p:cNvSpPr txBox="1"/>
          <p:nvPr/>
        </p:nvSpPr>
        <p:spPr>
          <a:xfrm>
            <a:off x="4065043" y="1107151"/>
            <a:ext cx="761540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Verdana"/>
                <a:ea typeface="Verdana"/>
              </a:rPr>
              <a:t>Plans for 2025 &amp; 2026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85CB21-00C8-DEB4-6858-6A8D73E02023}"/>
              </a:ext>
            </a:extLst>
          </p:cNvPr>
          <p:cNvSpPr txBox="1"/>
          <p:nvPr/>
        </p:nvSpPr>
        <p:spPr>
          <a:xfrm>
            <a:off x="3168203" y="2298879"/>
            <a:ext cx="6723148" cy="45499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Verdana"/>
                <a:ea typeface="Verdana"/>
              </a:rPr>
              <a:t>E-pollbooks</a:t>
            </a:r>
            <a:endParaRPr lang="en-US" b="1" dirty="0">
              <a:solidFill>
                <a:srgbClr val="002060"/>
              </a:solidFill>
            </a:endParaRPr>
          </a:p>
          <a:p>
            <a:pPr marL="800100" lvl="1" indent="-342900">
              <a:buFont typeface="Arial"/>
              <a:buChar char="•"/>
            </a:pPr>
            <a:endParaRPr lang="en-US" sz="2000" b="1">
              <a:solidFill>
                <a:srgbClr val="002060"/>
              </a:solidFill>
              <a:latin typeface="Verdana"/>
              <a:ea typeface="Verdana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Verdana"/>
                <a:ea typeface="Verdana"/>
              </a:rPr>
              <a:t>Title 9 Review</a:t>
            </a:r>
          </a:p>
          <a:p>
            <a:pPr marL="800100" lvl="1" indent="-342900">
              <a:buFont typeface="Arial"/>
              <a:buChar char="•"/>
            </a:pPr>
            <a:endParaRPr lang="en-US" sz="2000" b="1">
              <a:solidFill>
                <a:srgbClr val="002060"/>
              </a:solidFill>
              <a:latin typeface="Verdana"/>
              <a:ea typeface="Verdana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Verdana"/>
                <a:ea typeface="Verdana"/>
              </a:rPr>
              <a:t>Training</a:t>
            </a:r>
          </a:p>
          <a:p>
            <a:pPr marL="800100" lvl="1" indent="-342900">
              <a:buFont typeface="Arial"/>
              <a:buChar char="•"/>
            </a:pPr>
            <a:endParaRPr lang="en-US" sz="2000" b="1">
              <a:solidFill>
                <a:srgbClr val="002060"/>
              </a:solidFill>
              <a:latin typeface="Verdana"/>
              <a:ea typeface="Verdana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Verdana"/>
                <a:ea typeface="Verdana"/>
              </a:rPr>
              <a:t>Poll Workers</a:t>
            </a:r>
          </a:p>
          <a:p>
            <a:pPr lvl="1"/>
            <a:endParaRPr lang="en-US" sz="2000" b="1">
              <a:solidFill>
                <a:srgbClr val="002060"/>
              </a:solidFill>
              <a:latin typeface="Verdana"/>
              <a:ea typeface="Verdana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Verdana"/>
                <a:ea typeface="Verdana"/>
              </a:rPr>
              <a:t>Multi-Lingual Services</a:t>
            </a:r>
          </a:p>
          <a:p>
            <a:pPr marL="800100" lvl="1" indent="-342900">
              <a:buFont typeface="Arial"/>
              <a:buChar char="•"/>
            </a:pPr>
            <a:endParaRPr lang="en-US" sz="2000" b="1">
              <a:solidFill>
                <a:srgbClr val="002060"/>
              </a:solidFill>
              <a:latin typeface="Verdana"/>
              <a:ea typeface="Verdana"/>
            </a:endParaRPr>
          </a:p>
          <a:p>
            <a:pPr marL="800100" lvl="1" indent="-342900">
              <a:buFont typeface="Arial,Sans-Serif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Verdana"/>
                <a:ea typeface="Verdana"/>
              </a:rPr>
              <a:t>Bonding Request – Website Update</a:t>
            </a:r>
          </a:p>
          <a:p>
            <a:pPr marL="800100" lvl="1" indent="-342900">
              <a:buFont typeface="Arial,Sans-Serif"/>
              <a:buChar char="•"/>
            </a:pPr>
            <a:endParaRPr lang="en-US" sz="1300" dirty="0">
              <a:latin typeface="Verdana"/>
              <a:ea typeface="Verdana"/>
            </a:endParaRPr>
          </a:p>
          <a:p>
            <a:pPr marL="800100" lvl="1" indent="-342900">
              <a:buFont typeface="Arial,Sans-Serif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Verdana"/>
                <a:ea typeface="Verdana"/>
              </a:rPr>
              <a:t>Recruitment of Next Generation</a:t>
            </a:r>
            <a:endParaRPr lang="en-US" sz="2000" dirty="0">
              <a:latin typeface="Verdana"/>
              <a:ea typeface="Verdana"/>
            </a:endParaRPr>
          </a:p>
          <a:p>
            <a:pPr marL="800100" lvl="1" indent="-342900">
              <a:buFont typeface="Arial,Sans-Serif"/>
              <a:buChar char="•"/>
            </a:pPr>
            <a:endParaRPr lang="en-US" sz="2000" b="1" dirty="0">
              <a:solidFill>
                <a:srgbClr val="002060"/>
              </a:solidFill>
              <a:latin typeface="Verdana"/>
              <a:ea typeface="Verdana"/>
            </a:endParaRPr>
          </a:p>
          <a:p>
            <a:pPr marL="800100" indent="-342900">
              <a:lnSpc>
                <a:spcPts val="1950"/>
              </a:lnSpc>
              <a:buFont typeface="Arial,Sans-Serif"/>
              <a:buChar char="•"/>
            </a:pPr>
            <a:endParaRPr lang="en-US">
              <a:solidFill>
                <a:srgbClr val="000000"/>
              </a:solidFill>
              <a:latin typeface="Aptos" panose="020B0004020202020204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91737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BFF2CB-878C-6706-BA9F-37B45E7FB58E}"/>
              </a:ext>
            </a:extLst>
          </p:cNvPr>
          <p:cNvSpPr txBox="1"/>
          <p:nvPr/>
        </p:nvSpPr>
        <p:spPr>
          <a:xfrm>
            <a:off x="3529588" y="1089191"/>
            <a:ext cx="8744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Title</a:t>
            </a:r>
          </a:p>
        </p:txBody>
      </p:sp>
      <p:pic>
        <p:nvPicPr>
          <p:cNvPr id="4" name="Picture 3" descr="A picture containing emblem, symbol, text, logo&#10;&#10;Description automatically generated">
            <a:extLst>
              <a:ext uri="{FF2B5EF4-FFF2-40B4-BE49-F238E27FC236}">
                <a16:creationId xmlns:a16="http://schemas.microsoft.com/office/drawing/2014/main" id="{B752EC39-1C66-5B93-EB53-6183918CF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192" y="796314"/>
            <a:ext cx="1170528" cy="11705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899527-AA38-F5A5-8FC4-688A1F9E68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5720" y="0"/>
            <a:ext cx="2946400" cy="6858000"/>
          </a:xfrm>
          <a:prstGeom prst="rect">
            <a:avLst/>
          </a:prstGeom>
          <a:solidFill>
            <a:srgbClr val="4078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323178-56E7-D1D7-489A-CBFEA475403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23280" y="690880"/>
            <a:ext cx="9668719" cy="1417320"/>
          </a:xfrm>
          <a:prstGeom prst="rect">
            <a:avLst/>
          </a:prstGeom>
          <a:solidFill>
            <a:srgbClr val="2340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298DDAA-F7AE-EAEF-43D9-16EEC785F2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192" y="800548"/>
            <a:ext cx="1197983" cy="11979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CE8B52-30E5-A5DB-BAC1-FE568E98C100}"/>
              </a:ext>
            </a:extLst>
          </p:cNvPr>
          <p:cNvSpPr txBox="1"/>
          <p:nvPr/>
        </p:nvSpPr>
        <p:spPr>
          <a:xfrm>
            <a:off x="4026943" y="1081751"/>
            <a:ext cx="7818605" cy="9848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Verdana"/>
                <a:ea typeface="Verdana"/>
              </a:rPr>
              <a:t>Next Gen Elections - A Huge Success!</a:t>
            </a:r>
            <a:endParaRPr lang="en-US" sz="2800">
              <a:solidFill>
                <a:schemeClr val="bg1"/>
              </a:solidFill>
            </a:endParaRPr>
          </a:p>
          <a:p>
            <a:endParaRPr lang="en-US" sz="3000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F4B27B-7FC7-E08B-EFF2-A8A329E7AAF7}"/>
              </a:ext>
            </a:extLst>
          </p:cNvPr>
          <p:cNvSpPr txBox="1"/>
          <p:nvPr/>
        </p:nvSpPr>
        <p:spPr>
          <a:xfrm>
            <a:off x="3168203" y="2298879"/>
            <a:ext cx="8252561" cy="37343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800100" lvl="1" indent="-342900">
              <a:buFont typeface="Arial"/>
              <a:buChar char="•"/>
            </a:pPr>
            <a:r>
              <a:rPr lang="en-US" sz="2000" b="1">
                <a:solidFill>
                  <a:srgbClr val="002060"/>
                </a:solidFill>
                <a:latin typeface="Verdana"/>
                <a:ea typeface="Verdana"/>
              </a:rPr>
              <a:t>Over 800 hours worked at the polls!</a:t>
            </a:r>
            <a:endParaRPr lang="en-US" b="1">
              <a:solidFill>
                <a:srgbClr val="002060"/>
              </a:solidFill>
            </a:endParaRPr>
          </a:p>
          <a:p>
            <a:pPr marL="800100" lvl="1" indent="-342900">
              <a:buFont typeface="Arial"/>
              <a:buChar char="•"/>
            </a:pPr>
            <a:endParaRPr lang="en-US" sz="2000" b="1">
              <a:solidFill>
                <a:srgbClr val="002060"/>
              </a:solidFill>
              <a:latin typeface="Verdana"/>
              <a:ea typeface="Verdana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b="1">
                <a:solidFill>
                  <a:srgbClr val="002060"/>
                </a:solidFill>
                <a:latin typeface="Verdana"/>
                <a:ea typeface="Verdana"/>
              </a:rPr>
              <a:t>Registrars of Voters felt “Very Confident” utilizing Next Gen students.</a:t>
            </a:r>
          </a:p>
          <a:p>
            <a:pPr marL="800100" lvl="1" indent="-342900">
              <a:buFont typeface="Arial"/>
              <a:buChar char="•"/>
            </a:pPr>
            <a:endParaRPr lang="en-US" sz="2000" b="1">
              <a:solidFill>
                <a:srgbClr val="002060"/>
              </a:solidFill>
              <a:latin typeface="Verdana"/>
              <a:ea typeface="Verdana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b="1">
                <a:solidFill>
                  <a:srgbClr val="002060"/>
                </a:solidFill>
                <a:latin typeface="Verdana"/>
                <a:ea typeface="Verdana"/>
              </a:rPr>
              <a:t>Almost 70% of students are “Very Likely” to return to some kind of election work after the program ends.</a:t>
            </a:r>
          </a:p>
          <a:p>
            <a:pPr marL="800100" lvl="1" indent="-342900">
              <a:buFont typeface="Arial"/>
              <a:buChar char="•"/>
            </a:pPr>
            <a:endParaRPr lang="en-US" sz="2000" b="1">
              <a:solidFill>
                <a:srgbClr val="002060"/>
              </a:solidFill>
              <a:latin typeface="Verdana"/>
              <a:ea typeface="Verdana"/>
            </a:endParaRPr>
          </a:p>
          <a:p>
            <a:pPr marL="800100" lvl="1" indent="-342900">
              <a:buFont typeface="Arial"/>
              <a:buChar char="•"/>
            </a:pPr>
            <a:r>
              <a:rPr lang="en-US" sz="2000" b="1">
                <a:solidFill>
                  <a:srgbClr val="002060"/>
                </a:solidFill>
                <a:latin typeface="Verdana"/>
                <a:ea typeface="Verdana"/>
              </a:rPr>
              <a:t>Over 80% of students reported that the program has motivated them to vote in every election.</a:t>
            </a:r>
          </a:p>
          <a:p>
            <a:pPr marL="800100" indent="-342900">
              <a:lnSpc>
                <a:spcPts val="1950"/>
              </a:lnSpc>
              <a:buFont typeface="Arial,Sans-Serif"/>
              <a:buChar char="•"/>
            </a:pPr>
            <a:endParaRPr lang="en-US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89AD0681-89AD-8AA1-526B-D1277EED3A1C}"/>
              </a:ext>
            </a:extLst>
          </p:cNvPr>
          <p:cNvSpPr/>
          <p:nvPr/>
        </p:nvSpPr>
        <p:spPr>
          <a:xfrm>
            <a:off x="635440" y="2321089"/>
            <a:ext cx="1623682" cy="880763"/>
          </a:xfrm>
          <a:custGeom>
            <a:avLst/>
            <a:gdLst>
              <a:gd name="connsiteX0" fmla="*/ 0 w 1467939"/>
              <a:gd name="connsiteY0" fmla="*/ 88076 h 880763"/>
              <a:gd name="connsiteX1" fmla="*/ 88076 w 1467939"/>
              <a:gd name="connsiteY1" fmla="*/ 0 h 880763"/>
              <a:gd name="connsiteX2" fmla="*/ 1379863 w 1467939"/>
              <a:gd name="connsiteY2" fmla="*/ 0 h 880763"/>
              <a:gd name="connsiteX3" fmla="*/ 1467939 w 1467939"/>
              <a:gd name="connsiteY3" fmla="*/ 88076 h 880763"/>
              <a:gd name="connsiteX4" fmla="*/ 1467939 w 1467939"/>
              <a:gd name="connsiteY4" fmla="*/ 792687 h 880763"/>
              <a:gd name="connsiteX5" fmla="*/ 1379863 w 1467939"/>
              <a:gd name="connsiteY5" fmla="*/ 880763 h 880763"/>
              <a:gd name="connsiteX6" fmla="*/ 88076 w 1467939"/>
              <a:gd name="connsiteY6" fmla="*/ 880763 h 880763"/>
              <a:gd name="connsiteX7" fmla="*/ 0 w 1467939"/>
              <a:gd name="connsiteY7" fmla="*/ 792687 h 880763"/>
              <a:gd name="connsiteX8" fmla="*/ 0 w 1467939"/>
              <a:gd name="connsiteY8" fmla="*/ 88076 h 88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7939" h="880763">
                <a:moveTo>
                  <a:pt x="0" y="88076"/>
                </a:moveTo>
                <a:cubicBezTo>
                  <a:pt x="0" y="39433"/>
                  <a:pt x="39433" y="0"/>
                  <a:pt x="88076" y="0"/>
                </a:cubicBezTo>
                <a:lnTo>
                  <a:pt x="1379863" y="0"/>
                </a:lnTo>
                <a:cubicBezTo>
                  <a:pt x="1428506" y="0"/>
                  <a:pt x="1467939" y="39433"/>
                  <a:pt x="1467939" y="88076"/>
                </a:cubicBezTo>
                <a:lnTo>
                  <a:pt x="1467939" y="792687"/>
                </a:lnTo>
                <a:cubicBezTo>
                  <a:pt x="1467939" y="841330"/>
                  <a:pt x="1428506" y="880763"/>
                  <a:pt x="1379863" y="880763"/>
                </a:cubicBezTo>
                <a:lnTo>
                  <a:pt x="88076" y="880763"/>
                </a:lnTo>
                <a:cubicBezTo>
                  <a:pt x="39433" y="880763"/>
                  <a:pt x="0" y="841330"/>
                  <a:pt x="0" y="792687"/>
                </a:cubicBezTo>
                <a:lnTo>
                  <a:pt x="0" y="88076"/>
                </a:lnTo>
                <a:close/>
              </a:path>
            </a:pathLst>
          </a:custGeom>
          <a:solidFill>
            <a:srgbClr val="E76120"/>
          </a:solidFill>
          <a:ln>
            <a:solidFill>
              <a:srgbClr val="4078BD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997" tIns="101997" rIns="101997" bIns="101997" numCol="1" spcCol="1270" anchor="ctr" anchorCtr="0">
            <a:noAutofit/>
          </a:bodyPr>
          <a:lstStyle/>
          <a:p>
            <a:pPr marL="0" lvl="0" indent="0" algn="ctr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latin typeface="Verdana" panose="020B0604030504040204" pitchFamily="34" charset="0"/>
                <a:ea typeface="Verdana" panose="020B0604030504040204" pitchFamily="34" charset="0"/>
              </a:rPr>
              <a:t>Early Voting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162DF1D-160A-2413-62CC-CDADFE7B1BEA}"/>
              </a:ext>
            </a:extLst>
          </p:cNvPr>
          <p:cNvSpPr/>
          <p:nvPr/>
        </p:nvSpPr>
        <p:spPr>
          <a:xfrm>
            <a:off x="635439" y="3789935"/>
            <a:ext cx="1623683" cy="880763"/>
          </a:xfrm>
          <a:custGeom>
            <a:avLst/>
            <a:gdLst>
              <a:gd name="connsiteX0" fmla="*/ 0 w 1467939"/>
              <a:gd name="connsiteY0" fmla="*/ 88076 h 880763"/>
              <a:gd name="connsiteX1" fmla="*/ 88076 w 1467939"/>
              <a:gd name="connsiteY1" fmla="*/ 0 h 880763"/>
              <a:gd name="connsiteX2" fmla="*/ 1379863 w 1467939"/>
              <a:gd name="connsiteY2" fmla="*/ 0 h 880763"/>
              <a:gd name="connsiteX3" fmla="*/ 1467939 w 1467939"/>
              <a:gd name="connsiteY3" fmla="*/ 88076 h 880763"/>
              <a:gd name="connsiteX4" fmla="*/ 1467939 w 1467939"/>
              <a:gd name="connsiteY4" fmla="*/ 792687 h 880763"/>
              <a:gd name="connsiteX5" fmla="*/ 1379863 w 1467939"/>
              <a:gd name="connsiteY5" fmla="*/ 880763 h 880763"/>
              <a:gd name="connsiteX6" fmla="*/ 88076 w 1467939"/>
              <a:gd name="connsiteY6" fmla="*/ 880763 h 880763"/>
              <a:gd name="connsiteX7" fmla="*/ 0 w 1467939"/>
              <a:gd name="connsiteY7" fmla="*/ 792687 h 880763"/>
              <a:gd name="connsiteX8" fmla="*/ 0 w 1467939"/>
              <a:gd name="connsiteY8" fmla="*/ 88076 h 88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7939" h="880763">
                <a:moveTo>
                  <a:pt x="0" y="88076"/>
                </a:moveTo>
                <a:cubicBezTo>
                  <a:pt x="0" y="39433"/>
                  <a:pt x="39433" y="0"/>
                  <a:pt x="88076" y="0"/>
                </a:cubicBezTo>
                <a:lnTo>
                  <a:pt x="1379863" y="0"/>
                </a:lnTo>
                <a:cubicBezTo>
                  <a:pt x="1428506" y="0"/>
                  <a:pt x="1467939" y="39433"/>
                  <a:pt x="1467939" y="88076"/>
                </a:cubicBezTo>
                <a:lnTo>
                  <a:pt x="1467939" y="792687"/>
                </a:lnTo>
                <a:cubicBezTo>
                  <a:pt x="1467939" y="841330"/>
                  <a:pt x="1428506" y="880763"/>
                  <a:pt x="1379863" y="880763"/>
                </a:cubicBezTo>
                <a:lnTo>
                  <a:pt x="88076" y="880763"/>
                </a:lnTo>
                <a:cubicBezTo>
                  <a:pt x="39433" y="880763"/>
                  <a:pt x="0" y="841330"/>
                  <a:pt x="0" y="792687"/>
                </a:cubicBezTo>
                <a:lnTo>
                  <a:pt x="0" y="88076"/>
                </a:lnTo>
                <a:close/>
              </a:path>
            </a:pathLst>
          </a:custGeom>
          <a:solidFill>
            <a:srgbClr val="E76120"/>
          </a:solidFill>
          <a:ln>
            <a:solidFill>
              <a:srgbClr val="4078BD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997" tIns="101997" rIns="101997" bIns="101997" numCol="1" spcCol="1270" anchor="ctr" anchorCtr="0">
            <a:noAutofit/>
          </a:bodyPr>
          <a:lstStyle/>
          <a:p>
            <a:pPr marL="0" lvl="0" indent="0" algn="ctr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000" kern="1200">
                <a:latin typeface="Verdana" panose="020B0604030504040204" pitchFamily="34" charset="0"/>
                <a:ea typeface="Verdana" panose="020B0604030504040204" pitchFamily="34" charset="0"/>
              </a:rPr>
              <a:t>Election Day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DE4E52D-E8C8-50D4-43F8-A115CE5E520E}"/>
              </a:ext>
            </a:extLst>
          </p:cNvPr>
          <p:cNvSpPr/>
          <p:nvPr/>
        </p:nvSpPr>
        <p:spPr>
          <a:xfrm rot="5400000">
            <a:off x="1271875" y="3284298"/>
            <a:ext cx="311203" cy="364048"/>
          </a:xfrm>
          <a:custGeom>
            <a:avLst/>
            <a:gdLst>
              <a:gd name="connsiteX0" fmla="*/ 0 w 311203"/>
              <a:gd name="connsiteY0" fmla="*/ 72810 h 364048"/>
              <a:gd name="connsiteX1" fmla="*/ 155602 w 311203"/>
              <a:gd name="connsiteY1" fmla="*/ 72810 h 364048"/>
              <a:gd name="connsiteX2" fmla="*/ 155602 w 311203"/>
              <a:gd name="connsiteY2" fmla="*/ 0 h 364048"/>
              <a:gd name="connsiteX3" fmla="*/ 311203 w 311203"/>
              <a:gd name="connsiteY3" fmla="*/ 182024 h 364048"/>
              <a:gd name="connsiteX4" fmla="*/ 155602 w 311203"/>
              <a:gd name="connsiteY4" fmla="*/ 364048 h 364048"/>
              <a:gd name="connsiteX5" fmla="*/ 155602 w 311203"/>
              <a:gd name="connsiteY5" fmla="*/ 291238 h 364048"/>
              <a:gd name="connsiteX6" fmla="*/ 0 w 311203"/>
              <a:gd name="connsiteY6" fmla="*/ 291238 h 364048"/>
              <a:gd name="connsiteX7" fmla="*/ 0 w 311203"/>
              <a:gd name="connsiteY7" fmla="*/ 72810 h 36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203" h="364048">
                <a:moveTo>
                  <a:pt x="0" y="72810"/>
                </a:moveTo>
                <a:lnTo>
                  <a:pt x="155602" y="72810"/>
                </a:lnTo>
                <a:lnTo>
                  <a:pt x="155602" y="0"/>
                </a:lnTo>
                <a:lnTo>
                  <a:pt x="311203" y="182024"/>
                </a:lnTo>
                <a:lnTo>
                  <a:pt x="155602" y="364048"/>
                </a:lnTo>
                <a:lnTo>
                  <a:pt x="155602" y="291238"/>
                </a:lnTo>
                <a:lnTo>
                  <a:pt x="0" y="291238"/>
                </a:lnTo>
                <a:lnTo>
                  <a:pt x="0" y="72810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2810" rIns="93361" bIns="72810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500" kern="120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50413E4-DA65-2545-4746-59F04A02B965}"/>
              </a:ext>
            </a:extLst>
          </p:cNvPr>
          <p:cNvSpPr/>
          <p:nvPr/>
        </p:nvSpPr>
        <p:spPr>
          <a:xfrm>
            <a:off x="635438" y="5258781"/>
            <a:ext cx="1623684" cy="880763"/>
          </a:xfrm>
          <a:custGeom>
            <a:avLst/>
            <a:gdLst>
              <a:gd name="connsiteX0" fmla="*/ 0 w 1467939"/>
              <a:gd name="connsiteY0" fmla="*/ 88076 h 880763"/>
              <a:gd name="connsiteX1" fmla="*/ 88076 w 1467939"/>
              <a:gd name="connsiteY1" fmla="*/ 0 h 880763"/>
              <a:gd name="connsiteX2" fmla="*/ 1379863 w 1467939"/>
              <a:gd name="connsiteY2" fmla="*/ 0 h 880763"/>
              <a:gd name="connsiteX3" fmla="*/ 1467939 w 1467939"/>
              <a:gd name="connsiteY3" fmla="*/ 88076 h 880763"/>
              <a:gd name="connsiteX4" fmla="*/ 1467939 w 1467939"/>
              <a:gd name="connsiteY4" fmla="*/ 792687 h 880763"/>
              <a:gd name="connsiteX5" fmla="*/ 1379863 w 1467939"/>
              <a:gd name="connsiteY5" fmla="*/ 880763 h 880763"/>
              <a:gd name="connsiteX6" fmla="*/ 88076 w 1467939"/>
              <a:gd name="connsiteY6" fmla="*/ 880763 h 880763"/>
              <a:gd name="connsiteX7" fmla="*/ 0 w 1467939"/>
              <a:gd name="connsiteY7" fmla="*/ 792687 h 880763"/>
              <a:gd name="connsiteX8" fmla="*/ 0 w 1467939"/>
              <a:gd name="connsiteY8" fmla="*/ 88076 h 880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67939" h="880763">
                <a:moveTo>
                  <a:pt x="0" y="88076"/>
                </a:moveTo>
                <a:cubicBezTo>
                  <a:pt x="0" y="39433"/>
                  <a:pt x="39433" y="0"/>
                  <a:pt x="88076" y="0"/>
                </a:cubicBezTo>
                <a:lnTo>
                  <a:pt x="1379863" y="0"/>
                </a:lnTo>
                <a:cubicBezTo>
                  <a:pt x="1428506" y="0"/>
                  <a:pt x="1467939" y="39433"/>
                  <a:pt x="1467939" y="88076"/>
                </a:cubicBezTo>
                <a:lnTo>
                  <a:pt x="1467939" y="792687"/>
                </a:lnTo>
                <a:cubicBezTo>
                  <a:pt x="1467939" y="841330"/>
                  <a:pt x="1428506" y="880763"/>
                  <a:pt x="1379863" y="880763"/>
                </a:cubicBezTo>
                <a:lnTo>
                  <a:pt x="88076" y="880763"/>
                </a:lnTo>
                <a:cubicBezTo>
                  <a:pt x="39433" y="880763"/>
                  <a:pt x="0" y="841330"/>
                  <a:pt x="0" y="792687"/>
                </a:cubicBezTo>
                <a:lnTo>
                  <a:pt x="0" y="88076"/>
                </a:lnTo>
                <a:close/>
              </a:path>
            </a:pathLst>
          </a:custGeom>
          <a:solidFill>
            <a:srgbClr val="E76120"/>
          </a:solidFill>
          <a:ln>
            <a:solidFill>
              <a:srgbClr val="4078BD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997" tIns="101997" rIns="101997" bIns="101997" numCol="1" spcCol="1270" anchor="ctr" anchorCtr="0">
            <a:noAutofit/>
          </a:bodyPr>
          <a:lstStyle/>
          <a:p>
            <a:pPr marL="0" lvl="0" indent="0" algn="ctr" defTabSz="8890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kern="1200">
                <a:latin typeface="Verdana" panose="020B0604030504040204" pitchFamily="34" charset="0"/>
                <a:ea typeface="Verdana" panose="020B0604030504040204" pitchFamily="34" charset="0"/>
              </a:rPr>
              <a:t>Same Day Registration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EE4347C-AAA5-C7AD-6479-EABF6C9C89EA}"/>
              </a:ext>
            </a:extLst>
          </p:cNvPr>
          <p:cNvSpPr/>
          <p:nvPr/>
        </p:nvSpPr>
        <p:spPr>
          <a:xfrm rot="5400000">
            <a:off x="1271875" y="4769513"/>
            <a:ext cx="311203" cy="364048"/>
          </a:xfrm>
          <a:custGeom>
            <a:avLst/>
            <a:gdLst>
              <a:gd name="connsiteX0" fmla="*/ 0 w 311203"/>
              <a:gd name="connsiteY0" fmla="*/ 72810 h 364048"/>
              <a:gd name="connsiteX1" fmla="*/ 155602 w 311203"/>
              <a:gd name="connsiteY1" fmla="*/ 72810 h 364048"/>
              <a:gd name="connsiteX2" fmla="*/ 155602 w 311203"/>
              <a:gd name="connsiteY2" fmla="*/ 0 h 364048"/>
              <a:gd name="connsiteX3" fmla="*/ 311203 w 311203"/>
              <a:gd name="connsiteY3" fmla="*/ 182024 h 364048"/>
              <a:gd name="connsiteX4" fmla="*/ 155602 w 311203"/>
              <a:gd name="connsiteY4" fmla="*/ 364048 h 364048"/>
              <a:gd name="connsiteX5" fmla="*/ 155602 w 311203"/>
              <a:gd name="connsiteY5" fmla="*/ 291238 h 364048"/>
              <a:gd name="connsiteX6" fmla="*/ 0 w 311203"/>
              <a:gd name="connsiteY6" fmla="*/ 291238 h 364048"/>
              <a:gd name="connsiteX7" fmla="*/ 0 w 311203"/>
              <a:gd name="connsiteY7" fmla="*/ 72810 h 364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203" h="364048">
                <a:moveTo>
                  <a:pt x="0" y="72810"/>
                </a:moveTo>
                <a:lnTo>
                  <a:pt x="155602" y="72810"/>
                </a:lnTo>
                <a:lnTo>
                  <a:pt x="155602" y="0"/>
                </a:lnTo>
                <a:lnTo>
                  <a:pt x="311203" y="182024"/>
                </a:lnTo>
                <a:lnTo>
                  <a:pt x="155602" y="364048"/>
                </a:lnTo>
                <a:lnTo>
                  <a:pt x="155602" y="291238"/>
                </a:lnTo>
                <a:lnTo>
                  <a:pt x="0" y="291238"/>
                </a:lnTo>
                <a:lnTo>
                  <a:pt x="0" y="72810"/>
                </a:lnTo>
                <a:close/>
              </a:path>
            </a:pathLst>
          </a:custGeom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72810" rIns="93361" bIns="72810" numCol="1" spcCol="1270" anchor="ctr" anchorCtr="0">
            <a:noAutofit/>
          </a:bodyPr>
          <a:lstStyle/>
          <a:p>
            <a:pPr marL="0" lvl="0" indent="0" algn="ctr" defTabSz="666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500" kern="1200"/>
          </a:p>
        </p:txBody>
      </p:sp>
    </p:spTree>
    <p:extLst>
      <p:ext uri="{BB962C8B-B14F-4D97-AF65-F5344CB8AC3E}">
        <p14:creationId xmlns:p14="http://schemas.microsoft.com/office/powerpoint/2010/main" val="378069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252E3A6-8483-9084-D465-E9256807C4E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479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Shape, rectangle&#10;&#10;Description automatically generated">
            <a:extLst>
              <a:ext uri="{FF2B5EF4-FFF2-40B4-BE49-F238E27FC236}">
                <a16:creationId xmlns:a16="http://schemas.microsoft.com/office/drawing/2014/main" id="{2B760832-EF18-5952-7A8C-6CF7A4166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" y="1005839"/>
            <a:ext cx="11172863" cy="48910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7B0CA4-B836-4833-4D21-E3BE55998FAE}"/>
              </a:ext>
            </a:extLst>
          </p:cNvPr>
          <p:cNvSpPr txBox="1"/>
          <p:nvPr/>
        </p:nvSpPr>
        <p:spPr>
          <a:xfrm>
            <a:off x="528320" y="174765"/>
            <a:ext cx="11172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Next Gen Elections – Ready for 2025</a:t>
            </a:r>
          </a:p>
        </p:txBody>
      </p:sp>
      <p:pic>
        <p:nvPicPr>
          <p:cNvPr id="9" name="Picture 8" descr="A person sitting at a desk with a computer and papers&#10;&#10;Description automatically generated with medium confidence">
            <a:extLst>
              <a:ext uri="{FF2B5EF4-FFF2-40B4-BE49-F238E27FC236}">
                <a16:creationId xmlns:a16="http://schemas.microsoft.com/office/drawing/2014/main" id="{4C6C7CE6-557A-A1F7-767E-565D6FE236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35"/>
          <a:stretch/>
        </p:blipFill>
        <p:spPr>
          <a:xfrm>
            <a:off x="588418" y="2203265"/>
            <a:ext cx="1889181" cy="3065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C522E41F-8C61-9041-E8F7-187067260D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194" y="2210650"/>
            <a:ext cx="1732085" cy="3058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A picture containing person&#10;&#10;Description automatically generated">
            <a:extLst>
              <a:ext uri="{FF2B5EF4-FFF2-40B4-BE49-F238E27FC236}">
                <a16:creationId xmlns:a16="http://schemas.microsoft.com/office/drawing/2014/main" id="{A6F32F3A-6E62-36CA-2F89-81C96C3AB6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60"/>
          <a:stretch/>
        </p:blipFill>
        <p:spPr>
          <a:xfrm rot="5400000">
            <a:off x="6670932" y="2811340"/>
            <a:ext cx="3065648" cy="1849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A person and person standing next to a sign&#10;&#10;Description automatically generated with low confidence">
            <a:extLst>
              <a:ext uri="{FF2B5EF4-FFF2-40B4-BE49-F238E27FC236}">
                <a16:creationId xmlns:a16="http://schemas.microsoft.com/office/drawing/2014/main" id="{3F615A0A-BFD8-7095-986A-3D552858A4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2" r="21384"/>
          <a:stretch/>
        </p:blipFill>
        <p:spPr>
          <a:xfrm>
            <a:off x="9475950" y="2203265"/>
            <a:ext cx="2128578" cy="3065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A person using a computer&#10;&#10;Description automatically generated with medium confidence">
            <a:extLst>
              <a:ext uri="{FF2B5EF4-FFF2-40B4-BE49-F238E27FC236}">
                <a16:creationId xmlns:a16="http://schemas.microsoft.com/office/drawing/2014/main" id="{8E78F211-EFEC-30E9-0F8B-D4F05FB2DCA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35"/>
          <a:stretch/>
        </p:blipFill>
        <p:spPr>
          <a:xfrm>
            <a:off x="2845925" y="2203265"/>
            <a:ext cx="1889182" cy="3065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95471D-2228-3B21-8104-4B6F1FB663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817" y="6001630"/>
            <a:ext cx="755726" cy="7557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2047B9E-10C0-340A-5C00-526ED0112356}"/>
              </a:ext>
            </a:extLst>
          </p:cNvPr>
          <p:cNvSpPr txBox="1"/>
          <p:nvPr/>
        </p:nvSpPr>
        <p:spPr>
          <a:xfrm>
            <a:off x="1246543" y="6254334"/>
            <a:ext cx="56796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078B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Office of the Connecticut Secretary of the State</a:t>
            </a:r>
          </a:p>
        </p:txBody>
      </p:sp>
    </p:spTree>
    <p:extLst>
      <p:ext uri="{BB962C8B-B14F-4D97-AF65-F5344CB8AC3E}">
        <p14:creationId xmlns:p14="http://schemas.microsoft.com/office/powerpoint/2010/main" val="1646023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EB1FD-C93C-4B96-9D30-4F55750D5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54E840-4F48-72C5-72E1-A48F85DA8A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479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 descr="Shape, rectangle&#10;&#10;Description automatically generated">
            <a:extLst>
              <a:ext uri="{FF2B5EF4-FFF2-40B4-BE49-F238E27FC236}">
                <a16:creationId xmlns:a16="http://schemas.microsoft.com/office/drawing/2014/main" id="{07DF2F48-60BB-6A23-ED2E-06C67CBCA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" y="1005839"/>
            <a:ext cx="11172863" cy="48910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342635-9C94-84F8-4F17-292F9C84021F}"/>
              </a:ext>
            </a:extLst>
          </p:cNvPr>
          <p:cNvSpPr txBox="1"/>
          <p:nvPr/>
        </p:nvSpPr>
        <p:spPr>
          <a:xfrm>
            <a:off x="528320" y="174765"/>
            <a:ext cx="11172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Poll Worker Appreciation Events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BF25D2-D6AE-925D-0158-BED1A63B7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8"/>
          <a:stretch/>
        </p:blipFill>
        <p:spPr>
          <a:xfrm>
            <a:off x="8604201" y="1494420"/>
            <a:ext cx="2725386" cy="3077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E7760EA4-0724-EF51-9BC1-0F65768A72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61"/>
          <a:stretch/>
        </p:blipFill>
        <p:spPr>
          <a:xfrm>
            <a:off x="1931828" y="1228246"/>
            <a:ext cx="4815800" cy="25058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group of people sitting at tables&#10;&#10;AI-generated content may be incorrect.">
            <a:extLst>
              <a:ext uri="{FF2B5EF4-FFF2-40B4-BE49-F238E27FC236}">
                <a16:creationId xmlns:a16="http://schemas.microsoft.com/office/drawing/2014/main" id="{26E28E10-E184-B3E9-192D-4EE8B6375B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458" y="2980616"/>
            <a:ext cx="3517962" cy="263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9D9C4190-2FE5-632D-1EE6-0419202EC5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4"/>
          <a:stretch/>
        </p:blipFill>
        <p:spPr>
          <a:xfrm>
            <a:off x="678778" y="3513578"/>
            <a:ext cx="3517962" cy="2227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64B754-A13D-B9BB-D6BD-55523E628A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817" y="6001630"/>
            <a:ext cx="755726" cy="7557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C2BC9E-24DC-7CA5-ADCB-A22DAD1F8052}"/>
              </a:ext>
            </a:extLst>
          </p:cNvPr>
          <p:cNvSpPr txBox="1"/>
          <p:nvPr/>
        </p:nvSpPr>
        <p:spPr>
          <a:xfrm>
            <a:off x="1246543" y="6254334"/>
            <a:ext cx="56796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4078BD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Office of the Connecticut Secretary of the State</a:t>
            </a:r>
          </a:p>
        </p:txBody>
      </p:sp>
    </p:spTree>
    <p:extLst>
      <p:ext uri="{BB962C8B-B14F-4D97-AF65-F5344CB8AC3E}">
        <p14:creationId xmlns:p14="http://schemas.microsoft.com/office/powerpoint/2010/main" val="833664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40F95-552A-8894-B7C1-7557A8647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EDDA7A-D7F0-6CBD-E5B5-F4F326D3D556}"/>
              </a:ext>
            </a:extLst>
          </p:cNvPr>
          <p:cNvSpPr txBox="1"/>
          <p:nvPr/>
        </p:nvSpPr>
        <p:spPr>
          <a:xfrm>
            <a:off x="3529588" y="1089191"/>
            <a:ext cx="8744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Title</a:t>
            </a:r>
          </a:p>
        </p:txBody>
      </p:sp>
      <p:pic>
        <p:nvPicPr>
          <p:cNvPr id="4" name="Picture 3" descr="A picture containing emblem, symbol, text, logo&#10;&#10;Description automatically generated">
            <a:extLst>
              <a:ext uri="{FF2B5EF4-FFF2-40B4-BE49-F238E27FC236}">
                <a16:creationId xmlns:a16="http://schemas.microsoft.com/office/drawing/2014/main" id="{BAF059D9-B113-613A-ED52-201670267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192" y="796314"/>
            <a:ext cx="1170528" cy="11705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12C7F99-3302-2E94-E65B-8355B6AF91A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5720" y="0"/>
            <a:ext cx="2946400" cy="6858000"/>
          </a:xfrm>
          <a:prstGeom prst="rect">
            <a:avLst/>
          </a:prstGeom>
          <a:solidFill>
            <a:srgbClr val="4078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E944CF-0FF9-CF3B-BFE8-3C0E040556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23280" y="690880"/>
            <a:ext cx="9668719" cy="1417320"/>
          </a:xfrm>
          <a:prstGeom prst="rect">
            <a:avLst/>
          </a:prstGeom>
          <a:solidFill>
            <a:srgbClr val="2340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78FA5D54-F34E-63C1-B239-C28D11165D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192" y="800548"/>
            <a:ext cx="1197983" cy="11979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8B212B-3385-172F-1389-42DC5155E35A}"/>
              </a:ext>
            </a:extLst>
          </p:cNvPr>
          <p:cNvSpPr txBox="1"/>
          <p:nvPr/>
        </p:nvSpPr>
        <p:spPr>
          <a:xfrm>
            <a:off x="4065043" y="922485"/>
            <a:ext cx="7615405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Poll Worker Appreciation Events – By the Numbers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D4988BDB-1001-C3C7-1204-D7FF14F61146}"/>
              </a:ext>
            </a:extLst>
          </p:cNvPr>
          <p:cNvSpPr txBox="1"/>
          <p:nvPr/>
        </p:nvSpPr>
        <p:spPr>
          <a:xfrm>
            <a:off x="6962750" y="3270978"/>
            <a:ext cx="4342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rgbClr val="E7612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685</a:t>
            </a:r>
            <a:r>
              <a:rPr lang="en-US" sz="2400">
                <a:solidFill>
                  <a:srgbClr val="23408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EVENT ATTENDEES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F6C1DD-E5F1-F5F3-C2A0-15C99E73F96C}"/>
              </a:ext>
            </a:extLst>
          </p:cNvPr>
          <p:cNvSpPr txBox="1"/>
          <p:nvPr/>
        </p:nvSpPr>
        <p:spPr>
          <a:xfrm>
            <a:off x="6962749" y="4289202"/>
            <a:ext cx="4533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rgbClr val="E7612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91</a:t>
            </a:r>
            <a:r>
              <a:rPr lang="en-US" sz="2400">
                <a:solidFill>
                  <a:srgbClr val="23408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CITATIONS AWARDED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88556CDF-8526-0649-F16C-4C5AAB385271}"/>
              </a:ext>
            </a:extLst>
          </p:cNvPr>
          <p:cNvSpPr txBox="1"/>
          <p:nvPr/>
        </p:nvSpPr>
        <p:spPr>
          <a:xfrm>
            <a:off x="6962751" y="5311869"/>
            <a:ext cx="5229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>
                <a:solidFill>
                  <a:srgbClr val="E7612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295</a:t>
            </a:r>
            <a:r>
              <a:rPr lang="en-US" sz="2400">
                <a:solidFill>
                  <a:srgbClr val="23408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CERTIFICATES AWARDED</a:t>
            </a: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9057E6AD-A481-1E0C-CA1B-1707F2F9CC83}"/>
              </a:ext>
            </a:extLst>
          </p:cNvPr>
          <p:cNvSpPr txBox="1"/>
          <p:nvPr/>
        </p:nvSpPr>
        <p:spPr>
          <a:xfrm>
            <a:off x="2946921" y="3077993"/>
            <a:ext cx="3802530" cy="341632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Bethany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Bloomfield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Columbia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Durham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Fairfield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Granby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Hamden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Litchfield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Madison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Meriden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Milford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Newington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Newtown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Norwalk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Plymouth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Prospect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Redding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Thompson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Willington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Wilton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Windham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Windsor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Woodbridge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695A7984-7E18-5508-A32B-1583990F3B9C}"/>
              </a:ext>
            </a:extLst>
          </p:cNvPr>
          <p:cNvSpPr txBox="1"/>
          <p:nvPr/>
        </p:nvSpPr>
        <p:spPr>
          <a:xfrm>
            <a:off x="2946921" y="2177598"/>
            <a:ext cx="3802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b="1">
                <a:solidFill>
                  <a:srgbClr val="E7612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23</a:t>
            </a:r>
            <a:r>
              <a:rPr lang="en-US" sz="2400">
                <a:solidFill>
                  <a:srgbClr val="23408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40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TOWNS VISITED</a:t>
            </a:r>
          </a:p>
        </p:txBody>
      </p:sp>
    </p:spTree>
    <p:extLst>
      <p:ext uri="{BB962C8B-B14F-4D97-AF65-F5344CB8AC3E}">
        <p14:creationId xmlns:p14="http://schemas.microsoft.com/office/powerpoint/2010/main" val="1112100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DFCAB-2E26-4D53-5E9B-0EDB632E7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E005C68-BCBB-841D-F3C5-165D0252E51F}"/>
              </a:ext>
            </a:extLst>
          </p:cNvPr>
          <p:cNvSpPr txBox="1"/>
          <p:nvPr/>
        </p:nvSpPr>
        <p:spPr>
          <a:xfrm>
            <a:off x="3529588" y="1089191"/>
            <a:ext cx="8744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Title</a:t>
            </a:r>
          </a:p>
        </p:txBody>
      </p:sp>
      <p:pic>
        <p:nvPicPr>
          <p:cNvPr id="4" name="Picture 3" descr="A picture containing emblem, symbol, text, logo&#10;&#10;Description automatically generated">
            <a:extLst>
              <a:ext uri="{FF2B5EF4-FFF2-40B4-BE49-F238E27FC236}">
                <a16:creationId xmlns:a16="http://schemas.microsoft.com/office/drawing/2014/main" id="{936F174B-5AFA-55D3-4334-AC8EC985F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192" y="796314"/>
            <a:ext cx="1170528" cy="11705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EB903C5-4C17-E907-D584-8F19BCEF77D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45720" y="0"/>
            <a:ext cx="2946400" cy="6858000"/>
          </a:xfrm>
          <a:prstGeom prst="rect">
            <a:avLst/>
          </a:prstGeom>
          <a:solidFill>
            <a:srgbClr val="4078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AC4480-15C0-E8EE-FE4E-DD96D3031B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523280" y="690880"/>
            <a:ext cx="9668719" cy="1417320"/>
          </a:xfrm>
          <a:prstGeom prst="rect">
            <a:avLst/>
          </a:prstGeom>
          <a:solidFill>
            <a:srgbClr val="2340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282606-652A-4FDC-11A5-4592E9F56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192" y="800548"/>
            <a:ext cx="1197983" cy="11979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76DAA6-2FEA-3EFE-8B5C-1CFBB8B402F3}"/>
              </a:ext>
            </a:extLst>
          </p:cNvPr>
          <p:cNvSpPr txBox="1"/>
          <p:nvPr/>
        </p:nvSpPr>
        <p:spPr>
          <a:xfrm>
            <a:off x="4026943" y="1081751"/>
            <a:ext cx="7818605" cy="98488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2024 Democracy Cup Winners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CEA868-7956-3C63-0CE1-5D89EC3EEE4D}"/>
              </a:ext>
            </a:extLst>
          </p:cNvPr>
          <p:cNvSpPr txBox="1"/>
          <p:nvPr/>
        </p:nvSpPr>
        <p:spPr>
          <a:xfrm>
            <a:off x="3117403" y="2781600"/>
            <a:ext cx="5620197" cy="342657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City – </a:t>
            </a: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Stamford, 73.95% Turnout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Large Town – </a:t>
            </a: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Fairfield, 84.53% Turnout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Mid-Sized Town – </a:t>
            </a: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East Hampton, 89.64% Turnout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Small Town – </a:t>
            </a: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/>
                <a:ea typeface="Verdana"/>
                <a:cs typeface="+mn-cs"/>
              </a:rPr>
              <a:t>Cornwall, 90.46% Turnout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/>
              <a:ea typeface="Verdana"/>
              <a:cs typeface="+mn-cs"/>
            </a:endParaRPr>
          </a:p>
          <a:p>
            <a:pPr marL="800100" marR="0" lvl="0" indent="-342900" algn="l" defTabSz="91440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pic>
        <p:nvPicPr>
          <p:cNvPr id="11" name="Picture 10" descr="A picture containing text&#10;&#10;AI-generated content may be incorrect.">
            <a:extLst>
              <a:ext uri="{FF2B5EF4-FFF2-40B4-BE49-F238E27FC236}">
                <a16:creationId xmlns:a16="http://schemas.microsoft.com/office/drawing/2014/main" id="{A6568AC7-A956-BBD3-6B6D-B8AC67CBE8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" t="24382" r="23063" b="11345"/>
          <a:stretch/>
        </p:blipFill>
        <p:spPr>
          <a:xfrm rot="5400000">
            <a:off x="8572790" y="3299063"/>
            <a:ext cx="3627569" cy="239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0627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166e982-5898-4485-b5a3-3530d2b31a9c" xsi:nil="true"/>
    <lcf76f155ced4ddcb4097134ff3c332f xmlns="93df683d-6c4f-4202-98aa-65ad7520c0a1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CEDCCD95607245B9FD96E4B62A6F3C" ma:contentTypeVersion="15" ma:contentTypeDescription="Create a new document." ma:contentTypeScope="" ma:versionID="a492f6fa78da74498f76591a4d28237c">
  <xsd:schema xmlns:xsd="http://www.w3.org/2001/XMLSchema" xmlns:xs="http://www.w3.org/2001/XMLSchema" xmlns:p="http://schemas.microsoft.com/office/2006/metadata/properties" xmlns:ns2="93df683d-6c4f-4202-98aa-65ad7520c0a1" xmlns:ns3="d166e982-5898-4485-b5a3-3530d2b31a9c" targetNamespace="http://schemas.microsoft.com/office/2006/metadata/properties" ma:root="true" ma:fieldsID="633bda7b2fdf999068c4947ff3fd02bb" ns2:_="" ns3:_="">
    <xsd:import namespace="93df683d-6c4f-4202-98aa-65ad7520c0a1"/>
    <xsd:import namespace="d166e982-5898-4485-b5a3-3530d2b31a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df683d-6c4f-4202-98aa-65ad7520c0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9be3ee5-5d72-4a78-bfe6-04ec158992b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66e982-5898-4485-b5a3-3530d2b31a9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5a16cef-04e3-4bd1-b14f-46f0b60a77cf}" ma:internalName="TaxCatchAll" ma:showField="CatchAllData" ma:web="d166e982-5898-4485-b5a3-3530d2b31a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C0E7CEE-7BBF-4860-9EFC-65C58CA62DF1}">
  <ds:schemaRefs>
    <ds:schemaRef ds:uri="93df683d-6c4f-4202-98aa-65ad7520c0a1"/>
    <ds:schemaRef ds:uri="d166e982-5898-4485-b5a3-3530d2b31a9c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A30D84D9-C7E5-43FC-B0E3-40BBD449860E}">
  <ds:schemaRefs>
    <ds:schemaRef ds:uri="93df683d-6c4f-4202-98aa-65ad7520c0a1"/>
    <ds:schemaRef ds:uri="d166e982-5898-4485-b5a3-3530d2b31a9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E6F5080-EE13-4CAC-95ED-3EE52A3688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410</Words>
  <Application>Microsoft Office PowerPoint</Application>
  <PresentationFormat>Widescreen</PresentationFormat>
  <Paragraphs>132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Black, Annie V</cp:lastModifiedBy>
  <cp:revision>87</cp:revision>
  <dcterms:created xsi:type="dcterms:W3CDTF">2025-04-01T21:13:15Z</dcterms:created>
  <dcterms:modified xsi:type="dcterms:W3CDTF">2025-04-09T13:44:34Z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0x01010082CEDCCD95607245B9FD96E4B62A6F3C</vt:lpwstr>
  </property>
  <property fmtid="{D5CDD505-2E9C-101B-9397-08002B2CF9AE}" pid="3" name="MediaServiceImageTags">
    <vt:lpwstr/>
  </property>
</Properties>
</file>