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83" r:id="rId2"/>
    <p:sldId id="1318" r:id="rId3"/>
    <p:sldId id="1317" r:id="rId4"/>
    <p:sldId id="1370" r:id="rId5"/>
    <p:sldId id="1376" r:id="rId6"/>
    <p:sldId id="1378" r:id="rId7"/>
    <p:sldId id="1379" r:id="rId8"/>
    <p:sldId id="273" r:id="rId9"/>
    <p:sldId id="1377" r:id="rId10"/>
    <p:sldId id="275" r:id="rId11"/>
    <p:sldId id="1371" r:id="rId12"/>
    <p:sldId id="1372" r:id="rId13"/>
    <p:sldId id="1373" r:id="rId14"/>
    <p:sldId id="1374" r:id="rId15"/>
    <p:sldId id="1375" r:id="rId16"/>
    <p:sldId id="1366" r:id="rId17"/>
    <p:sldId id="1367" r:id="rId18"/>
    <p:sldId id="1368" r:id="rId19"/>
    <p:sldId id="1319" r:id="rId20"/>
    <p:sldId id="295" r:id="rId21"/>
    <p:sldId id="258" r:id="rId22"/>
    <p:sldId id="257" r:id="rId23"/>
    <p:sldId id="1381" r:id="rId24"/>
    <p:sldId id="270" r:id="rId25"/>
    <p:sldId id="271" r:id="rId26"/>
    <p:sldId id="280" r:id="rId27"/>
    <p:sldId id="272" r:id="rId28"/>
    <p:sldId id="1382" r:id="rId29"/>
    <p:sldId id="282" r:id="rId30"/>
    <p:sldId id="1332" r:id="rId31"/>
    <p:sldId id="1342" r:id="rId32"/>
    <p:sldId id="294" r:id="rId33"/>
    <p:sldId id="1323" r:id="rId34"/>
    <p:sldId id="1320" r:id="rId35"/>
    <p:sldId id="1322" r:id="rId36"/>
    <p:sldId id="1321" r:id="rId37"/>
    <p:sldId id="1327" r:id="rId38"/>
    <p:sldId id="1330" r:id="rId39"/>
    <p:sldId id="1326" r:id="rId40"/>
    <p:sldId id="1328" r:id="rId41"/>
    <p:sldId id="1343" r:id="rId42"/>
    <p:sldId id="1344" r:id="rId43"/>
    <p:sldId id="291" r:id="rId44"/>
    <p:sldId id="1346" r:id="rId45"/>
    <p:sldId id="1384" r:id="rId46"/>
    <p:sldId id="1385" r:id="rId47"/>
    <p:sldId id="1347" r:id="rId48"/>
    <p:sldId id="1348" r:id="rId49"/>
    <p:sldId id="1349" r:id="rId50"/>
    <p:sldId id="1383" r:id="rId51"/>
    <p:sldId id="297" r:id="rId52"/>
    <p:sldId id="298" r:id="rId5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C00705-ABA7-9D37-9126-13387BA31194}" name="Sullivan, Kristin" initials="SK" userId="S::kristin.sullivan@ct.gov::d3655bbe-46f8-4020-838b-e07b40dbbc2d" providerId="AD"/>
  <p188:author id="{A1F1B31A-F231-F9B5-A38A-19FFC5BFB04C}" name="Dussault, Violet" initials="DV" userId="S::violet.dussault@ct.gov::78395e02-60b0-4f73-b449-f3de6ee3a75b" providerId="AD"/>
  <p188:author id="{1DB5CA4A-A4EB-3268-70B0-6ACA4D938983}" name="DeCarlo, Timothy" initials="DT" userId="S::timothy.decarlo@ct.gov::5533060e-16ab-48c3-a0b5-381e4ebb039a" providerId="AD"/>
  <p188:author id="{D113E78B-34AC-1E61-B765-8A27BE00873B}" name="DeCarlo, Timothy" initials="TD" userId="S::Timothy.DeCarlo@ct.gov::5533060e-16ab-48c3-a0b5-381e4ebb039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76120"/>
    <a:srgbClr val="595959"/>
    <a:srgbClr val="E6B00F"/>
    <a:srgbClr val="D2232A"/>
    <a:srgbClr val="4078BD"/>
    <a:srgbClr val="23408F"/>
    <a:srgbClr val="1621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0DECF4-8A62-4D3E-BE50-7D83C8E8FFC0}" v="1" dt="2025-04-07T15:33:53.0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56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7" tIns="46585" rIns="93167" bIns="46585"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67" tIns="46585" rIns="93167" bIns="46585" rtlCol="0"/>
          <a:lstStyle>
            <a:lvl1pPr algn="r">
              <a:defRPr sz="1200"/>
            </a:lvl1pPr>
          </a:lstStyle>
          <a:p>
            <a:fld id="{AD9BCB51-EE95-41E4-995E-3A93CAA492CD}" type="datetimeFigureOut">
              <a:rPr lang="en-US" smtClean="0"/>
              <a:t>4/1/2025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7" tIns="46585" rIns="93167" bIns="46585"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7" tIns="46585" rIns="93167" bIns="465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7" tIns="46585" rIns="93167"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7" tIns="46585" rIns="93167" bIns="46585" rtlCol="0" anchor="b"/>
          <a:lstStyle>
            <a:lvl1pPr algn="r">
              <a:defRPr sz="1200"/>
            </a:lvl1pPr>
          </a:lstStyle>
          <a:p>
            <a:fld id="{74C9D3A1-E44F-4D99-8127-7B632AF78A2E}" type="slidenum">
              <a:rPr lang="en-US" smtClean="0"/>
              <a:t>‹#›</a:t>
            </a:fld>
            <a:endParaRPr lang="en-US"/>
          </a:p>
        </p:txBody>
      </p:sp>
    </p:spTree>
    <p:extLst>
      <p:ext uri="{BB962C8B-B14F-4D97-AF65-F5344CB8AC3E}">
        <p14:creationId xmlns:p14="http://schemas.microsoft.com/office/powerpoint/2010/main" val="3630185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8BCA29-2D11-44EE-BD74-990A3D65CEFD}" type="slidenum">
              <a:rPr lang="en-US" smtClean="0"/>
              <a:t>8</a:t>
            </a:fld>
            <a:endParaRPr lang="en-US"/>
          </a:p>
        </p:txBody>
      </p:sp>
    </p:spTree>
    <p:extLst>
      <p:ext uri="{BB962C8B-B14F-4D97-AF65-F5344CB8AC3E}">
        <p14:creationId xmlns:p14="http://schemas.microsoft.com/office/powerpoint/2010/main" val="682772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16EA1-0177-671F-5C64-5BCDFA086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938818-33E5-439C-0999-E05CBEA46C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94D854-4673-B00F-1089-2AC58A18B54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DDEE0D-43D4-D96D-B7FC-71DF0C1F84BC}"/>
              </a:ext>
            </a:extLst>
          </p:cNvPr>
          <p:cNvSpPr>
            <a:spLocks noGrp="1"/>
          </p:cNvSpPr>
          <p:nvPr>
            <p:ph type="sldNum" sz="quarter" idx="5"/>
          </p:nvPr>
        </p:nvSpPr>
        <p:spPr/>
        <p:txBody>
          <a:bodyPr/>
          <a:lstStyle/>
          <a:p>
            <a:fld id="{74C9D3A1-E44F-4D99-8127-7B632AF78A2E}" type="slidenum">
              <a:rPr lang="en-US" smtClean="0"/>
              <a:t>16</a:t>
            </a:fld>
            <a:endParaRPr lang="en-US"/>
          </a:p>
        </p:txBody>
      </p:sp>
    </p:spTree>
    <p:extLst>
      <p:ext uri="{BB962C8B-B14F-4D97-AF65-F5344CB8AC3E}">
        <p14:creationId xmlns:p14="http://schemas.microsoft.com/office/powerpoint/2010/main" val="1966376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65A79-453C-9396-DD73-6780D77FF5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7BA1B9-D099-22F5-E92A-DCEB0FC51B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C0CC4C-AD01-30AF-841D-AF1BE2956A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D8A726E-8D17-B148-7A57-D9FB4A1D1BAF}"/>
              </a:ext>
            </a:extLst>
          </p:cNvPr>
          <p:cNvSpPr>
            <a:spLocks noGrp="1"/>
          </p:cNvSpPr>
          <p:nvPr>
            <p:ph type="sldNum" sz="quarter" idx="5"/>
          </p:nvPr>
        </p:nvSpPr>
        <p:spPr/>
        <p:txBody>
          <a:bodyPr/>
          <a:lstStyle/>
          <a:p>
            <a:fld id="{74C9D3A1-E44F-4D99-8127-7B632AF78A2E}" type="slidenum">
              <a:rPr lang="en-US" smtClean="0"/>
              <a:t>17</a:t>
            </a:fld>
            <a:endParaRPr lang="en-US"/>
          </a:p>
        </p:txBody>
      </p:sp>
    </p:spTree>
    <p:extLst>
      <p:ext uri="{BB962C8B-B14F-4D97-AF65-F5344CB8AC3E}">
        <p14:creationId xmlns:p14="http://schemas.microsoft.com/office/powerpoint/2010/main" val="3634199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4E652-AEAA-1FF1-F6BF-5F04DD0A7F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83D1B0-1E16-6BD9-53B9-DB404D0405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B892BA-8231-CF5A-018A-4594AE54DB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2568D0-7610-DE6A-05BB-6D05B8FFD68F}"/>
              </a:ext>
            </a:extLst>
          </p:cNvPr>
          <p:cNvSpPr>
            <a:spLocks noGrp="1"/>
          </p:cNvSpPr>
          <p:nvPr>
            <p:ph type="sldNum" sz="quarter" idx="5"/>
          </p:nvPr>
        </p:nvSpPr>
        <p:spPr/>
        <p:txBody>
          <a:bodyPr/>
          <a:lstStyle/>
          <a:p>
            <a:fld id="{74C9D3A1-E44F-4D99-8127-7B632AF78A2E}" type="slidenum">
              <a:rPr lang="en-US" smtClean="0"/>
              <a:t>18</a:t>
            </a:fld>
            <a:endParaRPr lang="en-US"/>
          </a:p>
        </p:txBody>
      </p:sp>
    </p:spTree>
    <p:extLst>
      <p:ext uri="{BB962C8B-B14F-4D97-AF65-F5344CB8AC3E}">
        <p14:creationId xmlns:p14="http://schemas.microsoft.com/office/powerpoint/2010/main" val="3756488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C9D3A1-E44F-4D99-8127-7B632AF78A2E}" type="slidenum">
              <a:rPr lang="en-US" smtClean="0"/>
              <a:t>41</a:t>
            </a:fld>
            <a:endParaRPr lang="en-US"/>
          </a:p>
        </p:txBody>
      </p:sp>
    </p:spTree>
    <p:extLst>
      <p:ext uri="{BB962C8B-B14F-4D97-AF65-F5344CB8AC3E}">
        <p14:creationId xmlns:p14="http://schemas.microsoft.com/office/powerpoint/2010/main" val="2165855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C9D3A1-E44F-4D99-8127-7B632AF78A2E}" type="slidenum">
              <a:rPr lang="en-US" smtClean="0"/>
              <a:t>42</a:t>
            </a:fld>
            <a:endParaRPr lang="en-US"/>
          </a:p>
        </p:txBody>
      </p:sp>
    </p:spTree>
    <p:extLst>
      <p:ext uri="{BB962C8B-B14F-4D97-AF65-F5344CB8AC3E}">
        <p14:creationId xmlns:p14="http://schemas.microsoft.com/office/powerpoint/2010/main" val="627092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7DA71-5121-D7BD-1045-0B9D031792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4A94C8-6A25-55E2-B337-774F722174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4ED38F-833A-062E-89A6-A3914ADB9323}"/>
              </a:ext>
            </a:extLst>
          </p:cNvPr>
          <p:cNvSpPr>
            <a:spLocks noGrp="1"/>
          </p:cNvSpPr>
          <p:nvPr>
            <p:ph type="dt" sz="half" idx="10"/>
          </p:nvPr>
        </p:nvSpPr>
        <p:spPr/>
        <p:txBody>
          <a:bodyPr/>
          <a:lstStyle/>
          <a:p>
            <a:fld id="{796B15DB-B161-429A-90E2-18E8C7C517E8}" type="datetimeFigureOut">
              <a:rPr lang="en-US" smtClean="0"/>
              <a:t>4/1/2025</a:t>
            </a:fld>
            <a:endParaRPr lang="en-US"/>
          </a:p>
        </p:txBody>
      </p:sp>
      <p:sp>
        <p:nvSpPr>
          <p:cNvPr id="5" name="Footer Placeholder 4">
            <a:extLst>
              <a:ext uri="{FF2B5EF4-FFF2-40B4-BE49-F238E27FC236}">
                <a16:creationId xmlns:a16="http://schemas.microsoft.com/office/drawing/2014/main" id="{FA24BC53-7A4C-6126-A227-678473890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F4EDB-0063-B154-9004-845191B0215A}"/>
              </a:ext>
            </a:extLst>
          </p:cNvPr>
          <p:cNvSpPr>
            <a:spLocks noGrp="1"/>
          </p:cNvSpPr>
          <p:nvPr>
            <p:ph type="sldNum" sz="quarter" idx="12"/>
          </p:nvPr>
        </p:nvSpPr>
        <p:spPr/>
        <p:txBody>
          <a:bodyPr/>
          <a:lstStyle/>
          <a:p>
            <a:fld id="{A20B180E-4A5A-4B1D-9C66-13DA1C0FA0F3}" type="slidenum">
              <a:rPr lang="en-US" smtClean="0"/>
              <a:t>‹#›</a:t>
            </a:fld>
            <a:endParaRPr lang="en-US"/>
          </a:p>
        </p:txBody>
      </p:sp>
    </p:spTree>
    <p:extLst>
      <p:ext uri="{BB962C8B-B14F-4D97-AF65-F5344CB8AC3E}">
        <p14:creationId xmlns:p14="http://schemas.microsoft.com/office/powerpoint/2010/main" val="88018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E0F3C-D4A9-9AEB-F0D2-B40CCB3D1B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CF6FD7-029F-1479-AC8E-A166AC992C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34379-D861-376F-3D91-6CCB006C2AE3}"/>
              </a:ext>
            </a:extLst>
          </p:cNvPr>
          <p:cNvSpPr>
            <a:spLocks noGrp="1"/>
          </p:cNvSpPr>
          <p:nvPr>
            <p:ph type="dt" sz="half" idx="10"/>
          </p:nvPr>
        </p:nvSpPr>
        <p:spPr/>
        <p:txBody>
          <a:bodyPr/>
          <a:lstStyle/>
          <a:p>
            <a:fld id="{796B15DB-B161-429A-90E2-18E8C7C517E8}" type="datetimeFigureOut">
              <a:rPr lang="en-US" smtClean="0"/>
              <a:t>4/1/2025</a:t>
            </a:fld>
            <a:endParaRPr lang="en-US"/>
          </a:p>
        </p:txBody>
      </p:sp>
      <p:sp>
        <p:nvSpPr>
          <p:cNvPr id="5" name="Footer Placeholder 4">
            <a:extLst>
              <a:ext uri="{FF2B5EF4-FFF2-40B4-BE49-F238E27FC236}">
                <a16:creationId xmlns:a16="http://schemas.microsoft.com/office/drawing/2014/main" id="{0CD76565-0D40-10EA-EBC4-E78DEE0090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AC0D71-6F89-D2B5-1EB5-92D117091D73}"/>
              </a:ext>
            </a:extLst>
          </p:cNvPr>
          <p:cNvSpPr>
            <a:spLocks noGrp="1"/>
          </p:cNvSpPr>
          <p:nvPr>
            <p:ph type="sldNum" sz="quarter" idx="12"/>
          </p:nvPr>
        </p:nvSpPr>
        <p:spPr/>
        <p:txBody>
          <a:bodyPr/>
          <a:lstStyle/>
          <a:p>
            <a:fld id="{A20B180E-4A5A-4B1D-9C66-13DA1C0FA0F3}" type="slidenum">
              <a:rPr lang="en-US" smtClean="0"/>
              <a:t>‹#›</a:t>
            </a:fld>
            <a:endParaRPr lang="en-US"/>
          </a:p>
        </p:txBody>
      </p:sp>
    </p:spTree>
    <p:extLst>
      <p:ext uri="{BB962C8B-B14F-4D97-AF65-F5344CB8AC3E}">
        <p14:creationId xmlns:p14="http://schemas.microsoft.com/office/powerpoint/2010/main" val="3042510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624A20-7D36-3135-B110-C742257C45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01D796-43D7-F339-FF2B-11B1520700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F9928-D7CB-43C7-7A4B-291888D3005B}"/>
              </a:ext>
            </a:extLst>
          </p:cNvPr>
          <p:cNvSpPr>
            <a:spLocks noGrp="1"/>
          </p:cNvSpPr>
          <p:nvPr>
            <p:ph type="dt" sz="half" idx="10"/>
          </p:nvPr>
        </p:nvSpPr>
        <p:spPr/>
        <p:txBody>
          <a:bodyPr/>
          <a:lstStyle/>
          <a:p>
            <a:fld id="{796B15DB-B161-429A-90E2-18E8C7C517E8}" type="datetimeFigureOut">
              <a:rPr lang="en-US" smtClean="0"/>
              <a:t>4/1/2025</a:t>
            </a:fld>
            <a:endParaRPr lang="en-US"/>
          </a:p>
        </p:txBody>
      </p:sp>
      <p:sp>
        <p:nvSpPr>
          <p:cNvPr id="5" name="Footer Placeholder 4">
            <a:extLst>
              <a:ext uri="{FF2B5EF4-FFF2-40B4-BE49-F238E27FC236}">
                <a16:creationId xmlns:a16="http://schemas.microsoft.com/office/drawing/2014/main" id="{E5A4566D-C5F2-CA79-22BA-23F9A0537B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522BA-1002-0DE1-1E7A-82314A0028B0}"/>
              </a:ext>
            </a:extLst>
          </p:cNvPr>
          <p:cNvSpPr>
            <a:spLocks noGrp="1"/>
          </p:cNvSpPr>
          <p:nvPr>
            <p:ph type="sldNum" sz="quarter" idx="12"/>
          </p:nvPr>
        </p:nvSpPr>
        <p:spPr/>
        <p:txBody>
          <a:bodyPr/>
          <a:lstStyle/>
          <a:p>
            <a:fld id="{A20B180E-4A5A-4B1D-9C66-13DA1C0FA0F3}" type="slidenum">
              <a:rPr lang="en-US" smtClean="0"/>
              <a:t>‹#›</a:t>
            </a:fld>
            <a:endParaRPr lang="en-US"/>
          </a:p>
        </p:txBody>
      </p:sp>
    </p:spTree>
    <p:extLst>
      <p:ext uri="{BB962C8B-B14F-4D97-AF65-F5344CB8AC3E}">
        <p14:creationId xmlns:p14="http://schemas.microsoft.com/office/powerpoint/2010/main" val="1502103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44229-7013-0E63-D42D-869D3BF866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7E16CD-08A7-F969-D889-E3DA224AB2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55C342-A484-F8E4-5BCC-C09B63027E2E}"/>
              </a:ext>
            </a:extLst>
          </p:cNvPr>
          <p:cNvSpPr>
            <a:spLocks noGrp="1"/>
          </p:cNvSpPr>
          <p:nvPr>
            <p:ph type="dt" sz="half" idx="10"/>
          </p:nvPr>
        </p:nvSpPr>
        <p:spPr/>
        <p:txBody>
          <a:bodyPr/>
          <a:lstStyle/>
          <a:p>
            <a:fld id="{796B15DB-B161-429A-90E2-18E8C7C517E8}" type="datetimeFigureOut">
              <a:rPr lang="en-US" smtClean="0"/>
              <a:t>4/1/2025</a:t>
            </a:fld>
            <a:endParaRPr lang="en-US"/>
          </a:p>
        </p:txBody>
      </p:sp>
      <p:sp>
        <p:nvSpPr>
          <p:cNvPr id="5" name="Footer Placeholder 4">
            <a:extLst>
              <a:ext uri="{FF2B5EF4-FFF2-40B4-BE49-F238E27FC236}">
                <a16:creationId xmlns:a16="http://schemas.microsoft.com/office/drawing/2014/main" id="{2DDF86A3-2BB1-68D4-BD42-E00ECBEF95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D41350-A793-27DF-29CA-6B774A27EE8B}"/>
              </a:ext>
            </a:extLst>
          </p:cNvPr>
          <p:cNvSpPr>
            <a:spLocks noGrp="1"/>
          </p:cNvSpPr>
          <p:nvPr>
            <p:ph type="sldNum" sz="quarter" idx="12"/>
          </p:nvPr>
        </p:nvSpPr>
        <p:spPr/>
        <p:txBody>
          <a:bodyPr/>
          <a:lstStyle/>
          <a:p>
            <a:fld id="{A20B180E-4A5A-4B1D-9C66-13DA1C0FA0F3}" type="slidenum">
              <a:rPr lang="en-US" smtClean="0"/>
              <a:t>‹#›</a:t>
            </a:fld>
            <a:endParaRPr lang="en-US"/>
          </a:p>
        </p:txBody>
      </p:sp>
    </p:spTree>
    <p:extLst>
      <p:ext uri="{BB962C8B-B14F-4D97-AF65-F5344CB8AC3E}">
        <p14:creationId xmlns:p14="http://schemas.microsoft.com/office/powerpoint/2010/main" val="2417275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013CF-F15B-4110-7931-020E349E98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F60B8D-95A8-372D-2AAA-AB9FB9B1B1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7D4921-05C0-A9AD-C3BA-C4DDA1257164}"/>
              </a:ext>
            </a:extLst>
          </p:cNvPr>
          <p:cNvSpPr>
            <a:spLocks noGrp="1"/>
          </p:cNvSpPr>
          <p:nvPr>
            <p:ph type="dt" sz="half" idx="10"/>
          </p:nvPr>
        </p:nvSpPr>
        <p:spPr/>
        <p:txBody>
          <a:bodyPr/>
          <a:lstStyle/>
          <a:p>
            <a:fld id="{796B15DB-B161-429A-90E2-18E8C7C517E8}" type="datetimeFigureOut">
              <a:rPr lang="en-US" smtClean="0"/>
              <a:t>4/1/2025</a:t>
            </a:fld>
            <a:endParaRPr lang="en-US"/>
          </a:p>
        </p:txBody>
      </p:sp>
      <p:sp>
        <p:nvSpPr>
          <p:cNvPr id="5" name="Footer Placeholder 4">
            <a:extLst>
              <a:ext uri="{FF2B5EF4-FFF2-40B4-BE49-F238E27FC236}">
                <a16:creationId xmlns:a16="http://schemas.microsoft.com/office/drawing/2014/main" id="{C0ECD030-8E5C-F923-3321-D08AB4755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1B71E2-A0A7-A57F-797A-3C7C8DEC2D6A}"/>
              </a:ext>
            </a:extLst>
          </p:cNvPr>
          <p:cNvSpPr>
            <a:spLocks noGrp="1"/>
          </p:cNvSpPr>
          <p:nvPr>
            <p:ph type="sldNum" sz="quarter" idx="12"/>
          </p:nvPr>
        </p:nvSpPr>
        <p:spPr/>
        <p:txBody>
          <a:bodyPr/>
          <a:lstStyle/>
          <a:p>
            <a:fld id="{A20B180E-4A5A-4B1D-9C66-13DA1C0FA0F3}" type="slidenum">
              <a:rPr lang="en-US" smtClean="0"/>
              <a:t>‹#›</a:t>
            </a:fld>
            <a:endParaRPr lang="en-US"/>
          </a:p>
        </p:txBody>
      </p:sp>
    </p:spTree>
    <p:extLst>
      <p:ext uri="{BB962C8B-B14F-4D97-AF65-F5344CB8AC3E}">
        <p14:creationId xmlns:p14="http://schemas.microsoft.com/office/powerpoint/2010/main" val="429841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7B591-D887-BEBE-428E-89916AADE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F8B534-9F45-307C-4817-1D52990EB8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93AC0C-589C-14FC-9AC8-2B727D0127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52CCF5-E962-BCEA-FD35-A7B9687718FC}"/>
              </a:ext>
            </a:extLst>
          </p:cNvPr>
          <p:cNvSpPr>
            <a:spLocks noGrp="1"/>
          </p:cNvSpPr>
          <p:nvPr>
            <p:ph type="dt" sz="half" idx="10"/>
          </p:nvPr>
        </p:nvSpPr>
        <p:spPr/>
        <p:txBody>
          <a:bodyPr/>
          <a:lstStyle/>
          <a:p>
            <a:fld id="{796B15DB-B161-429A-90E2-18E8C7C517E8}" type="datetimeFigureOut">
              <a:rPr lang="en-US" smtClean="0"/>
              <a:t>4/1/2025</a:t>
            </a:fld>
            <a:endParaRPr lang="en-US"/>
          </a:p>
        </p:txBody>
      </p:sp>
      <p:sp>
        <p:nvSpPr>
          <p:cNvPr id="6" name="Footer Placeholder 5">
            <a:extLst>
              <a:ext uri="{FF2B5EF4-FFF2-40B4-BE49-F238E27FC236}">
                <a16:creationId xmlns:a16="http://schemas.microsoft.com/office/drawing/2014/main" id="{5964E3CA-7D28-1AC2-C6DA-61CF8AC588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77CEF-AE1B-62FE-5FDE-BA3206DB0108}"/>
              </a:ext>
            </a:extLst>
          </p:cNvPr>
          <p:cNvSpPr>
            <a:spLocks noGrp="1"/>
          </p:cNvSpPr>
          <p:nvPr>
            <p:ph type="sldNum" sz="quarter" idx="12"/>
          </p:nvPr>
        </p:nvSpPr>
        <p:spPr/>
        <p:txBody>
          <a:bodyPr/>
          <a:lstStyle/>
          <a:p>
            <a:fld id="{A20B180E-4A5A-4B1D-9C66-13DA1C0FA0F3}" type="slidenum">
              <a:rPr lang="en-US" smtClean="0"/>
              <a:t>‹#›</a:t>
            </a:fld>
            <a:endParaRPr lang="en-US"/>
          </a:p>
        </p:txBody>
      </p:sp>
    </p:spTree>
    <p:extLst>
      <p:ext uri="{BB962C8B-B14F-4D97-AF65-F5344CB8AC3E}">
        <p14:creationId xmlns:p14="http://schemas.microsoft.com/office/powerpoint/2010/main" val="1587797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ABFB7-8509-734F-5025-0C30B4EF53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7A0F56-1E47-79C3-A300-5521937B40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A05F64-1AD2-2162-52F6-FF878F3D1A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DA7F18-B987-6E85-D548-200D46B41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868EB7-DAA7-382F-2743-8CC3229F9E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E8397-3FCB-06D0-7A65-DC9BFE5C9CDA}"/>
              </a:ext>
            </a:extLst>
          </p:cNvPr>
          <p:cNvSpPr>
            <a:spLocks noGrp="1"/>
          </p:cNvSpPr>
          <p:nvPr>
            <p:ph type="dt" sz="half" idx="10"/>
          </p:nvPr>
        </p:nvSpPr>
        <p:spPr/>
        <p:txBody>
          <a:bodyPr/>
          <a:lstStyle/>
          <a:p>
            <a:fld id="{796B15DB-B161-429A-90E2-18E8C7C517E8}" type="datetimeFigureOut">
              <a:rPr lang="en-US" smtClean="0"/>
              <a:t>4/1/2025</a:t>
            </a:fld>
            <a:endParaRPr lang="en-US"/>
          </a:p>
        </p:txBody>
      </p:sp>
      <p:sp>
        <p:nvSpPr>
          <p:cNvPr id="8" name="Footer Placeholder 7">
            <a:extLst>
              <a:ext uri="{FF2B5EF4-FFF2-40B4-BE49-F238E27FC236}">
                <a16:creationId xmlns:a16="http://schemas.microsoft.com/office/drawing/2014/main" id="{F0BE9E44-9C3D-D0DC-3947-987EF74BDC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CFDFA4-29A9-CBA1-07A4-57BF342F21E3}"/>
              </a:ext>
            </a:extLst>
          </p:cNvPr>
          <p:cNvSpPr>
            <a:spLocks noGrp="1"/>
          </p:cNvSpPr>
          <p:nvPr>
            <p:ph type="sldNum" sz="quarter" idx="12"/>
          </p:nvPr>
        </p:nvSpPr>
        <p:spPr/>
        <p:txBody>
          <a:bodyPr/>
          <a:lstStyle/>
          <a:p>
            <a:fld id="{A20B180E-4A5A-4B1D-9C66-13DA1C0FA0F3}" type="slidenum">
              <a:rPr lang="en-US" smtClean="0"/>
              <a:t>‹#›</a:t>
            </a:fld>
            <a:endParaRPr lang="en-US"/>
          </a:p>
        </p:txBody>
      </p:sp>
    </p:spTree>
    <p:extLst>
      <p:ext uri="{BB962C8B-B14F-4D97-AF65-F5344CB8AC3E}">
        <p14:creationId xmlns:p14="http://schemas.microsoft.com/office/powerpoint/2010/main" val="3832076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CD7DF-8D3A-4BB7-386D-D402F4B237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E6C696-751B-BFF2-7501-50078854BA6C}"/>
              </a:ext>
            </a:extLst>
          </p:cNvPr>
          <p:cNvSpPr>
            <a:spLocks noGrp="1"/>
          </p:cNvSpPr>
          <p:nvPr>
            <p:ph type="dt" sz="half" idx="10"/>
          </p:nvPr>
        </p:nvSpPr>
        <p:spPr/>
        <p:txBody>
          <a:bodyPr/>
          <a:lstStyle/>
          <a:p>
            <a:fld id="{796B15DB-B161-429A-90E2-18E8C7C517E8}" type="datetimeFigureOut">
              <a:rPr lang="en-US" smtClean="0"/>
              <a:t>4/1/2025</a:t>
            </a:fld>
            <a:endParaRPr lang="en-US"/>
          </a:p>
        </p:txBody>
      </p:sp>
      <p:sp>
        <p:nvSpPr>
          <p:cNvPr id="4" name="Footer Placeholder 3">
            <a:extLst>
              <a:ext uri="{FF2B5EF4-FFF2-40B4-BE49-F238E27FC236}">
                <a16:creationId xmlns:a16="http://schemas.microsoft.com/office/drawing/2014/main" id="{BC477F05-AC83-0696-D0C4-0436B8B60A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83621D-ECE5-2050-EEFB-2729ECB11665}"/>
              </a:ext>
            </a:extLst>
          </p:cNvPr>
          <p:cNvSpPr>
            <a:spLocks noGrp="1"/>
          </p:cNvSpPr>
          <p:nvPr>
            <p:ph type="sldNum" sz="quarter" idx="12"/>
          </p:nvPr>
        </p:nvSpPr>
        <p:spPr/>
        <p:txBody>
          <a:bodyPr/>
          <a:lstStyle/>
          <a:p>
            <a:fld id="{A20B180E-4A5A-4B1D-9C66-13DA1C0FA0F3}" type="slidenum">
              <a:rPr lang="en-US" smtClean="0"/>
              <a:t>‹#›</a:t>
            </a:fld>
            <a:endParaRPr lang="en-US"/>
          </a:p>
        </p:txBody>
      </p:sp>
    </p:spTree>
    <p:extLst>
      <p:ext uri="{BB962C8B-B14F-4D97-AF65-F5344CB8AC3E}">
        <p14:creationId xmlns:p14="http://schemas.microsoft.com/office/powerpoint/2010/main" val="3608397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0D0883-F94A-1AF8-D713-1FCB00223498}"/>
              </a:ext>
            </a:extLst>
          </p:cNvPr>
          <p:cNvSpPr>
            <a:spLocks noGrp="1"/>
          </p:cNvSpPr>
          <p:nvPr>
            <p:ph type="dt" sz="half" idx="10"/>
          </p:nvPr>
        </p:nvSpPr>
        <p:spPr/>
        <p:txBody>
          <a:bodyPr/>
          <a:lstStyle/>
          <a:p>
            <a:fld id="{796B15DB-B161-429A-90E2-18E8C7C517E8}" type="datetimeFigureOut">
              <a:rPr lang="en-US" smtClean="0"/>
              <a:t>4/1/2025</a:t>
            </a:fld>
            <a:endParaRPr lang="en-US"/>
          </a:p>
        </p:txBody>
      </p:sp>
      <p:sp>
        <p:nvSpPr>
          <p:cNvPr id="3" name="Footer Placeholder 2">
            <a:extLst>
              <a:ext uri="{FF2B5EF4-FFF2-40B4-BE49-F238E27FC236}">
                <a16:creationId xmlns:a16="http://schemas.microsoft.com/office/drawing/2014/main" id="{0313DCDF-04CE-3284-33F8-EA78DDEC0F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E3EE12-8A0B-8663-2C28-EB6C57E9E42C}"/>
              </a:ext>
            </a:extLst>
          </p:cNvPr>
          <p:cNvSpPr>
            <a:spLocks noGrp="1"/>
          </p:cNvSpPr>
          <p:nvPr>
            <p:ph type="sldNum" sz="quarter" idx="12"/>
          </p:nvPr>
        </p:nvSpPr>
        <p:spPr/>
        <p:txBody>
          <a:bodyPr/>
          <a:lstStyle/>
          <a:p>
            <a:fld id="{A20B180E-4A5A-4B1D-9C66-13DA1C0FA0F3}" type="slidenum">
              <a:rPr lang="en-US" smtClean="0"/>
              <a:t>‹#›</a:t>
            </a:fld>
            <a:endParaRPr lang="en-US"/>
          </a:p>
        </p:txBody>
      </p:sp>
    </p:spTree>
    <p:extLst>
      <p:ext uri="{BB962C8B-B14F-4D97-AF65-F5344CB8AC3E}">
        <p14:creationId xmlns:p14="http://schemas.microsoft.com/office/powerpoint/2010/main" val="3909593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F4EC-8AA7-C4C1-7163-6954577B9E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7679DA-FC29-EFB5-5603-1AD4EEC14E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877276-56E7-E829-85DF-5AA126AAD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B406C3-D15C-29A4-19E1-39E85372A41A}"/>
              </a:ext>
            </a:extLst>
          </p:cNvPr>
          <p:cNvSpPr>
            <a:spLocks noGrp="1"/>
          </p:cNvSpPr>
          <p:nvPr>
            <p:ph type="dt" sz="half" idx="10"/>
          </p:nvPr>
        </p:nvSpPr>
        <p:spPr/>
        <p:txBody>
          <a:bodyPr/>
          <a:lstStyle/>
          <a:p>
            <a:fld id="{796B15DB-B161-429A-90E2-18E8C7C517E8}" type="datetimeFigureOut">
              <a:rPr lang="en-US" smtClean="0"/>
              <a:t>4/1/2025</a:t>
            </a:fld>
            <a:endParaRPr lang="en-US"/>
          </a:p>
        </p:txBody>
      </p:sp>
      <p:sp>
        <p:nvSpPr>
          <p:cNvPr id="6" name="Footer Placeholder 5">
            <a:extLst>
              <a:ext uri="{FF2B5EF4-FFF2-40B4-BE49-F238E27FC236}">
                <a16:creationId xmlns:a16="http://schemas.microsoft.com/office/drawing/2014/main" id="{7DBF091C-BD68-AE0B-265D-C1786008E3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ED9CEE-7E6D-9470-98AC-D50DF3A6915F}"/>
              </a:ext>
            </a:extLst>
          </p:cNvPr>
          <p:cNvSpPr>
            <a:spLocks noGrp="1"/>
          </p:cNvSpPr>
          <p:nvPr>
            <p:ph type="sldNum" sz="quarter" idx="12"/>
          </p:nvPr>
        </p:nvSpPr>
        <p:spPr/>
        <p:txBody>
          <a:bodyPr/>
          <a:lstStyle/>
          <a:p>
            <a:fld id="{A20B180E-4A5A-4B1D-9C66-13DA1C0FA0F3}" type="slidenum">
              <a:rPr lang="en-US" smtClean="0"/>
              <a:t>‹#›</a:t>
            </a:fld>
            <a:endParaRPr lang="en-US"/>
          </a:p>
        </p:txBody>
      </p:sp>
    </p:spTree>
    <p:extLst>
      <p:ext uri="{BB962C8B-B14F-4D97-AF65-F5344CB8AC3E}">
        <p14:creationId xmlns:p14="http://schemas.microsoft.com/office/powerpoint/2010/main" val="2164662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FA57E-55F5-E5AF-4E70-3F49E15258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5093BF-F094-407C-A2BD-72FFCF19E4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25B20E-0770-9DBC-1EEB-C94EB53163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F0574A-5E65-44A7-320E-58A127252561}"/>
              </a:ext>
            </a:extLst>
          </p:cNvPr>
          <p:cNvSpPr>
            <a:spLocks noGrp="1"/>
          </p:cNvSpPr>
          <p:nvPr>
            <p:ph type="dt" sz="half" idx="10"/>
          </p:nvPr>
        </p:nvSpPr>
        <p:spPr/>
        <p:txBody>
          <a:bodyPr/>
          <a:lstStyle/>
          <a:p>
            <a:fld id="{796B15DB-B161-429A-90E2-18E8C7C517E8}" type="datetimeFigureOut">
              <a:rPr lang="en-US" smtClean="0"/>
              <a:t>4/1/2025</a:t>
            </a:fld>
            <a:endParaRPr lang="en-US"/>
          </a:p>
        </p:txBody>
      </p:sp>
      <p:sp>
        <p:nvSpPr>
          <p:cNvPr id="6" name="Footer Placeholder 5">
            <a:extLst>
              <a:ext uri="{FF2B5EF4-FFF2-40B4-BE49-F238E27FC236}">
                <a16:creationId xmlns:a16="http://schemas.microsoft.com/office/drawing/2014/main" id="{7DE7B381-17CC-6CC4-FEB8-2427B7BC4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18B492-58C7-56A4-FD07-C9C3264F09DF}"/>
              </a:ext>
            </a:extLst>
          </p:cNvPr>
          <p:cNvSpPr>
            <a:spLocks noGrp="1"/>
          </p:cNvSpPr>
          <p:nvPr>
            <p:ph type="sldNum" sz="quarter" idx="12"/>
          </p:nvPr>
        </p:nvSpPr>
        <p:spPr/>
        <p:txBody>
          <a:bodyPr/>
          <a:lstStyle/>
          <a:p>
            <a:fld id="{A20B180E-4A5A-4B1D-9C66-13DA1C0FA0F3}" type="slidenum">
              <a:rPr lang="en-US" smtClean="0"/>
              <a:t>‹#›</a:t>
            </a:fld>
            <a:endParaRPr lang="en-US"/>
          </a:p>
        </p:txBody>
      </p:sp>
    </p:spTree>
    <p:extLst>
      <p:ext uri="{BB962C8B-B14F-4D97-AF65-F5344CB8AC3E}">
        <p14:creationId xmlns:p14="http://schemas.microsoft.com/office/powerpoint/2010/main" val="2729168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24A0F0-13AA-3077-C75C-DF54E18554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F3FAD8-9B16-7BDF-05E6-C94DC5A07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740AE-97D0-1C2D-ACD7-1B9874EC19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B15DB-B161-429A-90E2-18E8C7C517E8}" type="datetimeFigureOut">
              <a:rPr lang="en-US" smtClean="0"/>
              <a:t>4/1/2025</a:t>
            </a:fld>
            <a:endParaRPr lang="en-US"/>
          </a:p>
        </p:txBody>
      </p:sp>
      <p:sp>
        <p:nvSpPr>
          <p:cNvPr id="5" name="Footer Placeholder 4">
            <a:extLst>
              <a:ext uri="{FF2B5EF4-FFF2-40B4-BE49-F238E27FC236}">
                <a16:creationId xmlns:a16="http://schemas.microsoft.com/office/drawing/2014/main" id="{72F796DC-1EF9-88AE-D375-346F79D4A3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434B2E-8D3D-0257-5549-71A3011269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0B180E-4A5A-4B1D-9C66-13DA1C0FA0F3}" type="slidenum">
              <a:rPr lang="en-US" smtClean="0"/>
              <a:t>‹#›</a:t>
            </a:fld>
            <a:endParaRPr lang="en-US"/>
          </a:p>
        </p:txBody>
      </p:sp>
    </p:spTree>
    <p:extLst>
      <p:ext uri="{BB962C8B-B14F-4D97-AF65-F5344CB8AC3E}">
        <p14:creationId xmlns:p14="http://schemas.microsoft.com/office/powerpoint/2010/main" val="3967552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mailto:heather.augeri@ct.gov" TargetMode="External"/><Relationship Id="rId3" Type="http://schemas.openxmlformats.org/officeDocument/2006/relationships/hyperlink" Target="mailto:taffy.womack@ct.gov" TargetMode="External"/><Relationship Id="rId7" Type="http://schemas.openxmlformats.org/officeDocument/2006/relationships/hyperlink" Target="mailto:timothy.decarlo@ct.gov" TargetMode="External"/><Relationship Id="rId2" Type="http://schemas.openxmlformats.org/officeDocument/2006/relationships/hyperlink" Target="mailto:Kristin.Sullivan@ct.gov" TargetMode="External"/><Relationship Id="rId1" Type="http://schemas.openxmlformats.org/officeDocument/2006/relationships/slideLayout" Target="../slideLayouts/slideLayout7.xml"/><Relationship Id="rId6" Type="http://schemas.openxmlformats.org/officeDocument/2006/relationships/hyperlink" Target="mailto:lori.magora@ct.gov" TargetMode="External"/><Relationship Id="rId5" Type="http://schemas.openxmlformats.org/officeDocument/2006/relationships/hyperlink" Target="mailto:mark.severance@ct.gov" TargetMode="External"/><Relationship Id="rId4" Type="http://schemas.openxmlformats.org/officeDocument/2006/relationships/hyperlink" Target="mailto:moriah.moriarty@ct.gov" TargetMode="External"/><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oleObject" Target="../embeddings/oleObject2.bin"/><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406169-7DD6-369E-0A63-4B6681B1FD5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69448" y="0"/>
            <a:ext cx="12261448" cy="6858000"/>
          </a:xfrm>
          <a:prstGeom prst="rect">
            <a:avLst/>
          </a:prstGeom>
        </p:spPr>
      </p:pic>
      <p:sp>
        <p:nvSpPr>
          <p:cNvPr id="5" name="Title 1">
            <a:extLst>
              <a:ext uri="{FF2B5EF4-FFF2-40B4-BE49-F238E27FC236}">
                <a16:creationId xmlns:a16="http://schemas.microsoft.com/office/drawing/2014/main" id="{C01DD76A-92A4-654B-C500-1E88CDE9D172}"/>
              </a:ext>
            </a:extLst>
          </p:cNvPr>
          <p:cNvSpPr txBox="1">
            <a:spLocks/>
          </p:cNvSpPr>
          <p:nvPr/>
        </p:nvSpPr>
        <p:spPr>
          <a:xfrm>
            <a:off x="4603843" y="1736035"/>
            <a:ext cx="6726766" cy="2026563"/>
          </a:xfrm>
          <a:prstGeom prst="rect">
            <a:avLst/>
          </a:prstGeom>
        </p:spPr>
        <p:txBody>
          <a:bodyPr anchor="b"/>
          <a:lstStyle>
            <a:lvl1pPr algn="l" defTabSz="914400" rtl="0" eaLnBrk="1" latinLnBrk="0" hangingPunct="1">
              <a:lnSpc>
                <a:spcPct val="90000"/>
              </a:lnSpc>
              <a:spcBef>
                <a:spcPct val="0"/>
              </a:spcBef>
              <a:buNone/>
              <a:defRPr sz="6000" kern="1200">
                <a:solidFill>
                  <a:schemeClr val="bg1"/>
                </a:solidFill>
                <a:latin typeface="Trade Gothic LT Pro Bold" panose="020B0803040303020004" pitchFamily="34" charset="0"/>
                <a:ea typeface="+mj-ea"/>
                <a:cs typeface="+mj-cs"/>
              </a:defRPr>
            </a:lvl1pPr>
          </a:lstStyle>
          <a:p>
            <a:r>
              <a:rPr lang="en-US">
                <a:latin typeface="Verdana" panose="020B0604030504040204" pitchFamily="34" charset="0"/>
                <a:ea typeface="Verdana" panose="020B0604030504040204" pitchFamily="34" charset="0"/>
              </a:rPr>
              <a:t>New Registrar of Voters Class</a:t>
            </a:r>
          </a:p>
        </p:txBody>
      </p:sp>
      <p:sp>
        <p:nvSpPr>
          <p:cNvPr id="6" name="Subtitle 2">
            <a:extLst>
              <a:ext uri="{FF2B5EF4-FFF2-40B4-BE49-F238E27FC236}">
                <a16:creationId xmlns:a16="http://schemas.microsoft.com/office/drawing/2014/main" id="{B0CDE68A-5A2C-6518-7E8C-1E0C6A8D2884}"/>
              </a:ext>
            </a:extLst>
          </p:cNvPr>
          <p:cNvSpPr txBox="1">
            <a:spLocks/>
          </p:cNvSpPr>
          <p:nvPr/>
        </p:nvSpPr>
        <p:spPr>
          <a:xfrm>
            <a:off x="4609009" y="3746956"/>
            <a:ext cx="4668099" cy="6160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bg1"/>
                </a:solidFill>
                <a:latin typeface="Trade Gothic LT Pro" panose="020B05030403030200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a:latin typeface="Verdana" panose="020B0604030504040204" pitchFamily="34" charset="0"/>
                <a:ea typeface="Verdana" panose="020B0604030504040204" pitchFamily="34" charset="0"/>
              </a:rPr>
              <a:t>Office of the Secretary of the State</a:t>
            </a:r>
          </a:p>
        </p:txBody>
      </p:sp>
      <p:pic>
        <p:nvPicPr>
          <p:cNvPr id="7" name="Picture 6">
            <a:extLst>
              <a:ext uri="{FF2B5EF4-FFF2-40B4-BE49-F238E27FC236}">
                <a16:creationId xmlns:a16="http://schemas.microsoft.com/office/drawing/2014/main" id="{E851BE8C-7354-B5B4-5EF6-60FEE06961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32132" y="2775779"/>
            <a:ext cx="1422807" cy="1422807"/>
          </a:xfrm>
          <a:prstGeom prst="rect">
            <a:avLst/>
          </a:prstGeom>
        </p:spPr>
      </p:pic>
    </p:spTree>
    <p:extLst>
      <p:ext uri="{BB962C8B-B14F-4D97-AF65-F5344CB8AC3E}">
        <p14:creationId xmlns:p14="http://schemas.microsoft.com/office/powerpoint/2010/main" val="3372635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Deadlines</a:t>
            </a:r>
          </a:p>
        </p:txBody>
      </p:sp>
      <p:sp>
        <p:nvSpPr>
          <p:cNvPr id="2" name="TextBox 1">
            <a:extLst>
              <a:ext uri="{FF2B5EF4-FFF2-40B4-BE49-F238E27FC236}">
                <a16:creationId xmlns:a16="http://schemas.microsoft.com/office/drawing/2014/main" id="{2F2D6828-65B6-894D-76EC-B1B4808A635E}"/>
              </a:ext>
            </a:extLst>
          </p:cNvPr>
          <p:cNvSpPr txBox="1"/>
          <p:nvPr/>
        </p:nvSpPr>
        <p:spPr>
          <a:xfrm>
            <a:off x="3084292" y="2108200"/>
            <a:ext cx="8953649" cy="4278094"/>
          </a:xfrm>
          <a:prstGeom prst="rect">
            <a:avLst/>
          </a:prstGeom>
          <a:noFill/>
        </p:spPr>
        <p:txBody>
          <a:bodyPr wrap="square" rtlCol="0">
            <a:spAutoFit/>
          </a:bodyPr>
          <a:lstStyle/>
          <a:p>
            <a:r>
              <a:rPr lang="en-US" sz="1600" dirty="0">
                <a:latin typeface="Verdana" panose="020B0604030504040204" pitchFamily="34" charset="0"/>
                <a:ea typeface="Verdana" panose="020B0604030504040204" pitchFamily="34" charset="0"/>
                <a:cs typeface="Vrinda" panose="020B0502040204020203" pitchFamily="34" charset="0"/>
              </a:rPr>
              <a:t>May 1</a:t>
            </a:r>
            <a:r>
              <a:rPr lang="en-US" sz="1600" baseline="30000" dirty="0">
                <a:latin typeface="Verdana" panose="020B0604030504040204" pitchFamily="34" charset="0"/>
                <a:ea typeface="Verdana" panose="020B0604030504040204" pitchFamily="34" charset="0"/>
                <a:cs typeface="Vrinda" panose="020B0502040204020203" pitchFamily="34" charset="0"/>
              </a:rPr>
              <a:t>st</a:t>
            </a:r>
            <a:r>
              <a:rPr lang="en-US" sz="1600" dirty="0">
                <a:latin typeface="Verdana" panose="020B0604030504040204" pitchFamily="34" charset="0"/>
                <a:ea typeface="Verdana" panose="020B0604030504040204" pitchFamily="34" charset="0"/>
                <a:cs typeface="Vrinda" panose="020B0502040204020203" pitchFamily="34" charset="0"/>
              </a:rPr>
              <a:t> 		</a:t>
            </a:r>
            <a:r>
              <a:rPr lang="en-US" sz="1600" dirty="0">
                <a:latin typeface="Verdana" panose="020B0604030504040204" pitchFamily="34" charset="0"/>
                <a:ea typeface="Verdana" panose="020B0604030504040204" pitchFamily="34" charset="0"/>
              </a:rPr>
              <a:t>Last day to send Notice of Confirmation of Voting Residence (CVR) 		to electors based on the canvass. (Sec. 9-35) </a:t>
            </a:r>
          </a:p>
          <a:p>
            <a:endParaRPr lang="en-US" sz="1600" dirty="0">
              <a:latin typeface="Verdana" panose="020B0604030504040204" pitchFamily="34" charset="0"/>
              <a:ea typeface="Verdana" panose="020B0604030504040204" pitchFamily="34" charset="0"/>
              <a:cs typeface="Vrinda" panose="020B0502040204020203" pitchFamily="34" charset="0"/>
            </a:endParaRPr>
          </a:p>
          <a:p>
            <a:r>
              <a:rPr lang="en-US" sz="1600" dirty="0">
                <a:latin typeface="Verdana" panose="020B0604030504040204" pitchFamily="34" charset="0"/>
                <a:ea typeface="Verdana" panose="020B0604030504040204" pitchFamily="34" charset="0"/>
                <a:cs typeface="Vrinda" panose="020B0502040204020203" pitchFamily="34" charset="0"/>
              </a:rPr>
              <a:t>June 9</a:t>
            </a:r>
            <a:r>
              <a:rPr lang="en-US" sz="1600" baseline="30000" dirty="0">
                <a:latin typeface="Verdana" panose="020B0604030504040204" pitchFamily="34" charset="0"/>
                <a:ea typeface="Verdana" panose="020B0604030504040204" pitchFamily="34" charset="0"/>
                <a:cs typeface="Vrinda" panose="020B0502040204020203" pitchFamily="34" charset="0"/>
              </a:rPr>
              <a:t>th</a:t>
            </a:r>
            <a:r>
              <a:rPr lang="en-US" sz="1600" dirty="0">
                <a:latin typeface="Verdana" panose="020B0604030504040204" pitchFamily="34" charset="0"/>
                <a:ea typeface="Verdana" panose="020B0604030504040204" pitchFamily="34" charset="0"/>
                <a:cs typeface="Vrinda" panose="020B0502040204020203" pitchFamily="34" charset="0"/>
              </a:rPr>
              <a:t> 		Final day to change political enrollment and be eligible to vote in 		the September Primary (Backdate in CVRS if needed)</a:t>
            </a:r>
          </a:p>
          <a:p>
            <a:endParaRPr lang="en-US" sz="1600" dirty="0">
              <a:latin typeface="Verdana" panose="020B0604030504040204" pitchFamily="34" charset="0"/>
              <a:ea typeface="Verdana" panose="020B0604030504040204" pitchFamily="34" charset="0"/>
              <a:cs typeface="Vrinda" panose="020B0502040204020203" pitchFamily="34" charset="0"/>
            </a:endParaRPr>
          </a:p>
          <a:p>
            <a:r>
              <a:rPr lang="en-US" sz="1600" dirty="0">
                <a:latin typeface="Verdana" panose="020B0604030504040204" pitchFamily="34" charset="0"/>
                <a:ea typeface="Verdana" panose="020B0604030504040204" pitchFamily="34" charset="0"/>
                <a:cs typeface="Vrinda" panose="020B0502040204020203" pitchFamily="34" charset="0"/>
              </a:rPr>
              <a:t>June 11</a:t>
            </a:r>
            <a:r>
              <a:rPr lang="en-US" sz="1600" baseline="30000" dirty="0">
                <a:latin typeface="Verdana" panose="020B0604030504040204" pitchFamily="34" charset="0"/>
                <a:ea typeface="Verdana" panose="020B0604030504040204" pitchFamily="34" charset="0"/>
                <a:cs typeface="Vrinda" panose="020B0502040204020203" pitchFamily="34" charset="0"/>
              </a:rPr>
              <a:t>th</a:t>
            </a:r>
            <a:r>
              <a:rPr lang="en-US" sz="1600" dirty="0">
                <a:latin typeface="Verdana" panose="020B0604030504040204" pitchFamily="34" charset="0"/>
                <a:ea typeface="Verdana" panose="020B0604030504040204" pitchFamily="34" charset="0"/>
                <a:cs typeface="Vrinda" panose="020B0502040204020203" pitchFamily="34" charset="0"/>
              </a:rPr>
              <a:t>  	Last day for registrars, when necessary, to designate to the Clerk 		a polling place in an adjacent district for the September 2025 			Primary. </a:t>
            </a:r>
          </a:p>
          <a:p>
            <a:endParaRPr lang="en-US" sz="1600" dirty="0">
              <a:latin typeface="Verdana" panose="020B0604030504040204" pitchFamily="34" charset="0"/>
              <a:ea typeface="Verdana" panose="020B0604030504040204" pitchFamily="34" charset="0"/>
              <a:cs typeface="Vrinda" panose="020B0502040204020203" pitchFamily="34" charset="0"/>
            </a:endParaRPr>
          </a:p>
          <a:p>
            <a:r>
              <a:rPr lang="en-US" sz="1600" dirty="0">
                <a:latin typeface="Verdana" panose="020B0604030504040204" pitchFamily="34" charset="0"/>
                <a:ea typeface="Verdana" panose="020B0604030504040204" pitchFamily="34" charset="0"/>
                <a:cs typeface="Vrinda" panose="020B0502040204020203" pitchFamily="34" charset="0"/>
              </a:rPr>
              <a:t>July 15-22  	</a:t>
            </a:r>
            <a:r>
              <a:rPr lang="en-US" sz="1600" dirty="0">
                <a:latin typeface="Verdana" panose="020B0604030504040204" pitchFamily="34" charset="0"/>
                <a:ea typeface="Verdana" panose="020B0604030504040204" pitchFamily="34" charset="0"/>
              </a:rPr>
              <a:t>Primary Petitions Available. Petition forms for persons desiring to 		oppose party-endorsed candidates for municipal office must be 		available from the registrar of voters beginning on the day 			following the making of the party's endorsement of candidates for 		municipal office or beginning on the day following the final day for 		the making of such endorsements, whichever comes first. (Secs. 9-		372(5) and 9-409)</a:t>
            </a:r>
            <a:endParaRPr lang="en-US" sz="1600" dirty="0">
              <a:latin typeface="Verdana" panose="020B0604030504040204" pitchFamily="34" charset="0"/>
              <a:ea typeface="Verdana" panose="020B0604030504040204" pitchFamily="34" charset="0"/>
              <a:cs typeface="Vrinda" panose="020B0502040204020203" pitchFamily="34" charset="0"/>
            </a:endParaRPr>
          </a:p>
        </p:txBody>
      </p:sp>
    </p:spTree>
    <p:extLst>
      <p:ext uri="{BB962C8B-B14F-4D97-AF65-F5344CB8AC3E}">
        <p14:creationId xmlns:p14="http://schemas.microsoft.com/office/powerpoint/2010/main" val="1020891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B3C2D-2C53-419D-0061-780876C728E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2B67B09-5D04-B2F3-99F6-B4D4382A4F0B}"/>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53AA35A9-50BC-E7CC-2C4C-1CB503617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72EB8AC8-B9AD-3196-EDA1-3BA67B73A1AE}"/>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08613F-FEF3-368B-3F15-861511BF4C27}"/>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16ACBF9E-7BBB-09C7-53C4-8AEF0DF0AF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122FDBDE-2E52-804A-C580-432D060D4C23}"/>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Deadlines</a:t>
            </a:r>
          </a:p>
        </p:txBody>
      </p:sp>
      <p:sp>
        <p:nvSpPr>
          <p:cNvPr id="2" name="TextBox 1">
            <a:extLst>
              <a:ext uri="{FF2B5EF4-FFF2-40B4-BE49-F238E27FC236}">
                <a16:creationId xmlns:a16="http://schemas.microsoft.com/office/drawing/2014/main" id="{737C19F4-F5DC-6E05-7AAC-7434677C1A50}"/>
              </a:ext>
            </a:extLst>
          </p:cNvPr>
          <p:cNvSpPr txBox="1"/>
          <p:nvPr/>
        </p:nvSpPr>
        <p:spPr>
          <a:xfrm>
            <a:off x="3106768" y="2108199"/>
            <a:ext cx="8953649" cy="4524315"/>
          </a:xfrm>
          <a:prstGeom prst="rect">
            <a:avLst/>
          </a:prstGeom>
          <a:noFill/>
        </p:spPr>
        <p:txBody>
          <a:bodyPr wrap="square" rtlCol="0">
            <a:spAutoFit/>
          </a:bodyPr>
          <a:lstStyle/>
          <a:p>
            <a:endParaRPr lang="en-US" sz="1600">
              <a:latin typeface="Verdana" panose="020B0604030504040204" pitchFamily="34" charset="0"/>
              <a:ea typeface="Verdana" panose="020B0604030504040204" pitchFamily="34" charset="0"/>
              <a:cs typeface="Vrinda" panose="020B0502040204020203" pitchFamily="34" charset="0"/>
            </a:endParaRP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cs typeface="Vrinda" panose="020B0502040204020203" pitchFamily="34" charset="0"/>
              </a:rPr>
              <a:t>August 5</a:t>
            </a:r>
            <a:r>
              <a:rPr lang="en-US" sz="1600" baseline="30000">
                <a:latin typeface="Verdana" panose="020B0604030504040204" pitchFamily="34" charset="0"/>
                <a:ea typeface="Verdana" panose="020B0604030504040204" pitchFamily="34" charset="0"/>
                <a:cs typeface="Vrinda" panose="020B0502040204020203" pitchFamily="34" charset="0"/>
              </a:rPr>
              <a:t>th</a:t>
            </a:r>
            <a:r>
              <a:rPr lang="en-US" sz="1600">
                <a:latin typeface="Verdana" panose="020B0604030504040204" pitchFamily="34" charset="0"/>
                <a:ea typeface="Verdana" panose="020B0604030504040204" pitchFamily="34" charset="0"/>
                <a:cs typeface="Vrinda" panose="020B0502040204020203" pitchFamily="34" charset="0"/>
              </a:rPr>
              <a:t> 	Last day for registrars, when necessary, to designate to the Clerk 		a polling place in an adjacent district for the November 2025 			General. (9-453n)</a:t>
            </a: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cs typeface="Vrinda" panose="020B0502040204020203" pitchFamily="34" charset="0"/>
              </a:rPr>
              <a:t>August 6</a:t>
            </a:r>
            <a:r>
              <a:rPr lang="en-US" sz="1600" baseline="30000">
                <a:latin typeface="Verdana" panose="020B0604030504040204" pitchFamily="34" charset="0"/>
                <a:ea typeface="Verdana" panose="020B0604030504040204" pitchFamily="34" charset="0"/>
                <a:cs typeface="Vrinda" panose="020B0502040204020203" pitchFamily="34" charset="0"/>
              </a:rPr>
              <a:t>th</a:t>
            </a:r>
            <a:r>
              <a:rPr lang="en-US" sz="1600">
                <a:latin typeface="Verdana" panose="020B0604030504040204" pitchFamily="34" charset="0"/>
                <a:ea typeface="Verdana" panose="020B0604030504040204" pitchFamily="34" charset="0"/>
                <a:cs typeface="Vrinda" panose="020B0502040204020203" pitchFamily="34" charset="0"/>
              </a:rPr>
              <a:t> 	Final day for candidates to submit Primary Petition Pages to your 		office. Your office MUST be open between 1:00 PM – 4:00 PM </a:t>
            </a:r>
          </a:p>
          <a:p>
            <a:r>
              <a:rPr lang="en-US" sz="1600">
                <a:latin typeface="Verdana" panose="020B0604030504040204" pitchFamily="34" charset="0"/>
                <a:ea typeface="Verdana" panose="020B0604030504040204" pitchFamily="34" charset="0"/>
                <a:cs typeface="Vrinda" panose="020B0502040204020203" pitchFamily="34" charset="0"/>
              </a:rPr>
              <a:t>		to accept any petitions. (9-405 &amp; 9-406)</a:t>
            </a: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cs typeface="Vrinda" panose="020B0502040204020203" pitchFamily="34" charset="0"/>
              </a:rPr>
              <a:t>August 8</a:t>
            </a:r>
            <a:r>
              <a:rPr lang="en-US" sz="1600" baseline="30000">
                <a:latin typeface="Verdana" panose="020B0604030504040204" pitchFamily="34" charset="0"/>
                <a:ea typeface="Verdana" panose="020B0604030504040204" pitchFamily="34" charset="0"/>
                <a:cs typeface="Vrinda" panose="020B0502040204020203" pitchFamily="34" charset="0"/>
              </a:rPr>
              <a:t>th</a:t>
            </a:r>
            <a:r>
              <a:rPr lang="en-US" sz="1600">
                <a:latin typeface="Verdana" panose="020B0604030504040204" pitchFamily="34" charset="0"/>
                <a:ea typeface="Verdana" panose="020B0604030504040204" pitchFamily="34" charset="0"/>
                <a:cs typeface="Vrinda" panose="020B0502040204020203" pitchFamily="34" charset="0"/>
              </a:rPr>
              <a:t>  	Last day to determine polling places for municipal primary election.		Polling places may be changed within a 31-day period only if the 		Clerk and ROVs unanimously find that the polling place has been 		rendered unusable, another polling place must be designated 			forthwith and adequate notice of such change published (9-168 &amp; 		9-169) </a:t>
            </a: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rPr>
              <a:t>			</a:t>
            </a:r>
            <a:endParaRPr lang="en-US" sz="1600">
              <a:latin typeface="Verdana" panose="020B0604030504040204" pitchFamily="34" charset="0"/>
              <a:ea typeface="Verdana" panose="020B0604030504040204" pitchFamily="34" charset="0"/>
              <a:cs typeface="Vrinda" panose="020B0502040204020203" pitchFamily="34" charset="0"/>
            </a:endParaRPr>
          </a:p>
        </p:txBody>
      </p:sp>
    </p:spTree>
    <p:extLst>
      <p:ext uri="{BB962C8B-B14F-4D97-AF65-F5344CB8AC3E}">
        <p14:creationId xmlns:p14="http://schemas.microsoft.com/office/powerpoint/2010/main" val="3171988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123C4-FBEE-67C0-B6F1-02139A5B7CB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C2FF615-A723-130B-44A1-21C8961870A9}"/>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D04AD18B-5CD5-05CF-A138-E2B78A458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EB608AC8-D610-EE20-BC16-EB977477A54F}"/>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1AB8B7-DD57-6ABE-5578-1854575F73B6}"/>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B45B044A-5493-4B13-8FC0-564A73763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295BD12D-F162-8C4F-A7E8-539575FAAD2C}"/>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Deadlines</a:t>
            </a:r>
          </a:p>
        </p:txBody>
      </p:sp>
      <p:sp>
        <p:nvSpPr>
          <p:cNvPr id="2" name="TextBox 1">
            <a:extLst>
              <a:ext uri="{FF2B5EF4-FFF2-40B4-BE49-F238E27FC236}">
                <a16:creationId xmlns:a16="http://schemas.microsoft.com/office/drawing/2014/main" id="{CF8BBEEF-92B0-5217-0100-D1607D7E051A}"/>
              </a:ext>
            </a:extLst>
          </p:cNvPr>
          <p:cNvSpPr txBox="1"/>
          <p:nvPr/>
        </p:nvSpPr>
        <p:spPr>
          <a:xfrm>
            <a:off x="3106768" y="2108199"/>
            <a:ext cx="8953649" cy="4524315"/>
          </a:xfrm>
          <a:prstGeom prst="rect">
            <a:avLst/>
          </a:prstGeom>
          <a:noFill/>
        </p:spPr>
        <p:txBody>
          <a:bodyPr wrap="square" rtlCol="0">
            <a:spAutoFit/>
          </a:bodyPr>
          <a:lstStyle/>
          <a:p>
            <a:endParaRPr lang="en-US" sz="1600">
              <a:latin typeface="Verdana" panose="020B0604030504040204" pitchFamily="34" charset="0"/>
              <a:ea typeface="Verdana" panose="020B0604030504040204" pitchFamily="34" charset="0"/>
              <a:cs typeface="Vrinda" panose="020B0502040204020203" pitchFamily="34" charset="0"/>
            </a:endParaRP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cs typeface="Vrinda" panose="020B0502040204020203" pitchFamily="34" charset="0"/>
              </a:rPr>
              <a:t>August 7-17 	Towns holding a primary with a population of 25,000 or more must 		publish a notice in a newspaper of a registration session that will 		be held in your office on August 22, 2025. (9-16)</a:t>
            </a: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cs typeface="Vrinda" panose="020B0502040204020203" pitchFamily="34" charset="0"/>
              </a:rPr>
              <a:t>August 19</a:t>
            </a:r>
            <a:r>
              <a:rPr lang="en-US" sz="1600" baseline="30000">
                <a:latin typeface="Verdana" panose="020B0604030504040204" pitchFamily="34" charset="0"/>
                <a:ea typeface="Verdana" panose="020B0604030504040204" pitchFamily="34" charset="0"/>
                <a:cs typeface="Vrinda" panose="020B0502040204020203" pitchFamily="34" charset="0"/>
              </a:rPr>
              <a:t>th</a:t>
            </a:r>
            <a:r>
              <a:rPr lang="en-US" sz="1600">
                <a:latin typeface="Verdana" panose="020B0604030504040204" pitchFamily="34" charset="0"/>
                <a:ea typeface="Verdana" panose="020B0604030504040204" pitchFamily="34" charset="0"/>
                <a:cs typeface="Vrinda" panose="020B0502040204020203" pitchFamily="34" charset="0"/>
              </a:rPr>
              <a:t>  	Last day for ROVs to designate in writing to the Clerk whether ABs 		will be centrally counted. The location of central counting will need 		to be indicated in the notice. (9-147a)</a:t>
            </a: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cs typeface="Vrinda" panose="020B0502040204020203" pitchFamily="34" charset="0"/>
              </a:rPr>
              <a:t>August 19</a:t>
            </a:r>
            <a:r>
              <a:rPr lang="en-US" sz="1600" baseline="30000">
                <a:latin typeface="Verdana" panose="020B0604030504040204" pitchFamily="34" charset="0"/>
                <a:ea typeface="Verdana" panose="020B0604030504040204" pitchFamily="34" charset="0"/>
                <a:cs typeface="Vrinda" panose="020B0502040204020203" pitchFamily="34" charset="0"/>
              </a:rPr>
              <a:t>th</a:t>
            </a:r>
            <a:r>
              <a:rPr lang="en-US" sz="1600">
                <a:latin typeface="Verdana" panose="020B0604030504040204" pitchFamily="34" charset="0"/>
                <a:ea typeface="Verdana" panose="020B0604030504040204" pitchFamily="34" charset="0"/>
                <a:cs typeface="Vrinda" panose="020B0502040204020203" pitchFamily="34" charset="0"/>
              </a:rPr>
              <a:t> 	Final day to certify with SOTS the number of ballots for each 			polling place for the September Primary (9-255a) </a:t>
            </a: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cs typeface="Vrinda" panose="020B0502040204020203" pitchFamily="34" charset="0"/>
              </a:rPr>
              <a:t>August 22</a:t>
            </a:r>
            <a:r>
              <a:rPr lang="en-US" sz="1600" baseline="30000">
                <a:latin typeface="Verdana" panose="020B0604030504040204" pitchFamily="34" charset="0"/>
                <a:ea typeface="Verdana" panose="020B0604030504040204" pitchFamily="34" charset="0"/>
                <a:cs typeface="Vrinda" panose="020B0502040204020203" pitchFamily="34" charset="0"/>
              </a:rPr>
              <a:t>nd</a:t>
            </a:r>
            <a:r>
              <a:rPr lang="en-US" sz="1600">
                <a:latin typeface="Verdana" panose="020B0604030504040204" pitchFamily="34" charset="0"/>
                <a:ea typeface="Verdana" panose="020B0604030504040204" pitchFamily="34" charset="0"/>
                <a:cs typeface="Vrinda" panose="020B0502040204020203" pitchFamily="34" charset="0"/>
              </a:rPr>
              <a:t> 	Mandatory Primary Enrollment Session for towns of 25,000 or 		more. The office must be opened at least two consecutive hours 		between the hours of 12:00 noon and 9:00 PM (9-51)</a:t>
            </a: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rPr>
              <a:t>			</a:t>
            </a:r>
            <a:endParaRPr lang="en-US" sz="1600">
              <a:latin typeface="Verdana" panose="020B0604030504040204" pitchFamily="34" charset="0"/>
              <a:ea typeface="Verdana" panose="020B0604030504040204" pitchFamily="34" charset="0"/>
              <a:cs typeface="Vrinda" panose="020B0502040204020203" pitchFamily="34" charset="0"/>
            </a:endParaRPr>
          </a:p>
        </p:txBody>
      </p:sp>
    </p:spTree>
    <p:extLst>
      <p:ext uri="{BB962C8B-B14F-4D97-AF65-F5344CB8AC3E}">
        <p14:creationId xmlns:p14="http://schemas.microsoft.com/office/powerpoint/2010/main" val="181458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0A4FE-02B8-9E84-302B-B7E109E482D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B257D5E-4D3B-E2A6-8C55-6752FB0D69F2}"/>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05F711D8-641C-E8F2-8FD4-FC4D0FDBF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6CB8A87E-D799-ECB5-D8A2-F5A5BDFCDB26}"/>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6AF3A34-E2C0-B9C3-DD99-1F874AD756FC}"/>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3FF4A6E9-D26F-7829-8F04-4A78BB2CE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99E9237C-90FC-1283-20AC-1405D86ACE34}"/>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Deadlines</a:t>
            </a:r>
          </a:p>
        </p:txBody>
      </p:sp>
      <p:sp>
        <p:nvSpPr>
          <p:cNvPr id="2" name="TextBox 1">
            <a:extLst>
              <a:ext uri="{FF2B5EF4-FFF2-40B4-BE49-F238E27FC236}">
                <a16:creationId xmlns:a16="http://schemas.microsoft.com/office/drawing/2014/main" id="{168BC7CD-A341-79AF-698F-474E3C0BD40E}"/>
              </a:ext>
            </a:extLst>
          </p:cNvPr>
          <p:cNvSpPr txBox="1"/>
          <p:nvPr/>
        </p:nvSpPr>
        <p:spPr>
          <a:xfrm>
            <a:off x="3106768" y="2108199"/>
            <a:ext cx="8953649" cy="4770537"/>
          </a:xfrm>
          <a:prstGeom prst="rect">
            <a:avLst/>
          </a:prstGeom>
          <a:noFill/>
        </p:spPr>
        <p:txBody>
          <a:bodyPr wrap="square" rtlCol="0">
            <a:spAutoFit/>
          </a:bodyPr>
          <a:lstStyle/>
          <a:p>
            <a:endParaRPr lang="en-US" sz="1600">
              <a:latin typeface="Verdana" panose="020B0604030504040204" pitchFamily="34" charset="0"/>
              <a:ea typeface="Verdana" panose="020B0604030504040204" pitchFamily="34" charset="0"/>
              <a:cs typeface="Vrinda" panose="020B0502040204020203" pitchFamily="34" charset="0"/>
            </a:endParaRP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cs typeface="Vrinda" panose="020B0502040204020203" pitchFamily="34" charset="0"/>
              </a:rPr>
              <a:t>August 22</a:t>
            </a:r>
            <a:r>
              <a:rPr lang="en-US" sz="1600" baseline="30000">
                <a:latin typeface="Verdana" panose="020B0604030504040204" pitchFamily="34" charset="0"/>
                <a:ea typeface="Verdana" panose="020B0604030504040204" pitchFamily="34" charset="0"/>
                <a:cs typeface="Vrinda" panose="020B0502040204020203" pitchFamily="34" charset="0"/>
              </a:rPr>
              <a:t>nd</a:t>
            </a:r>
            <a:r>
              <a:rPr lang="en-US" sz="1600">
                <a:latin typeface="Verdana" panose="020B0604030504040204" pitchFamily="34" charset="0"/>
                <a:ea typeface="Verdana" panose="020B0604030504040204" pitchFamily="34" charset="0"/>
                <a:cs typeface="Vrinda" panose="020B0502040204020203" pitchFamily="34" charset="0"/>
              </a:rPr>
              <a:t>  	Registration and Enrollment Cut off for the September Primary. In-		person registration cut-off, mail-in must be postmarked by this 		date, online must be received by this date. (9-23g, 9-56 &amp; 9-57)</a:t>
            </a: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cs typeface="Vrinda" panose="020B0502040204020203" pitchFamily="34" charset="0"/>
              </a:rPr>
              <a:t>August 29</a:t>
            </a:r>
            <a:r>
              <a:rPr lang="en-US" sz="1600" baseline="30000">
                <a:latin typeface="Verdana" panose="020B0604030504040204" pitchFamily="34" charset="0"/>
                <a:ea typeface="Verdana" panose="020B0604030504040204" pitchFamily="34" charset="0"/>
                <a:cs typeface="Vrinda" panose="020B0502040204020203" pitchFamily="34" charset="0"/>
              </a:rPr>
              <a:t>th</a:t>
            </a:r>
            <a:r>
              <a:rPr lang="en-US" sz="1600">
                <a:latin typeface="Verdana" panose="020B0604030504040204" pitchFamily="34" charset="0"/>
                <a:ea typeface="Verdana" panose="020B0604030504040204" pitchFamily="34" charset="0"/>
                <a:cs typeface="Vrinda" panose="020B0502040204020203" pitchFamily="34" charset="0"/>
              </a:rPr>
              <a:t>  	The ROVs shall, before the 10</a:t>
            </a:r>
            <a:r>
              <a:rPr lang="en-US" sz="1600" baseline="30000">
                <a:latin typeface="Verdana" panose="020B0604030504040204" pitchFamily="34" charset="0"/>
                <a:ea typeface="Verdana" panose="020B0604030504040204" pitchFamily="34" charset="0"/>
                <a:cs typeface="Vrinda" panose="020B0502040204020203" pitchFamily="34" charset="0"/>
              </a:rPr>
              <a:t>th</a:t>
            </a:r>
            <a:r>
              <a:rPr lang="en-US" sz="1600">
                <a:latin typeface="Verdana" panose="020B0604030504040204" pitchFamily="34" charset="0"/>
                <a:ea typeface="Verdana" panose="020B0604030504040204" pitchFamily="34" charset="0"/>
                <a:cs typeface="Vrinda" panose="020B0502040204020203" pitchFamily="34" charset="0"/>
              </a:rPr>
              <a:t> day of a primary election conduct 		pre-election testing of the voting tabulators. (9-238 &amp; 9-247)</a:t>
            </a: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cs typeface="Vrinda" panose="020B0502040204020203" pitchFamily="34" charset="0"/>
              </a:rPr>
              <a:t>September 2</a:t>
            </a:r>
            <a:r>
              <a:rPr lang="en-US" sz="1600" baseline="30000">
                <a:latin typeface="Verdana" panose="020B0604030504040204" pitchFamily="34" charset="0"/>
                <a:ea typeface="Verdana" panose="020B0604030504040204" pitchFamily="34" charset="0"/>
                <a:cs typeface="Vrinda" panose="020B0502040204020203" pitchFamily="34" charset="0"/>
              </a:rPr>
              <a:t>nd</a:t>
            </a:r>
            <a:r>
              <a:rPr lang="en-US" sz="1600">
                <a:latin typeface="Verdana" panose="020B0604030504040204" pitchFamily="34" charset="0"/>
                <a:ea typeface="Verdana" panose="020B0604030504040204" pitchFamily="34" charset="0"/>
                <a:cs typeface="Vrinda" panose="020B0502040204020203" pitchFamily="34" charset="0"/>
              </a:rPr>
              <a:t>  	First day AB’s can be checked off the Official List. (9-140c) </a:t>
            </a: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cs typeface="Vrinda" panose="020B0502040204020203" pitchFamily="34" charset="0"/>
              </a:rPr>
              <a:t>September 2</a:t>
            </a:r>
            <a:r>
              <a:rPr lang="en-US" sz="1600" baseline="30000">
                <a:latin typeface="Verdana" panose="020B0604030504040204" pitchFamily="34" charset="0"/>
                <a:ea typeface="Verdana" panose="020B0604030504040204" pitchFamily="34" charset="0"/>
                <a:cs typeface="Vrinda" panose="020B0502040204020203" pitchFamily="34" charset="0"/>
              </a:rPr>
              <a:t>nd</a:t>
            </a:r>
            <a:r>
              <a:rPr lang="en-US" sz="1600">
                <a:latin typeface="Verdana" panose="020B0604030504040204" pitchFamily="34" charset="0"/>
                <a:ea typeface="Verdana" panose="020B0604030504040204" pitchFamily="34" charset="0"/>
                <a:cs typeface="Vrinda" panose="020B0502040204020203" pitchFamily="34" charset="0"/>
              </a:rPr>
              <a:t> 	Early Voting begins (Note: Adjusted for Labor Day, hours are now</a:t>
            </a:r>
          </a:p>
          <a:p>
            <a:r>
              <a:rPr lang="en-US" sz="1600">
                <a:latin typeface="Verdana" panose="020B0604030504040204" pitchFamily="34" charset="0"/>
                <a:ea typeface="Verdana" panose="020B0604030504040204" pitchFamily="34" charset="0"/>
                <a:cs typeface="Vrinda" panose="020B0502040204020203" pitchFamily="34" charset="0"/>
              </a:rPr>
              <a:t>		8:00 am – 8:00 pm for this day) </a:t>
            </a: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cs typeface="Vrinda" panose="020B0502040204020203" pitchFamily="34" charset="0"/>
              </a:rPr>
              <a:t>September 7</a:t>
            </a:r>
            <a:r>
              <a:rPr lang="en-US" sz="1600" baseline="30000">
                <a:latin typeface="Verdana" panose="020B0604030504040204" pitchFamily="34" charset="0"/>
                <a:ea typeface="Verdana" panose="020B0604030504040204" pitchFamily="34" charset="0"/>
                <a:cs typeface="Vrinda" panose="020B0502040204020203" pitchFamily="34" charset="0"/>
              </a:rPr>
              <a:t>th</a:t>
            </a:r>
            <a:r>
              <a:rPr lang="en-US" sz="1600">
                <a:latin typeface="Verdana" panose="020B0604030504040204" pitchFamily="34" charset="0"/>
                <a:ea typeface="Verdana" panose="020B0604030504040204" pitchFamily="34" charset="0"/>
                <a:cs typeface="Vrinda" panose="020B0502040204020203" pitchFamily="34" charset="0"/>
              </a:rPr>
              <a:t> 	Deadline for the list of Unofficial Checkers to be submitted by 			Campaigns to the ROV (9-436a)</a:t>
            </a:r>
          </a:p>
          <a:p>
            <a:endParaRPr lang="en-US" sz="1600">
              <a:latin typeface="Verdana" panose="020B0604030504040204" pitchFamily="34" charset="0"/>
              <a:ea typeface="Verdana" panose="020B0604030504040204" pitchFamily="34" charset="0"/>
              <a:cs typeface="Vrinda" panose="020B0502040204020203" pitchFamily="34" charset="0"/>
            </a:endParaRP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rPr>
              <a:t>			</a:t>
            </a:r>
            <a:endParaRPr lang="en-US" sz="1600">
              <a:latin typeface="Verdana" panose="020B0604030504040204" pitchFamily="34" charset="0"/>
              <a:ea typeface="Verdana" panose="020B0604030504040204" pitchFamily="34" charset="0"/>
              <a:cs typeface="Vrinda" panose="020B0502040204020203" pitchFamily="34" charset="0"/>
            </a:endParaRPr>
          </a:p>
        </p:txBody>
      </p:sp>
    </p:spTree>
    <p:extLst>
      <p:ext uri="{BB962C8B-B14F-4D97-AF65-F5344CB8AC3E}">
        <p14:creationId xmlns:p14="http://schemas.microsoft.com/office/powerpoint/2010/main" val="204145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3523B-5A45-E9E9-E5E9-AC4D56E1F25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CEA8404-79FB-8541-8438-ED89E0C5507F}"/>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96F87574-9A1D-5B8E-383F-1DA25A6EB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3B6BD287-8B55-19BA-9401-0E9763E61DC6}"/>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A0C8B6C-D45D-916D-03E5-E17F5FAB56E5}"/>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A15D1F4E-7EAC-8F7E-838A-95FDA8E45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D6A89D0B-FDC4-91F2-00E6-8AE91C576B99}"/>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Deadlines</a:t>
            </a:r>
          </a:p>
        </p:txBody>
      </p:sp>
      <p:sp>
        <p:nvSpPr>
          <p:cNvPr id="2" name="TextBox 1">
            <a:extLst>
              <a:ext uri="{FF2B5EF4-FFF2-40B4-BE49-F238E27FC236}">
                <a16:creationId xmlns:a16="http://schemas.microsoft.com/office/drawing/2014/main" id="{8C278708-C43E-366A-32C3-7FC99ADC2B6E}"/>
              </a:ext>
            </a:extLst>
          </p:cNvPr>
          <p:cNvSpPr txBox="1"/>
          <p:nvPr/>
        </p:nvSpPr>
        <p:spPr>
          <a:xfrm>
            <a:off x="3106768" y="2108199"/>
            <a:ext cx="8953649" cy="4524315"/>
          </a:xfrm>
          <a:prstGeom prst="rect">
            <a:avLst/>
          </a:prstGeom>
          <a:noFill/>
        </p:spPr>
        <p:txBody>
          <a:bodyPr wrap="square" rtlCol="0">
            <a:spAutoFit/>
          </a:bodyPr>
          <a:lstStyle/>
          <a:p>
            <a:endParaRPr lang="en-US" sz="1600">
              <a:latin typeface="Verdana" panose="020B0604030504040204" pitchFamily="34" charset="0"/>
              <a:ea typeface="Verdana" panose="020B0604030504040204" pitchFamily="34" charset="0"/>
              <a:cs typeface="Vrinda" panose="020B0502040204020203" pitchFamily="34" charset="0"/>
            </a:endParaRP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cs typeface="Vrinda" panose="020B0502040204020203" pitchFamily="34" charset="0"/>
              </a:rPr>
              <a:t>September 8</a:t>
            </a:r>
            <a:r>
              <a:rPr lang="en-US" sz="1600" baseline="30000">
                <a:latin typeface="Verdana" panose="020B0604030504040204" pitchFamily="34" charset="0"/>
                <a:ea typeface="Verdana" panose="020B0604030504040204" pitchFamily="34" charset="0"/>
                <a:cs typeface="Vrinda" panose="020B0502040204020203" pitchFamily="34" charset="0"/>
              </a:rPr>
              <a:t>th</a:t>
            </a:r>
            <a:r>
              <a:rPr lang="en-US" sz="1600">
                <a:latin typeface="Verdana" panose="020B0604030504040204" pitchFamily="34" charset="0"/>
                <a:ea typeface="Verdana" panose="020B0604030504040204" pitchFamily="34" charset="0"/>
                <a:cs typeface="Vrinda" panose="020B0502040204020203" pitchFamily="34" charset="0"/>
              </a:rPr>
              <a:t>   	Final day of Supervised Balloting, all balloting of nursing homes 		should be completed no later than this date. (9-159q, 9-159r)</a:t>
            </a: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cs typeface="Vrinda" panose="020B0502040204020203" pitchFamily="34" charset="0"/>
              </a:rPr>
              <a:t>September 8</a:t>
            </a:r>
            <a:r>
              <a:rPr lang="en-US" sz="1600" baseline="30000">
                <a:latin typeface="Verdana" panose="020B0604030504040204" pitchFamily="34" charset="0"/>
                <a:ea typeface="Verdana" panose="020B0604030504040204" pitchFamily="34" charset="0"/>
                <a:cs typeface="Vrinda" panose="020B0502040204020203" pitchFamily="34" charset="0"/>
              </a:rPr>
              <a:t>th</a:t>
            </a:r>
            <a:r>
              <a:rPr lang="en-US" sz="1600">
                <a:latin typeface="Verdana" panose="020B0604030504040204" pitchFamily="34" charset="0"/>
                <a:ea typeface="Verdana" panose="020B0604030504040204" pitchFamily="34" charset="0"/>
                <a:cs typeface="Vrinda" panose="020B0502040204020203" pitchFamily="34" charset="0"/>
              </a:rPr>
              <a:t>  	Deadline for registering in Person the day before the Primary. 			Cutoff to register in person is at Noon. Applications for 			servicemembers and persons out of the country under (9-23a, 9-		26) may be received throughout the day.</a:t>
            </a: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cs typeface="Vrinda" panose="020B0502040204020203" pitchFamily="34" charset="0"/>
              </a:rPr>
              <a:t>September 9</a:t>
            </a:r>
            <a:r>
              <a:rPr lang="en-US" sz="1600" baseline="30000">
                <a:latin typeface="Verdana" panose="020B0604030504040204" pitchFamily="34" charset="0"/>
                <a:ea typeface="Verdana" panose="020B0604030504040204" pitchFamily="34" charset="0"/>
                <a:cs typeface="Vrinda" panose="020B0502040204020203" pitchFamily="34" charset="0"/>
              </a:rPr>
              <a:t>th</a:t>
            </a:r>
            <a:r>
              <a:rPr lang="en-US" sz="1600">
                <a:latin typeface="Verdana" panose="020B0604030504040204" pitchFamily="34" charset="0"/>
                <a:ea typeface="Verdana" panose="020B0604030504040204" pitchFamily="34" charset="0"/>
                <a:cs typeface="Vrinda" panose="020B0502040204020203" pitchFamily="34" charset="0"/>
              </a:rPr>
              <a:t>   	Primary Election, Polls open 6:00 am – 8:00 pm  </a:t>
            </a: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cs typeface="Vrinda" panose="020B0502040204020203" pitchFamily="34" charset="0"/>
              </a:rPr>
              <a:t>September 10-13 Amendments to the Head Moderator return can take place during 		 this period.</a:t>
            </a: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cs typeface="Vrinda" panose="020B0502040204020203" pitchFamily="34" charset="0"/>
              </a:rPr>
              <a:t>September 11</a:t>
            </a:r>
            <a:r>
              <a:rPr lang="en-US" sz="1600" baseline="30000">
                <a:latin typeface="Verdana" panose="020B0604030504040204" pitchFamily="34" charset="0"/>
                <a:ea typeface="Verdana" panose="020B0604030504040204" pitchFamily="34" charset="0"/>
                <a:cs typeface="Vrinda" panose="020B0502040204020203" pitchFamily="34" charset="0"/>
              </a:rPr>
              <a:t>th</a:t>
            </a:r>
            <a:r>
              <a:rPr lang="en-US" sz="1600">
                <a:latin typeface="Verdana" panose="020B0604030504040204" pitchFamily="34" charset="0"/>
                <a:ea typeface="Verdana" panose="020B0604030504040204" pitchFamily="34" charset="0"/>
                <a:cs typeface="Vrinda" panose="020B0502040204020203" pitchFamily="34" charset="0"/>
              </a:rPr>
              <a:t> 	Lottery to Determine Order of November Ballot for Multiple-			Opening Office</a:t>
            </a:r>
          </a:p>
          <a:p>
            <a:r>
              <a:rPr lang="en-US" sz="1600">
                <a:latin typeface="Verdana" panose="020B0604030504040204" pitchFamily="34" charset="0"/>
                <a:ea typeface="Verdana" panose="020B0604030504040204" pitchFamily="34" charset="0"/>
              </a:rPr>
              <a:t>			</a:t>
            </a:r>
            <a:endParaRPr lang="en-US" sz="1600">
              <a:latin typeface="Verdana" panose="020B0604030504040204" pitchFamily="34" charset="0"/>
              <a:ea typeface="Verdana" panose="020B0604030504040204" pitchFamily="34" charset="0"/>
              <a:cs typeface="Vrinda" panose="020B0502040204020203" pitchFamily="34" charset="0"/>
            </a:endParaRPr>
          </a:p>
        </p:txBody>
      </p:sp>
    </p:spTree>
    <p:extLst>
      <p:ext uri="{BB962C8B-B14F-4D97-AF65-F5344CB8AC3E}">
        <p14:creationId xmlns:p14="http://schemas.microsoft.com/office/powerpoint/2010/main" val="3093563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E7878-E5FC-1F74-781B-0DA0D28A495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49E7AF9-23B9-65B3-3AB3-6B719D2232CE}"/>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EA38A4E7-9A77-08C7-64AA-134978633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EA5E1EFC-9E3F-1241-9C6E-15A525F57674}"/>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3033C4-AB97-BB65-7B0D-294589D9E611}"/>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C048D869-6F5A-AF2C-7177-F82046728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02F84F70-9DAC-65B5-BAAE-6A89501AC64F}"/>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Deadlines</a:t>
            </a:r>
          </a:p>
        </p:txBody>
      </p:sp>
      <p:sp>
        <p:nvSpPr>
          <p:cNvPr id="2" name="TextBox 1">
            <a:extLst>
              <a:ext uri="{FF2B5EF4-FFF2-40B4-BE49-F238E27FC236}">
                <a16:creationId xmlns:a16="http://schemas.microsoft.com/office/drawing/2014/main" id="{1453A116-C263-58E9-05AC-A367D722796E}"/>
              </a:ext>
            </a:extLst>
          </p:cNvPr>
          <p:cNvSpPr txBox="1"/>
          <p:nvPr/>
        </p:nvSpPr>
        <p:spPr>
          <a:xfrm>
            <a:off x="3106768" y="2108199"/>
            <a:ext cx="8953649" cy="3785652"/>
          </a:xfrm>
          <a:prstGeom prst="rect">
            <a:avLst/>
          </a:prstGeom>
          <a:noFill/>
        </p:spPr>
        <p:txBody>
          <a:bodyPr wrap="square" rtlCol="0">
            <a:spAutoFit/>
          </a:bodyPr>
          <a:lstStyle/>
          <a:p>
            <a:endParaRPr lang="en-US" sz="1600">
              <a:latin typeface="Verdana" panose="020B0604030504040204" pitchFamily="34" charset="0"/>
              <a:ea typeface="Verdana" panose="020B0604030504040204" pitchFamily="34" charset="0"/>
              <a:cs typeface="Vrinda" panose="020B0502040204020203" pitchFamily="34" charset="0"/>
            </a:endParaRP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cs typeface="Vrinda" panose="020B0502040204020203" pitchFamily="34" charset="0"/>
              </a:rPr>
              <a:t>September 12</a:t>
            </a:r>
            <a:r>
              <a:rPr lang="en-US" sz="1600" baseline="30000">
                <a:latin typeface="Verdana" panose="020B0604030504040204" pitchFamily="34" charset="0"/>
                <a:ea typeface="Verdana" panose="020B0604030504040204" pitchFamily="34" charset="0"/>
                <a:cs typeface="Vrinda" panose="020B0502040204020203" pitchFamily="34" charset="0"/>
              </a:rPr>
              <a:t>th</a:t>
            </a:r>
            <a:r>
              <a:rPr lang="en-US" sz="1600">
                <a:latin typeface="Verdana" panose="020B0604030504040204" pitchFamily="34" charset="0"/>
                <a:ea typeface="Verdana" panose="020B0604030504040204" pitchFamily="34" charset="0"/>
                <a:cs typeface="Vrinda" panose="020B0502040204020203" pitchFamily="34" charset="0"/>
              </a:rPr>
              <a:t>   	Last Day for Discrepancy Recanvass (9-311)</a:t>
            </a: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cs typeface="Vrinda" panose="020B0502040204020203" pitchFamily="34" charset="0"/>
              </a:rPr>
              <a:t>September 16</a:t>
            </a:r>
            <a:r>
              <a:rPr lang="en-US" sz="1600" baseline="30000">
                <a:latin typeface="Verdana" panose="020B0604030504040204" pitchFamily="34" charset="0"/>
                <a:ea typeface="Verdana" panose="020B0604030504040204" pitchFamily="34" charset="0"/>
                <a:cs typeface="Vrinda" panose="020B0502040204020203" pitchFamily="34" charset="0"/>
              </a:rPr>
              <a:t>th</a:t>
            </a:r>
            <a:r>
              <a:rPr lang="en-US" sz="1600">
                <a:latin typeface="Verdana" panose="020B0604030504040204" pitchFamily="34" charset="0"/>
                <a:ea typeface="Verdana" panose="020B0604030504040204" pitchFamily="34" charset="0"/>
                <a:cs typeface="Vrinda" panose="020B0502040204020203" pitchFamily="34" charset="0"/>
              </a:rPr>
              <a:t>  	Deadline for conducting a Close Vote or Discrepancy Recount  </a:t>
            </a:r>
          </a:p>
          <a:p>
            <a:r>
              <a:rPr lang="en-US" sz="1600">
                <a:latin typeface="Verdana" panose="020B0604030504040204" pitchFamily="34" charset="0"/>
                <a:ea typeface="Verdana" panose="020B0604030504040204" pitchFamily="34" charset="0"/>
                <a:cs typeface="Vrinda" panose="020B0502040204020203" pitchFamily="34" charset="0"/>
              </a:rPr>
              <a:t>		(9-310, 9-311a, 9-311b, 9-370a, 9-445 &amp; 9-446)</a:t>
            </a: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cs typeface="Vrinda" panose="020B0502040204020203" pitchFamily="34" charset="0"/>
              </a:rPr>
              <a:t>September 9</a:t>
            </a:r>
            <a:r>
              <a:rPr lang="en-US" sz="1600" baseline="30000">
                <a:latin typeface="Verdana" panose="020B0604030504040204" pitchFamily="34" charset="0"/>
                <a:ea typeface="Verdana" panose="020B0604030504040204" pitchFamily="34" charset="0"/>
                <a:cs typeface="Vrinda" panose="020B0502040204020203" pitchFamily="34" charset="0"/>
              </a:rPr>
              <a:t>th</a:t>
            </a:r>
            <a:r>
              <a:rPr lang="en-US" sz="1600">
                <a:latin typeface="Verdana" panose="020B0604030504040204" pitchFamily="34" charset="0"/>
                <a:ea typeface="Verdana" panose="020B0604030504040204" pitchFamily="34" charset="0"/>
                <a:cs typeface="Vrinda" panose="020B0502040204020203" pitchFamily="34" charset="0"/>
              </a:rPr>
              <a:t>   	Primary Election, Polls open 6:00 am – 8:00 pm  </a:t>
            </a: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cs typeface="Vrinda" panose="020B0502040204020203" pitchFamily="34" charset="0"/>
              </a:rPr>
              <a:t>September 10-13 Amendments to the Head Moderator return can take place during 		 this period.</a:t>
            </a:r>
          </a:p>
          <a:p>
            <a:endParaRPr lang="en-US" sz="1600">
              <a:latin typeface="Verdana" panose="020B0604030504040204" pitchFamily="34" charset="0"/>
              <a:ea typeface="Verdana" panose="020B0604030504040204" pitchFamily="34" charset="0"/>
              <a:cs typeface="Vrinda" panose="020B0502040204020203" pitchFamily="34" charset="0"/>
            </a:endParaRPr>
          </a:p>
          <a:p>
            <a:r>
              <a:rPr lang="en-US" sz="1600">
                <a:latin typeface="Verdana" panose="020B0604030504040204" pitchFamily="34" charset="0"/>
                <a:ea typeface="Verdana" panose="020B0604030504040204" pitchFamily="34" charset="0"/>
                <a:cs typeface="Vrinda" panose="020B0502040204020203" pitchFamily="34" charset="0"/>
              </a:rPr>
              <a:t>September 24</a:t>
            </a:r>
            <a:r>
              <a:rPr lang="en-US" sz="1600" baseline="30000">
                <a:latin typeface="Verdana" panose="020B0604030504040204" pitchFamily="34" charset="0"/>
                <a:ea typeface="Verdana" panose="020B0604030504040204" pitchFamily="34" charset="0"/>
                <a:cs typeface="Vrinda" panose="020B0502040204020203" pitchFamily="34" charset="0"/>
              </a:rPr>
              <a:t>th</a:t>
            </a:r>
            <a:r>
              <a:rPr lang="en-US" sz="1600">
                <a:latin typeface="Verdana" panose="020B0604030504040204" pitchFamily="34" charset="0"/>
                <a:ea typeface="Verdana" panose="020B0604030504040204" pitchFamily="34" charset="0"/>
                <a:cs typeface="Vrinda" panose="020B0502040204020203" pitchFamily="34" charset="0"/>
              </a:rPr>
              <a:t> 	Final day for towns chosen to complete a post-election audit. (9-		320f)</a:t>
            </a:r>
          </a:p>
          <a:p>
            <a:r>
              <a:rPr lang="en-US" sz="1600">
                <a:latin typeface="Verdana" panose="020B0604030504040204" pitchFamily="34" charset="0"/>
                <a:ea typeface="Verdana" panose="020B0604030504040204" pitchFamily="34" charset="0"/>
              </a:rPr>
              <a:t>			</a:t>
            </a:r>
            <a:endParaRPr lang="en-US" sz="1600">
              <a:latin typeface="Verdana" panose="020B0604030504040204" pitchFamily="34" charset="0"/>
              <a:ea typeface="Verdana" panose="020B0604030504040204" pitchFamily="34" charset="0"/>
              <a:cs typeface="Vrinda" panose="020B0502040204020203" pitchFamily="34" charset="0"/>
            </a:endParaRPr>
          </a:p>
        </p:txBody>
      </p:sp>
    </p:spTree>
    <p:extLst>
      <p:ext uri="{BB962C8B-B14F-4D97-AF65-F5344CB8AC3E}">
        <p14:creationId xmlns:p14="http://schemas.microsoft.com/office/powerpoint/2010/main" val="2644789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59D97-4008-F73D-E0C5-AEE6032232F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D8D076A-0E26-D57A-8B3F-1C89994EFCA1}"/>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D1E2AEF7-F217-A6BF-A31A-F528FD6D7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B9713B11-79D5-9F82-A7CF-B76CEEFD0488}"/>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99B9C2-F002-F813-1D28-DD73EFE926E4}"/>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C5E00C1F-40C2-D119-D79E-FB305D26E1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CE91F3CD-C2C9-EDE7-8CFE-02897FCC85F7}"/>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 CVRS</a:t>
            </a:r>
          </a:p>
        </p:txBody>
      </p:sp>
      <p:sp>
        <p:nvSpPr>
          <p:cNvPr id="2" name="TextBox 1">
            <a:extLst>
              <a:ext uri="{FF2B5EF4-FFF2-40B4-BE49-F238E27FC236}">
                <a16:creationId xmlns:a16="http://schemas.microsoft.com/office/drawing/2014/main" id="{C3D83802-D0D6-B2BB-2E21-E905E6EEC1FD}"/>
              </a:ext>
            </a:extLst>
          </p:cNvPr>
          <p:cNvSpPr txBox="1"/>
          <p:nvPr/>
        </p:nvSpPr>
        <p:spPr>
          <a:xfrm>
            <a:off x="2979807" y="2396842"/>
            <a:ext cx="9212192" cy="455509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a:latin typeface="Verdana"/>
                <a:ea typeface="Verdana"/>
              </a:rPr>
              <a:t>The Centralized Voter Registration System (CVRS) is the system that you will use to process and make changes to a voter’s profile. </a:t>
            </a:r>
          </a:p>
          <a:p>
            <a:pPr marL="285750" indent="-285750">
              <a:buFont typeface="Arial" panose="020B0604020202020204" pitchFamily="34" charset="0"/>
              <a:buChar char="•"/>
            </a:pPr>
            <a:endParaRPr lang="en-US" sz="160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600">
                <a:latin typeface="Verdana" panose="020B0604030504040204" pitchFamily="34" charset="0"/>
                <a:ea typeface="Verdana" panose="020B0604030504040204" pitchFamily="34" charset="0"/>
              </a:rPr>
              <a:t>CVRS is where you will find your daily online voter registrations as well as changes through the DMV / Tumble Weed systems.</a:t>
            </a:r>
          </a:p>
          <a:p>
            <a:pPr marL="285750" indent="-285750">
              <a:buFont typeface="Arial" panose="020B0604020202020204" pitchFamily="34" charset="0"/>
              <a:buChar char="•"/>
            </a:pPr>
            <a:endParaRPr lang="en-US" sz="160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600">
                <a:latin typeface="Verdana" panose="020B0604030504040204" pitchFamily="34" charset="0"/>
                <a:ea typeface="Verdana" panose="020B0604030504040204" pitchFamily="34" charset="0"/>
              </a:rPr>
              <a:t>Make sure when you process a new voter to write down the voter ID# on the card. While not mandatory, this will help you locate the voter should they be taken in error.</a:t>
            </a:r>
          </a:p>
          <a:p>
            <a:pPr marL="285750" indent="-285750">
              <a:buFont typeface="Arial" panose="020B0604020202020204" pitchFamily="34" charset="0"/>
              <a:buChar char="•"/>
            </a:pPr>
            <a:endParaRPr lang="en-US" sz="160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600">
                <a:latin typeface="Verdana" panose="020B0604030504040204" pitchFamily="34" charset="0"/>
                <a:ea typeface="Verdana" panose="020B0604030504040204" pitchFamily="34" charset="0"/>
              </a:rPr>
              <a:t>The CVRS System also generates several reports that you will need. These reports are also allowed to be given to the public upon request. </a:t>
            </a:r>
          </a:p>
          <a:p>
            <a:r>
              <a:rPr lang="en-US" sz="1600">
                <a:latin typeface="Verdana" panose="020B0604030504040204" pitchFamily="34" charset="0"/>
                <a:ea typeface="Verdana" panose="020B0604030504040204" pitchFamily="34" charset="0"/>
              </a:rPr>
              <a:t>				</a:t>
            </a:r>
          </a:p>
          <a:p>
            <a:pPr marL="285750" indent="-285750">
              <a:buFont typeface="Arial" panose="020B0604020202020204" pitchFamily="34" charset="0"/>
              <a:buChar char="•"/>
            </a:pPr>
            <a:r>
              <a:rPr lang="en-US" sz="1600">
                <a:latin typeface="Verdana" panose="020B0604030504040204" pitchFamily="34" charset="0"/>
                <a:ea typeface="Verdana" panose="020B0604030504040204" pitchFamily="34" charset="0"/>
              </a:rPr>
              <a:t>	Change in Detail Report</a:t>
            </a:r>
          </a:p>
          <a:p>
            <a:pPr marL="285750" indent="-285750">
              <a:buFont typeface="Arial" panose="020B0604020202020204" pitchFamily="34" charset="0"/>
              <a:buChar char="•"/>
            </a:pPr>
            <a:r>
              <a:rPr lang="en-US" sz="1600">
                <a:latin typeface="Verdana" panose="020B0604030504040204" pitchFamily="34" charset="0"/>
                <a:ea typeface="Verdana" panose="020B0604030504040204" pitchFamily="34" charset="0"/>
              </a:rPr>
              <a:t>	Disk file (entire voter file in text format)</a:t>
            </a:r>
          </a:p>
          <a:p>
            <a:pPr marL="285750" indent="-285750">
              <a:buFont typeface="Arial" panose="020B0604020202020204" pitchFamily="34" charset="0"/>
              <a:buChar char="•"/>
            </a:pPr>
            <a:r>
              <a:rPr lang="en-US" sz="1600">
                <a:latin typeface="Verdana" panose="020B0604030504040204" pitchFamily="34" charset="0"/>
                <a:ea typeface="Verdana" panose="020B0604030504040204" pitchFamily="34" charset="0"/>
              </a:rPr>
              <a:t>	Alpha List</a:t>
            </a:r>
          </a:p>
          <a:p>
            <a:pPr marL="285750" indent="-285750">
              <a:buFont typeface="Arial" panose="020B0604020202020204" pitchFamily="34" charset="0"/>
              <a:buChar char="•"/>
            </a:pPr>
            <a:r>
              <a:rPr lang="en-US" sz="1600">
                <a:latin typeface="Verdana" panose="020B0604030504040204" pitchFamily="34" charset="0"/>
                <a:ea typeface="Verdana" panose="020B0604030504040204" pitchFamily="34" charset="0"/>
              </a:rPr>
              <a:t>	Street Guide</a:t>
            </a:r>
          </a:p>
          <a:p>
            <a:endParaRPr lang="en-US">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822801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BA171-9D29-A16C-15F3-F641C76DA70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896EBA1-85FC-0AB5-4C4D-817516B73D46}"/>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59A2A55D-94A3-0FBF-8B55-E9BCE2EFE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57558EB1-8543-A0AF-4C12-B2943548949F}"/>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9B832BB-CCE8-3CD8-C451-8B4BC1AE08B5}"/>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337AE20-74AB-8A73-3616-CDE237521B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DB003322-0AFF-29E2-3A7E-B421DB9C7869}"/>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 CVRS / SSVR </a:t>
            </a:r>
          </a:p>
        </p:txBody>
      </p:sp>
      <p:sp>
        <p:nvSpPr>
          <p:cNvPr id="2" name="TextBox 1">
            <a:extLst>
              <a:ext uri="{FF2B5EF4-FFF2-40B4-BE49-F238E27FC236}">
                <a16:creationId xmlns:a16="http://schemas.microsoft.com/office/drawing/2014/main" id="{E1553820-D448-E7A5-7056-A6359DE34061}"/>
              </a:ext>
            </a:extLst>
          </p:cNvPr>
          <p:cNvSpPr txBox="1"/>
          <p:nvPr/>
        </p:nvSpPr>
        <p:spPr>
          <a:xfrm>
            <a:off x="3061869" y="2551837"/>
            <a:ext cx="9212192" cy="2031325"/>
          </a:xfrm>
          <a:prstGeom prst="rect">
            <a:avLst/>
          </a:prstGeom>
          <a:noFill/>
        </p:spPr>
        <p:txBody>
          <a:bodyPr wrap="square" rtlCol="0">
            <a:spAutoFit/>
          </a:bodyPr>
          <a:lstStyle/>
          <a:p>
            <a:pPr marL="285750" indent="-285750">
              <a:buFont typeface="Arial" panose="020B0604020202020204" pitchFamily="34" charset="0"/>
              <a:buChar char="•"/>
            </a:pPr>
            <a:r>
              <a:rPr lang="en-US">
                <a:latin typeface="Verdana" panose="020B0604030504040204" pitchFamily="34" charset="0"/>
                <a:ea typeface="Verdana" panose="020B0604030504040204" pitchFamily="34" charset="0"/>
              </a:rPr>
              <a:t>Each town has an SSVR master account for CVRS. </a:t>
            </a:r>
          </a:p>
          <a:p>
            <a:pPr marL="285750" indent="-285750">
              <a:buFont typeface="Arial" panose="020B0604020202020204" pitchFamily="34" charset="0"/>
              <a:buChar char="•"/>
            </a:pPr>
            <a:endParaRPr lang="en-US">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a:latin typeface="Verdana" panose="020B0604030504040204" pitchFamily="34" charset="0"/>
                <a:ea typeface="Verdana" panose="020B0604030504040204" pitchFamily="34" charset="0"/>
              </a:rPr>
              <a:t>This account allows you to create and delete users. You can also lock and unlock active accounts. </a:t>
            </a:r>
          </a:p>
          <a:p>
            <a:pPr marL="285750" indent="-285750">
              <a:buFont typeface="Arial" panose="020B0604020202020204" pitchFamily="34" charset="0"/>
              <a:buChar char="•"/>
            </a:pPr>
            <a:endParaRPr lang="en-US">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a:latin typeface="Verdana" panose="020B0604030504040204" pitchFamily="34" charset="0"/>
                <a:ea typeface="Verdana" panose="020B0604030504040204" pitchFamily="34" charset="0"/>
              </a:rPr>
              <a:t>This account is to be shared with each Registrar in the office.</a:t>
            </a:r>
          </a:p>
          <a:p>
            <a:endParaRPr lang="en-US">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2510969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AEE7F-562E-49E0-151E-B7E34D54DF7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04BD290-697F-73A2-8BA0-60D223B684EC}"/>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73528F4F-1D37-1224-86BD-185F38955A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D1CF6F3E-89C0-6383-9FA7-465092035E57}"/>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62035525-88A2-0EC4-C50E-1C4D0EA20F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7C940ADC-D449-E567-9EA2-DADC3F9F1A9A}"/>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 CVRS / SSVR </a:t>
            </a:r>
          </a:p>
        </p:txBody>
      </p:sp>
      <p:pic>
        <p:nvPicPr>
          <p:cNvPr id="11" name="Picture 10">
            <a:extLst>
              <a:ext uri="{FF2B5EF4-FFF2-40B4-BE49-F238E27FC236}">
                <a16:creationId xmlns:a16="http://schemas.microsoft.com/office/drawing/2014/main" id="{4B828394-04FA-0DF9-C580-105605ECB844}"/>
              </a:ext>
            </a:extLst>
          </p:cNvPr>
          <p:cNvPicPr>
            <a:picLocks noChangeAspect="1"/>
          </p:cNvPicPr>
          <p:nvPr/>
        </p:nvPicPr>
        <p:blipFill>
          <a:blip r:embed="rId5"/>
          <a:stretch>
            <a:fillRect/>
          </a:stretch>
        </p:blipFill>
        <p:spPr>
          <a:xfrm>
            <a:off x="41868" y="484633"/>
            <a:ext cx="12192000" cy="5250232"/>
          </a:xfrm>
          <a:prstGeom prst="rect">
            <a:avLst/>
          </a:prstGeom>
        </p:spPr>
      </p:pic>
      <p:sp>
        <p:nvSpPr>
          <p:cNvPr id="12" name="Arrow: Right 11">
            <a:extLst>
              <a:ext uri="{FF2B5EF4-FFF2-40B4-BE49-F238E27FC236}">
                <a16:creationId xmlns:a16="http://schemas.microsoft.com/office/drawing/2014/main" id="{2B7F3AF5-B8E3-EB1C-9E5F-32155F67A6DE}"/>
              </a:ext>
            </a:extLst>
          </p:cNvPr>
          <p:cNvSpPr/>
          <p:nvPr/>
        </p:nvSpPr>
        <p:spPr>
          <a:xfrm rot="9951835">
            <a:off x="950857" y="2197500"/>
            <a:ext cx="457200" cy="2157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20BA022E-AA81-976D-10A3-F853C72D1214}"/>
              </a:ext>
            </a:extLst>
          </p:cNvPr>
          <p:cNvSpPr/>
          <p:nvPr/>
        </p:nvSpPr>
        <p:spPr>
          <a:xfrm>
            <a:off x="3487720" y="4645152"/>
            <a:ext cx="1952960" cy="8686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2CB23CD3-3A37-DF97-3227-4939F3CA558F}"/>
              </a:ext>
            </a:extLst>
          </p:cNvPr>
          <p:cNvSpPr/>
          <p:nvPr/>
        </p:nvSpPr>
        <p:spPr>
          <a:xfrm rot="10800000">
            <a:off x="8001000" y="5593242"/>
            <a:ext cx="1371600" cy="104530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D5F25E3B-F6D6-56D2-EB6F-8AA8625DC32F}"/>
              </a:ext>
            </a:extLst>
          </p:cNvPr>
          <p:cNvSpPr/>
          <p:nvPr/>
        </p:nvSpPr>
        <p:spPr>
          <a:xfrm rot="14312115">
            <a:off x="2401182" y="1713181"/>
            <a:ext cx="863617" cy="4324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0251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23175" y="1119968"/>
            <a:ext cx="7615405" cy="954107"/>
          </a:xfrm>
          <a:prstGeom prst="rect">
            <a:avLst/>
          </a:prstGeom>
          <a:noFill/>
        </p:spPr>
        <p:txBody>
          <a:bodyPr wrap="square" rtlCol="0">
            <a:spAutoFit/>
          </a:bodyPr>
          <a:lstStyle/>
          <a:p>
            <a:r>
              <a:rPr lang="en-US" sz="2800" b="1">
                <a:solidFill>
                  <a:schemeClr val="bg1"/>
                </a:solidFill>
                <a:latin typeface="Vrinda" panose="020B0502040204020203" pitchFamily="34" charset="0"/>
                <a:cs typeface="Vrinda" panose="020B0502040204020203" pitchFamily="34" charset="0"/>
              </a:rPr>
              <a:t>Sec. 9-174a. Emergency contingency plan </a:t>
            </a:r>
            <a:br>
              <a:rPr lang="en-US" sz="2800" b="1">
                <a:solidFill>
                  <a:schemeClr val="bg1"/>
                </a:solidFill>
                <a:latin typeface="Vrinda" panose="020B0502040204020203" pitchFamily="34" charset="0"/>
                <a:cs typeface="Vrinda" panose="020B0502040204020203" pitchFamily="34" charset="0"/>
              </a:rPr>
            </a:br>
            <a:r>
              <a:rPr lang="en-US" sz="2800" b="1">
                <a:solidFill>
                  <a:schemeClr val="bg1"/>
                </a:solidFill>
                <a:latin typeface="Vrinda" panose="020B0502040204020203" pitchFamily="34" charset="0"/>
                <a:cs typeface="Vrinda" panose="020B0502040204020203" pitchFamily="34" charset="0"/>
              </a:rPr>
              <a:t>for elections</a:t>
            </a:r>
            <a:endParaRPr lang="en-US" sz="2800" b="1">
              <a:solidFill>
                <a:schemeClr val="bg1"/>
              </a:solidFill>
              <a:latin typeface="Vrinda" panose="020B0502040204020203" pitchFamily="34" charset="0"/>
              <a:ea typeface="Verdana" panose="020B0604030504040204" pitchFamily="34" charset="0"/>
              <a:cs typeface="Vrinda" panose="020B0502040204020203" pitchFamily="34" charset="0"/>
            </a:endParaRPr>
          </a:p>
        </p:txBody>
      </p:sp>
      <p:sp>
        <p:nvSpPr>
          <p:cNvPr id="2" name="TextBox 1">
            <a:extLst>
              <a:ext uri="{FF2B5EF4-FFF2-40B4-BE49-F238E27FC236}">
                <a16:creationId xmlns:a16="http://schemas.microsoft.com/office/drawing/2014/main" id="{2F2D6828-65B6-894D-76EC-B1B4808A635E}"/>
              </a:ext>
            </a:extLst>
          </p:cNvPr>
          <p:cNvSpPr txBox="1"/>
          <p:nvPr/>
        </p:nvSpPr>
        <p:spPr>
          <a:xfrm>
            <a:off x="3081532" y="2208583"/>
            <a:ext cx="8755811" cy="4308872"/>
          </a:xfrm>
          <a:prstGeom prst="rect">
            <a:avLst/>
          </a:prstGeom>
          <a:noFill/>
        </p:spPr>
        <p:txBody>
          <a:bodyPr wrap="square" rtlCol="0">
            <a:spAutoFit/>
          </a:bodyPr>
          <a:lstStyle/>
          <a:p>
            <a:pPr marL="0" indent="0">
              <a:buNone/>
            </a:pPr>
            <a:r>
              <a:rPr lang="en-US" sz="2000" b="1">
                <a:latin typeface="Verdana" panose="020B0604030504040204" pitchFamily="34" charset="0"/>
                <a:ea typeface="Verdana" panose="020B0604030504040204" pitchFamily="34" charset="0"/>
                <a:cs typeface="Vrinda" panose="020B0502040204020203" pitchFamily="34" charset="0"/>
              </a:rPr>
              <a:t>Sec. 9-174a. Emergency contingency plan for elections. Model plan.</a:t>
            </a:r>
            <a:r>
              <a:rPr lang="en-US">
                <a:latin typeface="Verdana" panose="020B0604030504040204" pitchFamily="34" charset="0"/>
                <a:ea typeface="Verdana" panose="020B0604030504040204" pitchFamily="34" charset="0"/>
                <a:cs typeface="Vrinda" panose="020B0502040204020203" pitchFamily="34" charset="0"/>
              </a:rPr>
              <a:t> (a) For each municipality, the registrars of voters, in consultation with the municipal clerk, shall create an emergency contingency plan for elections, primaries and referenda to be held within such municipality. </a:t>
            </a:r>
          </a:p>
          <a:p>
            <a:pPr marL="0" indent="0">
              <a:buNone/>
            </a:pPr>
            <a:endParaRPr lang="en-US">
              <a:latin typeface="Verdana" panose="020B0604030504040204" pitchFamily="34" charset="0"/>
              <a:ea typeface="Verdana" panose="020B0604030504040204" pitchFamily="34" charset="0"/>
              <a:cs typeface="Vrinda" panose="020B0502040204020203" pitchFamily="34" charset="0"/>
            </a:endParaRPr>
          </a:p>
          <a:p>
            <a:pPr marL="0" indent="0">
              <a:buNone/>
            </a:pPr>
            <a:r>
              <a:rPr lang="en-US" b="1" i="0">
                <a:solidFill>
                  <a:srgbClr val="000000"/>
                </a:solidFill>
                <a:effectLst/>
                <a:highlight>
                  <a:srgbClr val="FFFFFF"/>
                </a:highlight>
                <a:latin typeface="Verdana" panose="020B0604030504040204" pitchFamily="34" charset="0"/>
                <a:ea typeface="Verdana" panose="020B0604030504040204" pitchFamily="34" charset="0"/>
              </a:rPr>
              <a:t>Such plan shall include, but not be limited to</a:t>
            </a:r>
            <a:r>
              <a:rPr lang="en-US" b="0" i="0">
                <a:solidFill>
                  <a:srgbClr val="000000"/>
                </a:solidFill>
                <a:effectLst/>
                <a:highlight>
                  <a:srgbClr val="FFFFFF"/>
                </a:highlight>
                <a:latin typeface="Verdana" panose="020B0604030504040204" pitchFamily="34" charset="0"/>
                <a:ea typeface="Verdana" panose="020B0604030504040204" pitchFamily="34" charset="0"/>
              </a:rPr>
              <a:t>, (1) solutions for ballot or envelope shortages, and (2) strategies to implement in the event of (A) a shortage or absence of election or primary officials at the polling place or the location designated for early voting, as applicable, (B) a loss of power, (C) a fire or the sounding of an alarm within a polling place or a location designated for early voting, (D) voting machine malfunctions, (E) a weather or other natural disaster, (F) the need to remove an election or primary official and to replace such official, and (G) disorder in and around the polling place or the location designated for early voting.</a:t>
            </a:r>
            <a:endParaRPr lang="en-US">
              <a:latin typeface="Verdana" panose="020B0604030504040204" pitchFamily="34" charset="0"/>
              <a:ea typeface="Verdana" panose="020B0604030504040204" pitchFamily="34" charset="0"/>
              <a:cs typeface="Vrinda" panose="020B0502040204020203" pitchFamily="34" charset="0"/>
            </a:endParaRPr>
          </a:p>
        </p:txBody>
      </p:sp>
    </p:spTree>
    <p:extLst>
      <p:ext uri="{BB962C8B-B14F-4D97-AF65-F5344CB8AC3E}">
        <p14:creationId xmlns:p14="http://schemas.microsoft.com/office/powerpoint/2010/main" val="2735821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DD41C0-3602-45F9-01D6-2B0EB8D467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8559" y="0"/>
            <a:ext cx="6154882" cy="6781800"/>
          </a:xfrm>
          <a:prstGeom prst="rect">
            <a:avLst/>
          </a:prstGeom>
        </p:spPr>
      </p:pic>
    </p:spTree>
    <p:extLst>
      <p:ext uri="{BB962C8B-B14F-4D97-AF65-F5344CB8AC3E}">
        <p14:creationId xmlns:p14="http://schemas.microsoft.com/office/powerpoint/2010/main" val="2364980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Avoid a disaster before it occurs</a:t>
            </a:r>
          </a:p>
        </p:txBody>
      </p:sp>
      <p:sp>
        <p:nvSpPr>
          <p:cNvPr id="2" name="TextBox 1">
            <a:extLst>
              <a:ext uri="{FF2B5EF4-FFF2-40B4-BE49-F238E27FC236}">
                <a16:creationId xmlns:a16="http://schemas.microsoft.com/office/drawing/2014/main" id="{2F2D6828-65B6-894D-76EC-B1B4808A635E}"/>
              </a:ext>
            </a:extLst>
          </p:cNvPr>
          <p:cNvSpPr txBox="1"/>
          <p:nvPr/>
        </p:nvSpPr>
        <p:spPr>
          <a:xfrm>
            <a:off x="3168434" y="2287174"/>
            <a:ext cx="8755811" cy="4093428"/>
          </a:xfrm>
          <a:prstGeom prst="rect">
            <a:avLst/>
          </a:prstGeom>
          <a:noFill/>
        </p:spPr>
        <p:txBody>
          <a:bodyPr wrap="square" lIns="91440" tIns="45720" rIns="91440" bIns="45720" rtlCol="0" anchor="t">
            <a:spAutoFit/>
          </a:bodyPr>
          <a:lstStyle/>
          <a:p>
            <a:r>
              <a:rPr lang="en-US" sz="1600" u="sng">
                <a:latin typeface="Verdana"/>
                <a:ea typeface="Verdana"/>
              </a:rPr>
              <a:t>Early Permission and Site Check </a:t>
            </a:r>
            <a:endParaRPr lang="en-US" sz="1600">
              <a:latin typeface="Verdana"/>
              <a:ea typeface="Verdana"/>
            </a:endParaRPr>
          </a:p>
          <a:p>
            <a:pPr marL="0" indent="0">
              <a:buNone/>
            </a:pPr>
            <a:r>
              <a:rPr lang="en-US" sz="1600">
                <a:latin typeface="Verdana"/>
                <a:ea typeface="Verdana"/>
              </a:rPr>
              <a:t>Check with those in charge of your polling place well in advance of the election to make sure that the location will be operational on the day of the election. Make sure to conduct a site visit before the election to make sure everything will be operational for the Primary. </a:t>
            </a:r>
          </a:p>
          <a:p>
            <a:endParaRPr lang="en-US" sz="1600">
              <a:latin typeface="Verdana" panose="020B0604030504040204" pitchFamily="34" charset="0"/>
              <a:ea typeface="Verdana" panose="020B0604030504040204" pitchFamily="34" charset="0"/>
            </a:endParaRPr>
          </a:p>
          <a:p>
            <a:r>
              <a:rPr lang="en-US" sz="1600" u="sng">
                <a:latin typeface="Verdana"/>
                <a:ea typeface="Verdana"/>
              </a:rPr>
              <a:t>Pre-Election Organization Meeting</a:t>
            </a:r>
          </a:p>
          <a:p>
            <a:pPr marL="0" indent="0">
              <a:buNone/>
            </a:pPr>
            <a:r>
              <a:rPr lang="en-US" sz="1600">
                <a:latin typeface="Verdana"/>
                <a:ea typeface="Verdana"/>
              </a:rPr>
              <a:t>Before every election, you should consider calling a meeting in which everyone who would have some kind of role is present. For example, are your polling places owned by the municipality or are they rentals? Who will be delivering your election equipment and who will be accepting delivery? Are the local authorities prepared to assist you should you lose power or have an emergency at the polls? Is everyone aware of what your Emergency Plan entails and are they ready to assist your office should a problem develop?</a:t>
            </a:r>
          </a:p>
          <a:p>
            <a:endParaRPr lang="en-US">
              <a:latin typeface="Vrinda" panose="020B0502040204020203" pitchFamily="34" charset="0"/>
              <a:cs typeface="Vrinda" panose="020B0502040204020203" pitchFamily="34" charset="0"/>
            </a:endParaRPr>
          </a:p>
          <a:p>
            <a:r>
              <a:rPr lang="en-US">
                <a:latin typeface="Vrinda" panose="020B0502040204020203" pitchFamily="34" charset="0"/>
                <a:cs typeface="Vrinda" panose="020B0502040204020203" pitchFamily="34" charset="0"/>
              </a:rPr>
              <a:t>Keep in mind School will be in session on September 9</a:t>
            </a:r>
            <a:r>
              <a:rPr lang="en-US" baseline="30000">
                <a:latin typeface="Vrinda" panose="020B0502040204020203" pitchFamily="34" charset="0"/>
                <a:cs typeface="Vrinda" panose="020B0502040204020203" pitchFamily="34" charset="0"/>
              </a:rPr>
              <a:t>th</a:t>
            </a:r>
            <a:r>
              <a:rPr lang="en-US">
                <a:latin typeface="Vrinda" panose="020B0502040204020203" pitchFamily="34" charset="0"/>
                <a:cs typeface="Vrinda" panose="020B0502040204020203" pitchFamily="34" charset="0"/>
              </a:rPr>
              <a:t>, 2025</a:t>
            </a:r>
          </a:p>
        </p:txBody>
      </p:sp>
    </p:spTree>
    <p:extLst>
      <p:ext uri="{BB962C8B-B14F-4D97-AF65-F5344CB8AC3E}">
        <p14:creationId xmlns:p14="http://schemas.microsoft.com/office/powerpoint/2010/main" val="3814198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744DFA-42E2-A07B-BAFD-869F09E471C4}"/>
              </a:ext>
            </a:extLst>
          </p:cNvPr>
          <p:cNvSpPr>
            <a:spLocks noGrp="1"/>
          </p:cNvSpPr>
          <p:nvPr>
            <p:ph type="title"/>
          </p:nvPr>
        </p:nvSpPr>
        <p:spPr>
          <a:xfrm>
            <a:off x="838200" y="401221"/>
            <a:ext cx="10515600" cy="1348065"/>
          </a:xfrm>
        </p:spPr>
        <p:txBody>
          <a:bodyPr vert="horz" lIns="91440" tIns="45720" rIns="91440" bIns="45720" rtlCol="0" anchor="ctr">
            <a:normAutofit/>
          </a:bodyPr>
          <a:lstStyle/>
          <a:p>
            <a:pPr>
              <a:spcAft>
                <a:spcPts val="600"/>
              </a:spcAft>
            </a:pPr>
            <a:r>
              <a:rPr lang="en-US" sz="5400" kern="1200">
                <a:solidFill>
                  <a:srgbClr val="FFFFFF"/>
                </a:solidFill>
                <a:latin typeface="+mj-lt"/>
                <a:ea typeface="+mj-ea"/>
                <a:cs typeface="+mj-cs"/>
              </a:rPr>
              <a:t>Title</a:t>
            </a:r>
          </a:p>
        </p:txBody>
      </p:sp>
      <p:sp>
        <p:nvSpPr>
          <p:cNvPr id="9" name="TextBox 8">
            <a:extLst>
              <a:ext uri="{FF2B5EF4-FFF2-40B4-BE49-F238E27FC236}">
                <a16:creationId xmlns:a16="http://schemas.microsoft.com/office/drawing/2014/main" id="{3328A4E6-62CD-D106-867A-A3143D0713E6}"/>
              </a:ext>
            </a:extLst>
          </p:cNvPr>
          <p:cNvSpPr txBox="1"/>
          <p:nvPr/>
        </p:nvSpPr>
        <p:spPr>
          <a:xfrm>
            <a:off x="838200" y="2586789"/>
            <a:ext cx="10515600" cy="3590174"/>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200"/>
              <a:t>text</a:t>
            </a:r>
          </a:p>
        </p:txBody>
      </p:sp>
      <p:pic>
        <p:nvPicPr>
          <p:cNvPr id="6" name="Picture 5" descr="A picture containing screenshot, text, rectangle, blue&#10;&#10;Description automatically generated">
            <a:extLst>
              <a:ext uri="{FF2B5EF4-FFF2-40B4-BE49-F238E27FC236}">
                <a16:creationId xmlns:a16="http://schemas.microsoft.com/office/drawing/2014/main" id="{3BCD14E1-147C-EACF-6094-FC86A1922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72" y="0"/>
            <a:ext cx="12192000" cy="6858000"/>
          </a:xfrm>
          <a:prstGeom prst="rect">
            <a:avLst/>
          </a:prstGeom>
        </p:spPr>
      </p:pic>
      <p:sp>
        <p:nvSpPr>
          <p:cNvPr id="3" name="TextBox 2">
            <a:extLst>
              <a:ext uri="{FF2B5EF4-FFF2-40B4-BE49-F238E27FC236}">
                <a16:creationId xmlns:a16="http://schemas.microsoft.com/office/drawing/2014/main" id="{D5F56B95-2609-F37B-764F-48260AF147F9}"/>
              </a:ext>
            </a:extLst>
          </p:cNvPr>
          <p:cNvSpPr txBox="1"/>
          <p:nvPr/>
        </p:nvSpPr>
        <p:spPr>
          <a:xfrm>
            <a:off x="354920" y="761223"/>
            <a:ext cx="4271944" cy="2062103"/>
          </a:xfrm>
          <a:prstGeom prst="rect">
            <a:avLst/>
          </a:prstGeom>
          <a:noFill/>
        </p:spPr>
        <p:txBody>
          <a:bodyPr wrap="square" lIns="91440" tIns="45720" rIns="91440" bIns="45720" rtlCol="0" anchor="t">
            <a:spAutoFit/>
          </a:bodyPr>
          <a:lstStyle/>
          <a:p>
            <a:r>
              <a:rPr lang="en-US" sz="1600">
                <a:latin typeface="Verdana" panose="020B0604030504040204" pitchFamily="34" charset="0"/>
                <a:ea typeface="Verdana" panose="020B0604030504040204" pitchFamily="34" charset="0"/>
              </a:rPr>
              <a:t>Primary Petitions:</a:t>
            </a:r>
          </a:p>
          <a:p>
            <a:pPr marL="285750" indent="-285750">
              <a:buFont typeface="Arial" panose="020B0604020202020204" pitchFamily="34" charset="0"/>
              <a:buChar char="•"/>
            </a:pPr>
            <a:r>
              <a:rPr lang="en-US" sz="1600">
                <a:latin typeface="Verdana" panose="020B0604030504040204" pitchFamily="34" charset="0"/>
                <a:ea typeface="Verdana" panose="020B0604030504040204" pitchFamily="34" charset="0"/>
              </a:rPr>
              <a:t>Given by Registrars / SOTS </a:t>
            </a:r>
            <a:endParaRPr lang="en-US" sz="1600">
              <a:latin typeface="Verdana" panose="020B0604030504040204" pitchFamily="34" charset="0"/>
              <a:ea typeface="Verdana" panose="020B0604030504040204" pitchFamily="34" charset="0"/>
              <a:cs typeface="Calibri"/>
            </a:endParaRPr>
          </a:p>
          <a:p>
            <a:pPr marL="285750" indent="-285750">
              <a:buFont typeface="Arial" panose="020B0604020202020204" pitchFamily="34" charset="0"/>
              <a:buChar char="•"/>
            </a:pPr>
            <a:r>
              <a:rPr lang="en-US" sz="1600">
                <a:latin typeface="Verdana" panose="020B0604030504040204" pitchFamily="34" charset="0"/>
                <a:ea typeface="Verdana" panose="020B0604030504040204" pitchFamily="34" charset="0"/>
              </a:rPr>
              <a:t>Shorter window to obtain signatures</a:t>
            </a:r>
            <a:endParaRPr lang="en-US" sz="1600">
              <a:latin typeface="Verdana" panose="020B0604030504040204" pitchFamily="34" charset="0"/>
              <a:ea typeface="Verdana" panose="020B0604030504040204" pitchFamily="34" charset="0"/>
              <a:cs typeface="Calibri"/>
            </a:endParaRPr>
          </a:p>
          <a:p>
            <a:pPr marL="285750" indent="-285750">
              <a:buFont typeface="Arial" panose="020B0604020202020204" pitchFamily="34" charset="0"/>
              <a:buChar char="•"/>
            </a:pPr>
            <a:r>
              <a:rPr lang="en-US" sz="1600">
                <a:latin typeface="Verdana" panose="020B0604030504040204" pitchFamily="34" charset="0"/>
                <a:ea typeface="Verdana" panose="020B0604030504040204" pitchFamily="34" charset="0"/>
              </a:rPr>
              <a:t>Signatures needed = Depending on the office, 2% or 5% of total party enrollment in the state, district, or municipality</a:t>
            </a:r>
            <a:endParaRPr lang="en-US" sz="1600">
              <a:latin typeface="Verdana" panose="020B0604030504040204" pitchFamily="34" charset="0"/>
              <a:ea typeface="Verdana" panose="020B0604030504040204" pitchFamily="34" charset="0"/>
              <a:cs typeface="Calibri"/>
            </a:endParaRPr>
          </a:p>
          <a:p>
            <a:pPr marL="285750" indent="-285750">
              <a:buFont typeface="Arial" panose="020B0604020202020204" pitchFamily="34" charset="0"/>
              <a:buChar char="•"/>
            </a:pPr>
            <a:r>
              <a:rPr lang="en-US" sz="1600">
                <a:latin typeface="Verdana" panose="020B0604030504040204" pitchFamily="34" charset="0"/>
                <a:ea typeface="Verdana" panose="020B0604030504040204" pitchFamily="34" charset="0"/>
              </a:rPr>
              <a:t>Success = Primary election</a:t>
            </a:r>
            <a:endParaRPr lang="en-US" sz="1600">
              <a:latin typeface="Verdana" panose="020B0604030504040204" pitchFamily="34" charset="0"/>
              <a:ea typeface="Verdana" panose="020B0604030504040204" pitchFamily="34" charset="0"/>
              <a:cs typeface="Calibri"/>
            </a:endParaRPr>
          </a:p>
        </p:txBody>
      </p:sp>
      <p:sp>
        <p:nvSpPr>
          <p:cNvPr id="7" name="TextBox 6">
            <a:extLst>
              <a:ext uri="{FF2B5EF4-FFF2-40B4-BE49-F238E27FC236}">
                <a16:creationId xmlns:a16="http://schemas.microsoft.com/office/drawing/2014/main" id="{96725E6F-AFA6-694C-B424-AACBE7ECEFAB}"/>
              </a:ext>
            </a:extLst>
          </p:cNvPr>
          <p:cNvSpPr txBox="1"/>
          <p:nvPr/>
        </p:nvSpPr>
        <p:spPr>
          <a:xfrm>
            <a:off x="437388" y="3426328"/>
            <a:ext cx="4107352" cy="2585323"/>
          </a:xfrm>
          <a:prstGeom prst="rect">
            <a:avLst/>
          </a:prstGeom>
          <a:noFill/>
        </p:spPr>
        <p:txBody>
          <a:bodyPr wrap="square" lIns="91440" tIns="45720" rIns="91440" bIns="45720" rtlCol="0" anchor="t">
            <a:spAutoFit/>
          </a:bodyPr>
          <a:lstStyle/>
          <a:p>
            <a:r>
              <a:rPr lang="en-US" sz="1600">
                <a:latin typeface="Verdana" panose="020B0604030504040204" pitchFamily="34" charset="0"/>
                <a:ea typeface="Verdana" panose="020B0604030504040204" pitchFamily="34" charset="0"/>
              </a:rPr>
              <a:t>Nomination Petitions</a:t>
            </a:r>
          </a:p>
          <a:p>
            <a:pPr marL="285750" indent="-285750">
              <a:buFont typeface="Arial" panose="020B0604020202020204" pitchFamily="34" charset="0"/>
              <a:buChar char="•"/>
            </a:pPr>
            <a:r>
              <a:rPr lang="en-US" sz="1600">
                <a:latin typeface="Verdana" panose="020B0604030504040204" pitchFamily="34" charset="0"/>
                <a:ea typeface="Verdana" panose="020B0604030504040204" pitchFamily="34" charset="0"/>
              </a:rPr>
              <a:t>Given by Town Clerks / SOTS</a:t>
            </a:r>
            <a:endParaRPr lang="en-US" sz="1600">
              <a:latin typeface="Verdana" panose="020B0604030504040204" pitchFamily="34" charset="0"/>
              <a:ea typeface="Verdana" panose="020B0604030504040204" pitchFamily="34" charset="0"/>
              <a:cs typeface="Calibri"/>
            </a:endParaRPr>
          </a:p>
          <a:p>
            <a:pPr marL="285750" indent="-285750">
              <a:buFont typeface="Arial" panose="020B0604020202020204" pitchFamily="34" charset="0"/>
              <a:buChar char="•"/>
            </a:pPr>
            <a:r>
              <a:rPr lang="en-US" sz="1600">
                <a:latin typeface="Verdana" panose="020B0604030504040204" pitchFamily="34" charset="0"/>
                <a:ea typeface="Verdana" panose="020B0604030504040204" pitchFamily="34" charset="0"/>
              </a:rPr>
              <a:t>Longer window to obtain signatures</a:t>
            </a:r>
            <a:endParaRPr lang="en-US" sz="1600">
              <a:latin typeface="Verdana" panose="020B0604030504040204" pitchFamily="34" charset="0"/>
              <a:ea typeface="Verdana" panose="020B0604030504040204" pitchFamily="34" charset="0"/>
              <a:cs typeface="Calibri"/>
            </a:endParaRPr>
          </a:p>
          <a:p>
            <a:pPr marL="285750" indent="-285750">
              <a:buFont typeface="Arial" panose="020B0604020202020204" pitchFamily="34" charset="0"/>
              <a:buChar char="•"/>
            </a:pPr>
            <a:r>
              <a:rPr lang="en-US" sz="1600">
                <a:latin typeface="Verdana" panose="020B0604030504040204" pitchFamily="34" charset="0"/>
                <a:ea typeface="Verdana" panose="020B0604030504040204" pitchFamily="34" charset="0"/>
              </a:rPr>
              <a:t>Signatures needed = The lesser of 7,500 or 1% of the total number of votes cast in the last election</a:t>
            </a:r>
            <a:endParaRPr lang="en-US" sz="1600">
              <a:latin typeface="Verdana" panose="020B0604030504040204" pitchFamily="34" charset="0"/>
              <a:ea typeface="Verdana" panose="020B0604030504040204" pitchFamily="34" charset="0"/>
              <a:cs typeface="Calibri"/>
            </a:endParaRPr>
          </a:p>
          <a:p>
            <a:pPr marL="285750" indent="-285750">
              <a:buFont typeface="Arial" panose="020B0604020202020204" pitchFamily="34" charset="0"/>
              <a:buChar char="•"/>
            </a:pPr>
            <a:r>
              <a:rPr lang="en-US" sz="1600">
                <a:latin typeface="Verdana" panose="020B0604030504040204" pitchFamily="34" charset="0"/>
                <a:ea typeface="Verdana" panose="020B0604030504040204" pitchFamily="34" charset="0"/>
              </a:rPr>
              <a:t>Success = Access to the November ballot </a:t>
            </a:r>
            <a:endParaRPr lang="en-US" sz="1600">
              <a:latin typeface="Verdana" panose="020B0604030504040204" pitchFamily="34" charset="0"/>
              <a:ea typeface="Verdana" panose="020B0604030504040204" pitchFamily="34" charset="0"/>
              <a:cs typeface="Calibri"/>
            </a:endParaRPr>
          </a:p>
          <a:p>
            <a:endParaRPr lang="en-US"/>
          </a:p>
        </p:txBody>
      </p:sp>
      <p:sp>
        <p:nvSpPr>
          <p:cNvPr id="8" name="TextBox 7">
            <a:extLst>
              <a:ext uri="{FF2B5EF4-FFF2-40B4-BE49-F238E27FC236}">
                <a16:creationId xmlns:a16="http://schemas.microsoft.com/office/drawing/2014/main" id="{5AD5B593-27E6-27E2-4D86-4B0BBA03A8E6}"/>
              </a:ext>
            </a:extLst>
          </p:cNvPr>
          <p:cNvSpPr txBox="1"/>
          <p:nvPr/>
        </p:nvSpPr>
        <p:spPr>
          <a:xfrm>
            <a:off x="5741080" y="2090915"/>
            <a:ext cx="4271944" cy="2646878"/>
          </a:xfrm>
          <a:prstGeom prst="rect">
            <a:avLst/>
          </a:prstGeom>
          <a:noFill/>
        </p:spPr>
        <p:txBody>
          <a:bodyPr wrap="square" rtlCol="0">
            <a:spAutoFit/>
          </a:bodyPr>
          <a:lstStyle/>
          <a:p>
            <a:pPr algn="ctr"/>
            <a:r>
              <a:rPr lang="en-US" sz="3200" b="1" i="1">
                <a:latin typeface="Verdana" panose="020B0604030504040204" pitchFamily="34" charset="0"/>
                <a:ea typeface="Verdana" panose="020B0604030504040204" pitchFamily="34" charset="0"/>
              </a:rPr>
              <a:t>Two Ways to Access the Ballot</a:t>
            </a:r>
          </a:p>
          <a:p>
            <a:pPr algn="ctr"/>
            <a:endParaRPr lang="en-US">
              <a:latin typeface="Verdana" panose="020B0604030504040204" pitchFamily="34" charset="0"/>
              <a:ea typeface="Verdana" panose="020B0604030504040204" pitchFamily="34" charset="0"/>
            </a:endParaRPr>
          </a:p>
          <a:p>
            <a:pPr algn="ctr"/>
            <a:r>
              <a:rPr lang="en-US" sz="2800">
                <a:latin typeface="Verdana" panose="020B0604030504040204" pitchFamily="34" charset="0"/>
                <a:ea typeface="Verdana" panose="020B0604030504040204" pitchFamily="34" charset="0"/>
              </a:rPr>
              <a:t>Primary Petitions </a:t>
            </a:r>
          </a:p>
          <a:p>
            <a:pPr algn="ctr"/>
            <a:r>
              <a:rPr lang="en-US" sz="2800">
                <a:latin typeface="Verdana" panose="020B0604030504040204" pitchFamily="34" charset="0"/>
                <a:ea typeface="Verdana" panose="020B0604030504040204" pitchFamily="34" charset="0"/>
              </a:rPr>
              <a:t>Vs</a:t>
            </a:r>
          </a:p>
          <a:p>
            <a:pPr algn="ctr"/>
            <a:r>
              <a:rPr lang="en-US" sz="2800">
                <a:latin typeface="Verdana" panose="020B0604030504040204" pitchFamily="34" charset="0"/>
                <a:ea typeface="Verdana" panose="020B0604030504040204" pitchFamily="34" charset="0"/>
              </a:rPr>
              <a:t>Nomination Petitions</a:t>
            </a:r>
          </a:p>
        </p:txBody>
      </p:sp>
    </p:spTree>
    <p:extLst>
      <p:ext uri="{BB962C8B-B14F-4D97-AF65-F5344CB8AC3E}">
        <p14:creationId xmlns:p14="http://schemas.microsoft.com/office/powerpoint/2010/main" val="1476219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729563-CF86-84F8-934B-EC5B55CBDB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546" y="11164"/>
            <a:ext cx="12192000" cy="6858000"/>
          </a:xfrm>
          <a:prstGeom prst="rect">
            <a:avLst/>
          </a:prstGeom>
        </p:spPr>
      </p:pic>
      <p:sp>
        <p:nvSpPr>
          <p:cNvPr id="5" name="TextBox 4">
            <a:extLst>
              <a:ext uri="{FF2B5EF4-FFF2-40B4-BE49-F238E27FC236}">
                <a16:creationId xmlns:a16="http://schemas.microsoft.com/office/drawing/2014/main" id="{9F50FE24-F6DA-4079-8EC8-6EDDF15F5E86}"/>
              </a:ext>
            </a:extLst>
          </p:cNvPr>
          <p:cNvSpPr txBox="1"/>
          <p:nvPr/>
        </p:nvSpPr>
        <p:spPr>
          <a:xfrm>
            <a:off x="3248025" y="1089190"/>
            <a:ext cx="6764858" cy="584775"/>
          </a:xfrm>
          <a:prstGeom prst="rect">
            <a:avLst/>
          </a:prstGeom>
          <a:noFill/>
        </p:spPr>
        <p:txBody>
          <a:bodyPr wrap="square" rtlCol="0">
            <a:spAutoFit/>
          </a:bodyPr>
          <a:lstStyle/>
          <a:p>
            <a:pPr algn="ctr"/>
            <a:r>
              <a:rPr lang="en-US" sz="3200" b="1">
                <a:solidFill>
                  <a:schemeClr val="bg1"/>
                </a:solidFill>
                <a:latin typeface="Verdana" panose="020B0604030504040204" pitchFamily="34" charset="0"/>
                <a:ea typeface="Verdana" panose="020B0604030504040204" pitchFamily="34" charset="0"/>
              </a:rPr>
              <a:t>Primary Petitions Basics</a:t>
            </a:r>
          </a:p>
        </p:txBody>
      </p:sp>
      <p:pic>
        <p:nvPicPr>
          <p:cNvPr id="11" name="Picture 10" descr="A picture containing emblem, symbol, text, logo&#10;&#10;Description automatically generated">
            <a:extLst>
              <a:ext uri="{FF2B5EF4-FFF2-40B4-BE49-F238E27FC236}">
                <a16:creationId xmlns:a16="http://schemas.microsoft.com/office/drawing/2014/main" id="{144F8502-FC40-05F5-85A7-1B004993C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3" name="TextBox 2">
            <a:extLst>
              <a:ext uri="{FF2B5EF4-FFF2-40B4-BE49-F238E27FC236}">
                <a16:creationId xmlns:a16="http://schemas.microsoft.com/office/drawing/2014/main" id="{FA1C11D9-E128-F47D-2048-CF00215FA73F}"/>
              </a:ext>
            </a:extLst>
          </p:cNvPr>
          <p:cNvSpPr txBox="1"/>
          <p:nvPr/>
        </p:nvSpPr>
        <p:spPr>
          <a:xfrm>
            <a:off x="2902456" y="2340607"/>
            <a:ext cx="9043416" cy="4739759"/>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400">
                <a:latin typeface="Verdana" panose="020B0604030504040204" pitchFamily="34" charset="0"/>
                <a:ea typeface="Verdana" panose="020B0604030504040204" pitchFamily="34" charset="0"/>
              </a:rPr>
              <a:t>Only major parties can hold primary elections in Connecticut, therefore only candidates in the  Democratic and Republican parties can be issued Primary Petitions.</a:t>
            </a:r>
            <a:endParaRPr lang="en-US" sz="1400">
              <a:latin typeface="Verdana" panose="020B0604030504040204" pitchFamily="34" charset="0"/>
              <a:ea typeface="Verdana" panose="020B0604030504040204" pitchFamily="34" charset="0"/>
              <a:cs typeface="Calibri"/>
            </a:endParaRPr>
          </a:p>
          <a:p>
            <a:pPr marL="285750" indent="-285750">
              <a:buFont typeface="Arial" panose="020B0604020202020204" pitchFamily="34" charset="0"/>
              <a:buChar char="•"/>
            </a:pPr>
            <a:endParaRPr lang="en-US" sz="140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400">
                <a:latin typeface="Verdana" panose="020B0604030504040204" pitchFamily="34" charset="0"/>
                <a:ea typeface="Verdana" panose="020B0604030504040204" pitchFamily="34" charset="0"/>
              </a:rPr>
              <a:t>Primary Petition Pages are obtained by candidates looking to force a Primary Election against the endorsed candidate(s). </a:t>
            </a:r>
            <a:endParaRPr lang="en-US" sz="1400">
              <a:latin typeface="Verdana" panose="020B0604030504040204" pitchFamily="34" charset="0"/>
              <a:ea typeface="Verdana" panose="020B0604030504040204" pitchFamily="34" charset="0"/>
              <a:cs typeface="Calibri"/>
            </a:endParaRPr>
          </a:p>
          <a:p>
            <a:endParaRPr lang="en-US" sz="140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400">
                <a:effectLst/>
                <a:latin typeface="Verdana" panose="020B0604030504040204" pitchFamily="34" charset="0"/>
                <a:ea typeface="Verdana" panose="020B0604030504040204" pitchFamily="34" charset="0"/>
              </a:rPr>
              <a:t>The person requesting a petition form must give the following information to the Registrar of Voters before it can be issued:</a:t>
            </a:r>
            <a:endParaRPr lang="en-US" sz="1400">
              <a:effectLst/>
              <a:latin typeface="Verdana" panose="020B0604030504040204" pitchFamily="34" charset="0"/>
              <a:ea typeface="Verdana" panose="020B0604030504040204" pitchFamily="34" charset="0"/>
              <a:cs typeface="Calibri"/>
            </a:endParaRPr>
          </a:p>
          <a:p>
            <a:pPr marL="800100" lvl="1" indent="-342900">
              <a:buAutoNum type="arabicParenBoth"/>
            </a:pPr>
            <a:r>
              <a:rPr lang="en-US" sz="1400">
                <a:effectLst/>
                <a:latin typeface="Verdana" panose="020B0604030504040204" pitchFamily="34" charset="0"/>
                <a:ea typeface="Verdana" panose="020B0604030504040204" pitchFamily="34" charset="0"/>
              </a:rPr>
              <a:t>their own name and address</a:t>
            </a:r>
            <a:r>
              <a:rPr lang="en-US" sz="1400">
                <a:latin typeface="Verdana" panose="020B0604030504040204" pitchFamily="34" charset="0"/>
                <a:ea typeface="Verdana" panose="020B0604030504040204" pitchFamily="34" charset="0"/>
              </a:rPr>
              <a:t>;</a:t>
            </a:r>
            <a:endParaRPr lang="en-US" sz="1400">
              <a:effectLst/>
              <a:latin typeface="Verdana" panose="020B0604030504040204" pitchFamily="34" charset="0"/>
              <a:ea typeface="Verdana" panose="020B0604030504040204" pitchFamily="34" charset="0"/>
              <a:cs typeface="Calibri"/>
            </a:endParaRPr>
          </a:p>
          <a:p>
            <a:pPr marL="800100" lvl="1" indent="-342900">
              <a:buAutoNum type="arabicParenBoth"/>
            </a:pPr>
            <a:r>
              <a:rPr lang="en-US" sz="1400">
                <a:effectLst/>
                <a:latin typeface="Verdana" panose="020B0604030504040204" pitchFamily="34" charset="0"/>
                <a:ea typeface="Verdana" panose="020B0604030504040204" pitchFamily="34" charset="0"/>
              </a:rPr>
              <a:t>the name, address, and office sought of each candidate for whom the petition is being obtained</a:t>
            </a:r>
            <a:r>
              <a:rPr lang="en-US" sz="1400">
                <a:latin typeface="Verdana" panose="020B0604030504040204" pitchFamily="34" charset="0"/>
                <a:ea typeface="Verdana" panose="020B0604030504040204" pitchFamily="34" charset="0"/>
              </a:rPr>
              <a:t>; and</a:t>
            </a:r>
            <a:endParaRPr lang="en-US" sz="1400">
              <a:effectLst/>
              <a:latin typeface="Verdana" panose="020B0604030504040204" pitchFamily="34" charset="0"/>
              <a:ea typeface="Verdana" panose="020B0604030504040204" pitchFamily="34" charset="0"/>
              <a:cs typeface="Calibri"/>
            </a:endParaRPr>
          </a:p>
          <a:p>
            <a:pPr marL="800100" lvl="1" indent="-342900">
              <a:buAutoNum type="arabicParenBoth"/>
            </a:pPr>
            <a:r>
              <a:rPr lang="en-US" sz="1400">
                <a:latin typeface="Verdana" panose="020B0604030504040204" pitchFamily="34" charset="0"/>
                <a:ea typeface="Verdana" panose="020B0604030504040204" pitchFamily="34" charset="0"/>
              </a:rPr>
              <a:t>a</a:t>
            </a:r>
            <a:r>
              <a:rPr lang="en-US" sz="1400">
                <a:effectLst/>
                <a:latin typeface="Verdana" panose="020B0604030504040204" pitchFamily="34" charset="0"/>
                <a:ea typeface="Verdana" panose="020B0604030504040204" pitchFamily="34" charset="0"/>
              </a:rPr>
              <a:t> statement signed by each such candidate that they consent to be a candidate for the listed office.</a:t>
            </a:r>
          </a:p>
          <a:p>
            <a:pPr lvl="1"/>
            <a:endParaRPr lang="en-US" sz="1400">
              <a:effectLst/>
              <a:latin typeface="Verdana" panose="020B0604030504040204" pitchFamily="34" charset="0"/>
              <a:ea typeface="Verdana" panose="020B0604030504040204" pitchFamily="34" charset="0"/>
              <a:cs typeface="Calibri"/>
            </a:endParaRPr>
          </a:p>
          <a:p>
            <a:pPr marL="285750" indent="-285750">
              <a:buFont typeface="Arial" panose="020B0604020202020204" pitchFamily="34" charset="0"/>
              <a:buChar char="•"/>
            </a:pPr>
            <a:r>
              <a:rPr lang="en-US" sz="1400">
                <a:latin typeface="Verdana" panose="020B0604030504040204" pitchFamily="34" charset="0"/>
                <a:ea typeface="Verdana" panose="020B0604030504040204" pitchFamily="34" charset="0"/>
              </a:rPr>
              <a:t>5% of the total party enrollment in the municipality for municipal office (e.g., Mayor).</a:t>
            </a:r>
            <a:endParaRPr lang="en-US" sz="1400">
              <a:latin typeface="Verdana" panose="020B0604030504040204" pitchFamily="34" charset="0"/>
              <a:ea typeface="Verdana" panose="020B0604030504040204" pitchFamily="34" charset="0"/>
              <a:cs typeface="Calibri"/>
            </a:endParaRPr>
          </a:p>
          <a:p>
            <a:pPr marL="285750" indent="-285750">
              <a:buFont typeface="Arial" panose="020B0604020202020204" pitchFamily="34" charset="0"/>
              <a:buChar char="•"/>
            </a:pPr>
            <a:endParaRPr lang="en-US" sz="140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400">
                <a:latin typeface="Verdana" panose="020B0604030504040204" pitchFamily="34" charset="0"/>
                <a:ea typeface="Verdana" panose="020B0604030504040204" pitchFamily="34" charset="0"/>
              </a:rPr>
              <a:t>When issuing primary petition forms, the forms must be double-sided and on legal size paper.</a:t>
            </a:r>
            <a:endParaRPr lang="en-US" sz="1400">
              <a:latin typeface="Verdana" panose="020B0604030504040204" pitchFamily="34" charset="0"/>
              <a:ea typeface="Verdana" panose="020B0604030504040204" pitchFamily="34" charset="0"/>
              <a:cs typeface="Calibri"/>
            </a:endParaRPr>
          </a:p>
          <a:p>
            <a:endParaRPr lang="en-US" sz="140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US" sz="1600">
              <a:solidFill>
                <a:schemeClr val="accent1"/>
              </a:solidFill>
            </a:endParaRPr>
          </a:p>
          <a:p>
            <a:endParaRPr lang="en-US" sz="1600">
              <a:solidFill>
                <a:schemeClr val="accent1"/>
              </a:solidFill>
            </a:endParaRPr>
          </a:p>
          <a:p>
            <a:endParaRPr lang="en-US"/>
          </a:p>
        </p:txBody>
      </p:sp>
    </p:spTree>
    <p:extLst>
      <p:ext uri="{BB962C8B-B14F-4D97-AF65-F5344CB8AC3E}">
        <p14:creationId xmlns:p14="http://schemas.microsoft.com/office/powerpoint/2010/main" val="3391642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729563-CF86-84F8-934B-EC5B55CBDB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546" y="11164"/>
            <a:ext cx="12192000" cy="6858000"/>
          </a:xfrm>
          <a:prstGeom prst="rect">
            <a:avLst/>
          </a:prstGeom>
        </p:spPr>
      </p:pic>
      <p:sp>
        <p:nvSpPr>
          <p:cNvPr id="5" name="TextBox 4">
            <a:extLst>
              <a:ext uri="{FF2B5EF4-FFF2-40B4-BE49-F238E27FC236}">
                <a16:creationId xmlns:a16="http://schemas.microsoft.com/office/drawing/2014/main" id="{9F50FE24-F6DA-4079-8EC8-6EDDF15F5E86}"/>
              </a:ext>
            </a:extLst>
          </p:cNvPr>
          <p:cNvSpPr txBox="1"/>
          <p:nvPr/>
        </p:nvSpPr>
        <p:spPr>
          <a:xfrm>
            <a:off x="3219450" y="1089190"/>
            <a:ext cx="5928841" cy="584775"/>
          </a:xfrm>
          <a:prstGeom prst="rect">
            <a:avLst/>
          </a:prstGeom>
          <a:noFill/>
        </p:spPr>
        <p:txBody>
          <a:bodyPr wrap="square" rtlCol="0">
            <a:spAutoFit/>
          </a:bodyPr>
          <a:lstStyle/>
          <a:p>
            <a:pPr algn="ctr"/>
            <a:r>
              <a:rPr lang="en-US" sz="3200" b="1">
                <a:solidFill>
                  <a:schemeClr val="bg1"/>
                </a:solidFill>
                <a:latin typeface="Verdana" panose="020B0604030504040204" pitchFamily="34" charset="0"/>
                <a:ea typeface="Verdana" panose="020B0604030504040204" pitchFamily="34" charset="0"/>
              </a:rPr>
              <a:t>Who Can Circulate</a:t>
            </a:r>
          </a:p>
        </p:txBody>
      </p:sp>
      <p:pic>
        <p:nvPicPr>
          <p:cNvPr id="11" name="Picture 10" descr="A picture containing emblem, symbol, text, logo&#10;&#10;Description automatically generated">
            <a:extLst>
              <a:ext uri="{FF2B5EF4-FFF2-40B4-BE49-F238E27FC236}">
                <a16:creationId xmlns:a16="http://schemas.microsoft.com/office/drawing/2014/main" id="{144F8502-FC40-05F5-85A7-1B004993C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3" name="TextBox 2">
            <a:extLst>
              <a:ext uri="{FF2B5EF4-FFF2-40B4-BE49-F238E27FC236}">
                <a16:creationId xmlns:a16="http://schemas.microsoft.com/office/drawing/2014/main" id="{FA1C11D9-E128-F47D-2048-CF00215FA73F}"/>
              </a:ext>
            </a:extLst>
          </p:cNvPr>
          <p:cNvSpPr txBox="1"/>
          <p:nvPr/>
        </p:nvSpPr>
        <p:spPr>
          <a:xfrm>
            <a:off x="3286504" y="2751992"/>
            <a:ext cx="8554976" cy="3293209"/>
          </a:xfrm>
          <a:prstGeom prst="rect">
            <a:avLst/>
          </a:prstGeom>
          <a:noFill/>
        </p:spPr>
        <p:txBody>
          <a:bodyPr wrap="square">
            <a:spAutoFit/>
          </a:bodyPr>
          <a:lstStyle/>
          <a:p>
            <a:pPr marL="285750" marR="0" indent="-285750" algn="just">
              <a:spcBef>
                <a:spcPts val="0"/>
              </a:spcBef>
              <a:spcAft>
                <a:spcPts val="0"/>
              </a:spcAft>
              <a:buFont typeface="Arial" panose="020B0604020202020204" pitchFamily="34" charset="0"/>
              <a:buChar char="•"/>
              <a:tabLst>
                <a:tab pos="0" algn="dec"/>
                <a:tab pos="3017520" algn="dec"/>
              </a:tabLst>
            </a:pPr>
            <a:r>
              <a:rPr lang="en-US" sz="1600">
                <a:effectLst/>
                <a:latin typeface="Verdana" panose="020B0604030504040204" pitchFamily="34" charset="0"/>
                <a:ea typeface="Verdana" panose="020B0604030504040204" pitchFamily="34" charset="0"/>
              </a:rPr>
              <a:t>Each circulator must be an enrolled member of the party holding the primary, in any town in this state.  </a:t>
            </a:r>
          </a:p>
          <a:p>
            <a:pPr marL="285750" marR="0" indent="-285750" algn="just">
              <a:spcBef>
                <a:spcPts val="0"/>
              </a:spcBef>
              <a:spcAft>
                <a:spcPts val="0"/>
              </a:spcAft>
              <a:buFont typeface="Arial" panose="020B0604020202020204" pitchFamily="34" charset="0"/>
              <a:buChar char="•"/>
              <a:tabLst>
                <a:tab pos="0" algn="dec"/>
                <a:tab pos="3017520" algn="dec"/>
              </a:tabLst>
            </a:pPr>
            <a:endParaRPr lang="en-US" sz="1600">
              <a:latin typeface="Verdana" panose="020B0604030504040204" pitchFamily="34" charset="0"/>
              <a:ea typeface="Verdana" panose="020B0604030504040204" pitchFamily="34" charset="0"/>
            </a:endParaRPr>
          </a:p>
          <a:p>
            <a:pPr marL="285750" marR="0" indent="-285750" algn="just">
              <a:spcBef>
                <a:spcPts val="0"/>
              </a:spcBef>
              <a:spcAft>
                <a:spcPts val="0"/>
              </a:spcAft>
              <a:buFont typeface="Arial" panose="020B0604020202020204" pitchFamily="34" charset="0"/>
              <a:buChar char="•"/>
              <a:tabLst>
                <a:tab pos="0" algn="dec"/>
                <a:tab pos="3017520" algn="dec"/>
              </a:tabLst>
            </a:pPr>
            <a:r>
              <a:rPr lang="en-US" sz="1600">
                <a:effectLst/>
                <a:latin typeface="Verdana" panose="020B0604030504040204" pitchFamily="34" charset="0"/>
                <a:ea typeface="Verdana" panose="020B0604030504040204" pitchFamily="34" charset="0"/>
              </a:rPr>
              <a:t>No candidate, whether an endorsed or petitioning candidate, may circulate a petition for another candidate (or another group of candidates contained in one petition) for the nomination of the party for the same office.  </a:t>
            </a:r>
          </a:p>
          <a:p>
            <a:pPr marL="285750" marR="0" indent="-285750" algn="just">
              <a:spcBef>
                <a:spcPts val="0"/>
              </a:spcBef>
              <a:spcAft>
                <a:spcPts val="0"/>
              </a:spcAft>
              <a:buFont typeface="Arial" panose="020B0604020202020204" pitchFamily="34" charset="0"/>
              <a:buChar char="•"/>
              <a:tabLst>
                <a:tab pos="0" algn="dec"/>
                <a:tab pos="3017520" algn="dec"/>
              </a:tabLst>
            </a:pPr>
            <a:endParaRPr lang="en-US" sz="1600">
              <a:latin typeface="Verdana" panose="020B0604030504040204" pitchFamily="34" charset="0"/>
              <a:ea typeface="Verdana" panose="020B0604030504040204" pitchFamily="34" charset="0"/>
            </a:endParaRPr>
          </a:p>
          <a:p>
            <a:pPr marL="285750" marR="0" indent="-285750" algn="just">
              <a:spcBef>
                <a:spcPts val="0"/>
              </a:spcBef>
              <a:spcAft>
                <a:spcPts val="0"/>
              </a:spcAft>
              <a:buFont typeface="Arial" panose="020B0604020202020204" pitchFamily="34" charset="0"/>
              <a:buChar char="•"/>
              <a:tabLst>
                <a:tab pos="0" algn="dec"/>
                <a:tab pos="3017520" algn="dec"/>
              </a:tabLst>
            </a:pPr>
            <a:r>
              <a:rPr lang="en-US" sz="1600">
                <a:effectLst/>
                <a:latin typeface="Verdana" panose="020B0604030504040204" pitchFamily="34" charset="0"/>
                <a:ea typeface="Verdana" panose="020B0604030504040204" pitchFamily="34" charset="0"/>
              </a:rPr>
              <a:t>No person may circulate petitions for more than the maximum number of candidates to be nominated by a party for the same office. A candidate may circulate a primary petition in which </a:t>
            </a:r>
            <a:r>
              <a:rPr lang="en-US" sz="1600">
                <a:latin typeface="Verdana" panose="020B0604030504040204" pitchFamily="34" charset="0"/>
                <a:ea typeface="Verdana" panose="020B0604030504040204" pitchFamily="34" charset="0"/>
              </a:rPr>
              <a:t>they are </a:t>
            </a:r>
            <a:r>
              <a:rPr lang="en-US" sz="1600">
                <a:effectLst/>
                <a:latin typeface="Verdana" panose="020B0604030504040204" pitchFamily="34" charset="0"/>
                <a:ea typeface="Verdana" panose="020B0604030504040204" pitchFamily="34" charset="0"/>
              </a:rPr>
              <a:t>proposed as a candidate. Registrars must reject any petition page circulated in violation of these provisions of the law  </a:t>
            </a:r>
            <a:endParaRPr lang="en-US" sz="1600">
              <a:solidFill>
                <a:srgbClr val="000000"/>
              </a:solidFill>
              <a:latin typeface="Verdana" panose="020B0604030504040204" pitchFamily="34" charset="0"/>
              <a:ea typeface="Verdana" panose="020B0604030504040204" pitchFamily="34" charset="0"/>
            </a:endParaRPr>
          </a:p>
          <a:p>
            <a:pPr marL="0" marR="0" algn="just">
              <a:spcBef>
                <a:spcPts val="0"/>
              </a:spcBef>
              <a:spcAft>
                <a:spcPts val="0"/>
              </a:spcAft>
              <a:tabLst>
                <a:tab pos="0" algn="dec"/>
                <a:tab pos="2560320" algn="dec"/>
              </a:tabLst>
            </a:pPr>
            <a:endParaRPr lang="en-US" sz="1600">
              <a:solidFill>
                <a:srgbClr val="000000"/>
              </a:solidFill>
              <a:effectLst/>
              <a:ea typeface="Times New Roman" panose="02020603050405020304" pitchFamily="18" charset="0"/>
            </a:endParaRPr>
          </a:p>
        </p:txBody>
      </p:sp>
    </p:spTree>
    <p:extLst>
      <p:ext uri="{BB962C8B-B14F-4D97-AF65-F5344CB8AC3E}">
        <p14:creationId xmlns:p14="http://schemas.microsoft.com/office/powerpoint/2010/main" val="2450786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AC90171-9763-FDC4-1952-2FDF73CFC7A5}"/>
              </a:ext>
            </a:extLst>
          </p:cNvPr>
          <p:cNvPicPr>
            <a:picLocks noChangeAspect="1"/>
          </p:cNvPicPr>
          <p:nvPr/>
        </p:nvPicPr>
        <p:blipFill>
          <a:blip r:embed="rId2"/>
          <a:stretch>
            <a:fillRect/>
          </a:stretch>
        </p:blipFill>
        <p:spPr>
          <a:xfrm>
            <a:off x="3262286" y="466343"/>
            <a:ext cx="6719914" cy="6034405"/>
          </a:xfrm>
          <a:prstGeom prst="rect">
            <a:avLst/>
          </a:prstGeom>
          <a:ln>
            <a:noFill/>
          </a:ln>
          <a:effectLst>
            <a:outerShdw blurRad="292100" dist="139700" dir="2700000" algn="tl" rotWithShape="0">
              <a:srgbClr val="333333">
                <a:alpha val="65000"/>
              </a:srgbClr>
            </a:outerShdw>
          </a:effectLst>
        </p:spPr>
      </p:pic>
      <p:sp>
        <p:nvSpPr>
          <p:cNvPr id="2" name="Date Placeholder 1">
            <a:extLst>
              <a:ext uri="{FF2B5EF4-FFF2-40B4-BE49-F238E27FC236}">
                <a16:creationId xmlns:a16="http://schemas.microsoft.com/office/drawing/2014/main" id="{C0A8EB07-AB16-2DDB-4581-D395FEA572D0}"/>
              </a:ext>
            </a:extLst>
          </p:cNvPr>
          <p:cNvSpPr>
            <a:spLocks noGrp="1"/>
          </p:cNvSpPr>
          <p:nvPr>
            <p:ph type="dt" sz="half" idx="10"/>
          </p:nvPr>
        </p:nvSpPr>
        <p:spPr/>
        <p:txBody>
          <a:bodyPr/>
          <a:lstStyle/>
          <a:p>
            <a:fld id="{6A48E8E4-13AF-4B63-9AB6-3972521F6A40}" type="datetime1">
              <a:rPr lang="en-US" smtClean="0"/>
              <a:t>4/7/2025</a:t>
            </a:fld>
            <a:endParaRPr lang="en-US"/>
          </a:p>
        </p:txBody>
      </p:sp>
      <p:sp>
        <p:nvSpPr>
          <p:cNvPr id="3" name="Footer Placeholder 2">
            <a:extLst>
              <a:ext uri="{FF2B5EF4-FFF2-40B4-BE49-F238E27FC236}">
                <a16:creationId xmlns:a16="http://schemas.microsoft.com/office/drawing/2014/main" id="{7E42D7AB-0333-6908-3FC6-ECB106B8BF91}"/>
              </a:ext>
            </a:extLst>
          </p:cNvPr>
          <p:cNvSpPr>
            <a:spLocks noGrp="1"/>
          </p:cNvSpPr>
          <p:nvPr>
            <p:ph type="ftr" sz="quarter" idx="11"/>
          </p:nvPr>
        </p:nvSpPr>
        <p:spPr/>
        <p:txBody>
          <a:bodyPr/>
          <a:lstStyle/>
          <a:p>
            <a:r>
              <a:rPr lang="en-US"/>
              <a:t>Office of the Secretary of the State</a:t>
            </a:r>
          </a:p>
        </p:txBody>
      </p:sp>
      <p:sp>
        <p:nvSpPr>
          <p:cNvPr id="14" name="Arrow: Right 13">
            <a:extLst>
              <a:ext uri="{FF2B5EF4-FFF2-40B4-BE49-F238E27FC236}">
                <a16:creationId xmlns:a16="http://schemas.microsoft.com/office/drawing/2014/main" id="{9565D161-238D-AB05-2ECB-4A9E6886684F}"/>
              </a:ext>
            </a:extLst>
          </p:cNvPr>
          <p:cNvSpPr/>
          <p:nvPr/>
        </p:nvSpPr>
        <p:spPr>
          <a:xfrm>
            <a:off x="2502408" y="5962350"/>
            <a:ext cx="917725" cy="429307"/>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0000"/>
              </a:solidFill>
            </a:endParaRPr>
          </a:p>
        </p:txBody>
      </p:sp>
      <p:sp>
        <p:nvSpPr>
          <p:cNvPr id="20" name="TextBox 19">
            <a:extLst>
              <a:ext uri="{FF2B5EF4-FFF2-40B4-BE49-F238E27FC236}">
                <a16:creationId xmlns:a16="http://schemas.microsoft.com/office/drawing/2014/main" id="{7909E1F8-E314-5168-29EF-039D6B3567D7}"/>
              </a:ext>
            </a:extLst>
          </p:cNvPr>
          <p:cNvSpPr txBox="1"/>
          <p:nvPr/>
        </p:nvSpPr>
        <p:spPr>
          <a:xfrm>
            <a:off x="173736" y="1536192"/>
            <a:ext cx="3163824" cy="1200329"/>
          </a:xfrm>
          <a:prstGeom prst="rect">
            <a:avLst/>
          </a:prstGeom>
          <a:noFill/>
        </p:spPr>
        <p:txBody>
          <a:bodyPr wrap="square" lIns="91440" tIns="45720" rIns="91440" bIns="45720" rtlCol="0" anchor="t">
            <a:spAutoFit/>
          </a:bodyPr>
          <a:lstStyle/>
          <a:p>
            <a:r>
              <a:rPr lang="en-US"/>
              <a:t>The registrar must insert the number of signatures needed before giving the forms to the candidate.</a:t>
            </a:r>
          </a:p>
        </p:txBody>
      </p:sp>
      <p:sp>
        <p:nvSpPr>
          <p:cNvPr id="21" name="TextBox 20">
            <a:extLst>
              <a:ext uri="{FF2B5EF4-FFF2-40B4-BE49-F238E27FC236}">
                <a16:creationId xmlns:a16="http://schemas.microsoft.com/office/drawing/2014/main" id="{EC370D1F-D735-5246-48F0-8F85FEC6784E}"/>
              </a:ext>
            </a:extLst>
          </p:cNvPr>
          <p:cNvSpPr txBox="1"/>
          <p:nvPr/>
        </p:nvSpPr>
        <p:spPr>
          <a:xfrm>
            <a:off x="173736" y="365760"/>
            <a:ext cx="2916936" cy="369332"/>
          </a:xfrm>
          <a:prstGeom prst="rect">
            <a:avLst/>
          </a:prstGeom>
          <a:noFill/>
        </p:spPr>
        <p:txBody>
          <a:bodyPr wrap="square" rtlCol="0">
            <a:spAutoFit/>
          </a:bodyPr>
          <a:lstStyle/>
          <a:p>
            <a:r>
              <a:rPr lang="en-US"/>
              <a:t>Back Side of Instruction Form</a:t>
            </a:r>
          </a:p>
        </p:txBody>
      </p:sp>
    </p:spTree>
    <p:extLst>
      <p:ext uri="{BB962C8B-B14F-4D97-AF65-F5344CB8AC3E}">
        <p14:creationId xmlns:p14="http://schemas.microsoft.com/office/powerpoint/2010/main" val="672547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E6EE68B-A655-BEC2-EC0C-F30E5862FD32}"/>
              </a:ext>
            </a:extLst>
          </p:cNvPr>
          <p:cNvPicPr>
            <a:picLocks noChangeAspect="1"/>
          </p:cNvPicPr>
          <p:nvPr/>
        </p:nvPicPr>
        <p:blipFill>
          <a:blip r:embed="rId2"/>
          <a:stretch>
            <a:fillRect/>
          </a:stretch>
        </p:blipFill>
        <p:spPr>
          <a:xfrm>
            <a:off x="4463191" y="98064"/>
            <a:ext cx="6626364" cy="6661871"/>
          </a:xfrm>
          <a:prstGeom prst="rect">
            <a:avLst/>
          </a:prstGeom>
          <a:ln>
            <a:noFill/>
          </a:ln>
          <a:effectLst>
            <a:outerShdw blurRad="292100" dist="139700" dir="2700000" algn="tl" rotWithShape="0">
              <a:srgbClr val="333333">
                <a:alpha val="65000"/>
              </a:srgbClr>
            </a:outerShdw>
          </a:effectLst>
        </p:spPr>
      </p:pic>
      <p:sp>
        <p:nvSpPr>
          <p:cNvPr id="2" name="Date Placeholder 1">
            <a:extLst>
              <a:ext uri="{FF2B5EF4-FFF2-40B4-BE49-F238E27FC236}">
                <a16:creationId xmlns:a16="http://schemas.microsoft.com/office/drawing/2014/main" id="{C0A8EB07-AB16-2DDB-4581-D395FEA572D0}"/>
              </a:ext>
            </a:extLst>
          </p:cNvPr>
          <p:cNvSpPr>
            <a:spLocks noGrp="1"/>
          </p:cNvSpPr>
          <p:nvPr>
            <p:ph type="dt" sz="half" idx="10"/>
          </p:nvPr>
        </p:nvSpPr>
        <p:spPr/>
        <p:txBody>
          <a:bodyPr/>
          <a:lstStyle/>
          <a:p>
            <a:fld id="{6A48E8E4-13AF-4B63-9AB6-3972521F6A40}" type="datetime1">
              <a:rPr lang="en-US" smtClean="0"/>
              <a:t>4/7/2025</a:t>
            </a:fld>
            <a:endParaRPr lang="en-US"/>
          </a:p>
        </p:txBody>
      </p:sp>
      <p:sp>
        <p:nvSpPr>
          <p:cNvPr id="3" name="Footer Placeholder 2">
            <a:extLst>
              <a:ext uri="{FF2B5EF4-FFF2-40B4-BE49-F238E27FC236}">
                <a16:creationId xmlns:a16="http://schemas.microsoft.com/office/drawing/2014/main" id="{7E42D7AB-0333-6908-3FC6-ECB106B8BF91}"/>
              </a:ext>
            </a:extLst>
          </p:cNvPr>
          <p:cNvSpPr>
            <a:spLocks noGrp="1"/>
          </p:cNvSpPr>
          <p:nvPr>
            <p:ph type="ftr" sz="quarter" idx="11"/>
          </p:nvPr>
        </p:nvSpPr>
        <p:spPr/>
        <p:txBody>
          <a:bodyPr/>
          <a:lstStyle/>
          <a:p>
            <a:r>
              <a:rPr lang="en-US"/>
              <a:t>Office of the Secretary of the State</a:t>
            </a:r>
          </a:p>
        </p:txBody>
      </p:sp>
      <p:sp>
        <p:nvSpPr>
          <p:cNvPr id="6" name="Arrow: Right 5">
            <a:extLst>
              <a:ext uri="{FF2B5EF4-FFF2-40B4-BE49-F238E27FC236}">
                <a16:creationId xmlns:a16="http://schemas.microsoft.com/office/drawing/2014/main" id="{8FBC5568-C339-59F3-764A-31B7960A1E1D}"/>
              </a:ext>
            </a:extLst>
          </p:cNvPr>
          <p:cNvSpPr/>
          <p:nvPr/>
        </p:nvSpPr>
        <p:spPr>
          <a:xfrm rot="20864994" flipV="1">
            <a:off x="4469038" y="2139696"/>
            <a:ext cx="1014984" cy="3651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A490B95A-CEB2-D663-3665-CF4B64BEB935}"/>
              </a:ext>
            </a:extLst>
          </p:cNvPr>
          <p:cNvSpPr/>
          <p:nvPr/>
        </p:nvSpPr>
        <p:spPr>
          <a:xfrm rot="10800000">
            <a:off x="9587597" y="4420847"/>
            <a:ext cx="972525" cy="4486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11F60E1B-772E-CC49-9380-361F96DAA975}"/>
              </a:ext>
            </a:extLst>
          </p:cNvPr>
          <p:cNvSpPr/>
          <p:nvPr/>
        </p:nvSpPr>
        <p:spPr>
          <a:xfrm rot="13329648" flipV="1">
            <a:off x="5300348" y="3044645"/>
            <a:ext cx="773133" cy="3651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1067219-8AA4-0F55-613C-E5529C0EBFF5}"/>
              </a:ext>
            </a:extLst>
          </p:cNvPr>
          <p:cNvSpPr txBox="1"/>
          <p:nvPr/>
        </p:nvSpPr>
        <p:spPr>
          <a:xfrm>
            <a:off x="758952" y="1883664"/>
            <a:ext cx="2822448" cy="646331"/>
          </a:xfrm>
          <a:prstGeom prst="rect">
            <a:avLst/>
          </a:prstGeom>
          <a:noFill/>
        </p:spPr>
        <p:txBody>
          <a:bodyPr wrap="square" rtlCol="0">
            <a:spAutoFit/>
          </a:bodyPr>
          <a:lstStyle/>
          <a:p>
            <a:r>
              <a:rPr lang="en-US"/>
              <a:t>These sections are completed by the Registrar </a:t>
            </a:r>
          </a:p>
        </p:txBody>
      </p:sp>
      <p:sp>
        <p:nvSpPr>
          <p:cNvPr id="16" name="TextBox 15">
            <a:extLst>
              <a:ext uri="{FF2B5EF4-FFF2-40B4-BE49-F238E27FC236}">
                <a16:creationId xmlns:a16="http://schemas.microsoft.com/office/drawing/2014/main" id="{51352055-1D0E-D269-6EE6-25E2FF2FD8EB}"/>
              </a:ext>
            </a:extLst>
          </p:cNvPr>
          <p:cNvSpPr txBox="1"/>
          <p:nvPr/>
        </p:nvSpPr>
        <p:spPr>
          <a:xfrm>
            <a:off x="987552" y="402336"/>
            <a:ext cx="3051048" cy="369332"/>
          </a:xfrm>
          <a:prstGeom prst="rect">
            <a:avLst/>
          </a:prstGeom>
          <a:noFill/>
        </p:spPr>
        <p:txBody>
          <a:bodyPr wrap="square" rtlCol="0">
            <a:spAutoFit/>
          </a:bodyPr>
          <a:lstStyle/>
          <a:p>
            <a:r>
              <a:rPr lang="en-US"/>
              <a:t>Front Side of Petition Form</a:t>
            </a:r>
          </a:p>
        </p:txBody>
      </p:sp>
    </p:spTree>
    <p:extLst>
      <p:ext uri="{BB962C8B-B14F-4D97-AF65-F5344CB8AC3E}">
        <p14:creationId xmlns:p14="http://schemas.microsoft.com/office/powerpoint/2010/main" val="2901076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729563-CF86-84F8-934B-EC5B55CBDB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1164"/>
            <a:ext cx="12192000" cy="6858000"/>
          </a:xfrm>
          <a:prstGeom prst="rect">
            <a:avLst/>
          </a:prstGeom>
        </p:spPr>
      </p:pic>
      <p:sp>
        <p:nvSpPr>
          <p:cNvPr id="5" name="TextBox 4">
            <a:extLst>
              <a:ext uri="{FF2B5EF4-FFF2-40B4-BE49-F238E27FC236}">
                <a16:creationId xmlns:a16="http://schemas.microsoft.com/office/drawing/2014/main" id="{9F50FE24-F6DA-4079-8EC8-6EDDF15F5E86}"/>
              </a:ext>
            </a:extLst>
          </p:cNvPr>
          <p:cNvSpPr txBox="1"/>
          <p:nvPr/>
        </p:nvSpPr>
        <p:spPr>
          <a:xfrm>
            <a:off x="2317192" y="1089190"/>
            <a:ext cx="6719416" cy="584775"/>
          </a:xfrm>
          <a:prstGeom prst="rect">
            <a:avLst/>
          </a:prstGeom>
          <a:noFill/>
        </p:spPr>
        <p:txBody>
          <a:bodyPr wrap="square" rtlCol="0">
            <a:spAutoFit/>
          </a:bodyPr>
          <a:lstStyle/>
          <a:p>
            <a:pPr algn="ctr"/>
            <a:r>
              <a:rPr lang="en-US" sz="3200" b="1">
                <a:solidFill>
                  <a:schemeClr val="bg1"/>
                </a:solidFill>
                <a:latin typeface="Verdana" panose="020B0604030504040204" pitchFamily="34" charset="0"/>
                <a:ea typeface="Verdana" panose="020B0604030504040204" pitchFamily="34" charset="0"/>
              </a:rPr>
              <a:t>Processing</a:t>
            </a:r>
          </a:p>
        </p:txBody>
      </p:sp>
      <p:pic>
        <p:nvPicPr>
          <p:cNvPr id="11" name="Picture 10" descr="A picture containing emblem, symbol, text, logo&#10;&#10;Description automatically generated">
            <a:extLst>
              <a:ext uri="{FF2B5EF4-FFF2-40B4-BE49-F238E27FC236}">
                <a16:creationId xmlns:a16="http://schemas.microsoft.com/office/drawing/2014/main" id="{144F8502-FC40-05F5-85A7-1B004993C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3" name="TextBox 2">
            <a:extLst>
              <a:ext uri="{FF2B5EF4-FFF2-40B4-BE49-F238E27FC236}">
                <a16:creationId xmlns:a16="http://schemas.microsoft.com/office/drawing/2014/main" id="{FA1C11D9-E128-F47D-2048-CF00215FA73F}"/>
              </a:ext>
            </a:extLst>
          </p:cNvPr>
          <p:cNvSpPr txBox="1"/>
          <p:nvPr/>
        </p:nvSpPr>
        <p:spPr>
          <a:xfrm>
            <a:off x="3487720" y="2314071"/>
            <a:ext cx="7812510" cy="4801314"/>
          </a:xfrm>
          <a:prstGeom prst="rect">
            <a:avLst/>
          </a:prstGeom>
          <a:noFill/>
        </p:spPr>
        <p:txBody>
          <a:bodyPr wrap="square">
            <a:spAutoFit/>
          </a:bodyPr>
          <a:lstStyle/>
          <a:p>
            <a:endParaRPr lang="en-US" sz="1600"/>
          </a:p>
          <a:p>
            <a:r>
              <a:rPr lang="en-US" sz="1600">
                <a:latin typeface="Verdana" panose="020B0604030504040204" pitchFamily="34" charset="0"/>
                <a:ea typeface="Verdana" panose="020B0604030504040204" pitchFamily="34" charset="0"/>
              </a:rPr>
              <a:t>Registrars are to accept the signature of an elector who:</a:t>
            </a:r>
          </a:p>
          <a:p>
            <a:endParaRPr lang="en-US" sz="160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600">
                <a:latin typeface="Verdana" panose="020B0604030504040204" pitchFamily="34" charset="0"/>
                <a:ea typeface="Verdana" panose="020B0604030504040204" pitchFamily="34" charset="0"/>
              </a:rPr>
              <a:t>Appears at said address and has active status</a:t>
            </a:r>
          </a:p>
          <a:p>
            <a:pPr marL="285750" indent="-285750">
              <a:buFont typeface="Arial" panose="020B0604020202020204" pitchFamily="34" charset="0"/>
              <a:buChar char="•"/>
            </a:pPr>
            <a:r>
              <a:rPr lang="en-US" sz="1600">
                <a:latin typeface="Verdana" panose="020B0604030504040204" pitchFamily="34" charset="0"/>
                <a:ea typeface="Verdana" panose="020B0604030504040204" pitchFamily="34" charset="0"/>
              </a:rPr>
              <a:t>Appears at said address and has inactive status (restore voter in CVRS)</a:t>
            </a:r>
          </a:p>
          <a:p>
            <a:endParaRPr lang="en-US" sz="1600">
              <a:latin typeface="Verdana" panose="020B0604030504040204" pitchFamily="34" charset="0"/>
              <a:ea typeface="Verdana" panose="020B0604030504040204" pitchFamily="34" charset="0"/>
            </a:endParaRPr>
          </a:p>
          <a:p>
            <a:r>
              <a:rPr lang="en-US" sz="1600">
                <a:latin typeface="Verdana" panose="020B0604030504040204" pitchFamily="34" charset="0"/>
                <a:ea typeface="Verdana" panose="020B0604030504040204" pitchFamily="34" charset="0"/>
              </a:rPr>
              <a:t>Registrars are to </a:t>
            </a:r>
            <a:r>
              <a:rPr lang="en-US" sz="1600">
                <a:solidFill>
                  <a:srgbClr val="FF0000"/>
                </a:solidFill>
                <a:latin typeface="Verdana" panose="020B0604030504040204" pitchFamily="34" charset="0"/>
                <a:ea typeface="Verdana" panose="020B0604030504040204" pitchFamily="34" charset="0"/>
              </a:rPr>
              <a:t>reject</a:t>
            </a:r>
            <a:r>
              <a:rPr lang="en-US" sz="1600">
                <a:latin typeface="Verdana" panose="020B0604030504040204" pitchFamily="34" charset="0"/>
                <a:ea typeface="Verdana" panose="020B0604030504040204" pitchFamily="34" charset="0"/>
              </a:rPr>
              <a:t> the signature of an elector who:</a:t>
            </a:r>
          </a:p>
          <a:p>
            <a:endParaRPr lang="en-US" sz="160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600">
                <a:latin typeface="Verdana" panose="020B0604030504040204" pitchFamily="34" charset="0"/>
                <a:ea typeface="Verdana" panose="020B0604030504040204" pitchFamily="34" charset="0"/>
              </a:rPr>
              <a:t>Is not enrolled in the political party attempting to have a primary</a:t>
            </a:r>
          </a:p>
          <a:p>
            <a:pPr marL="285750" indent="-285750">
              <a:buFont typeface="Arial" panose="020B0604020202020204" pitchFamily="34" charset="0"/>
              <a:buChar char="•"/>
            </a:pPr>
            <a:r>
              <a:rPr lang="en-US" sz="1600">
                <a:latin typeface="Verdana" panose="020B0604030504040204" pitchFamily="34" charset="0"/>
                <a:ea typeface="Verdana" panose="020B0604030504040204" pitchFamily="34" charset="0"/>
              </a:rPr>
              <a:t>Is not a registered voter in their town</a:t>
            </a:r>
          </a:p>
          <a:p>
            <a:pPr marL="285750" indent="-285750">
              <a:buFont typeface="Arial" panose="020B0604020202020204" pitchFamily="34" charset="0"/>
              <a:buChar char="•"/>
            </a:pPr>
            <a:r>
              <a:rPr lang="en-US" sz="1600">
                <a:latin typeface="Verdana" panose="020B0604030504040204" pitchFamily="34" charset="0"/>
                <a:ea typeface="Verdana" panose="020B0604030504040204" pitchFamily="34" charset="0"/>
              </a:rPr>
              <a:t>Has “Off status” in CVRS</a:t>
            </a:r>
          </a:p>
          <a:p>
            <a:pPr marL="285750" indent="-285750">
              <a:buFont typeface="Arial" panose="020B0604020202020204" pitchFamily="34" charset="0"/>
              <a:buChar char="•"/>
            </a:pPr>
            <a:endParaRPr lang="en-US" sz="1600">
              <a:latin typeface="Verdana" panose="020B0604030504040204" pitchFamily="34" charset="0"/>
              <a:ea typeface="Verdana" panose="020B0604030504040204" pitchFamily="34" charset="0"/>
            </a:endParaRPr>
          </a:p>
          <a:p>
            <a:r>
              <a:rPr lang="en-US" sz="1600">
                <a:latin typeface="Verdana" panose="020B0604030504040204" pitchFamily="34" charset="0"/>
                <a:ea typeface="Verdana" panose="020B0604030504040204" pitchFamily="34" charset="0"/>
              </a:rPr>
              <a:t>Registrars are to </a:t>
            </a:r>
            <a:r>
              <a:rPr lang="en-US" sz="1600">
                <a:solidFill>
                  <a:srgbClr val="FF0000"/>
                </a:solidFill>
                <a:latin typeface="Verdana" panose="020B0604030504040204" pitchFamily="34" charset="0"/>
                <a:ea typeface="Verdana" panose="020B0604030504040204" pitchFamily="34" charset="0"/>
              </a:rPr>
              <a:t>reject</a:t>
            </a:r>
            <a:r>
              <a:rPr lang="en-US" sz="1600">
                <a:latin typeface="Verdana" panose="020B0604030504040204" pitchFamily="34" charset="0"/>
                <a:ea typeface="Verdana" panose="020B0604030504040204" pitchFamily="34" charset="0"/>
              </a:rPr>
              <a:t> the entire form if:</a:t>
            </a:r>
          </a:p>
          <a:p>
            <a:endParaRPr lang="en-US" sz="160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600">
                <a:latin typeface="Verdana" panose="020B0604030504040204" pitchFamily="34" charset="0"/>
                <a:ea typeface="Verdana" panose="020B0604030504040204" pitchFamily="34" charset="0"/>
              </a:rPr>
              <a:t>Sections C or D of the petition are not completed</a:t>
            </a:r>
          </a:p>
          <a:p>
            <a:pPr marL="285750" indent="-285750">
              <a:buFont typeface="Arial" panose="020B0604020202020204" pitchFamily="34" charset="0"/>
              <a:buChar char="•"/>
            </a:pPr>
            <a:r>
              <a:rPr lang="en-US" sz="1600">
                <a:latin typeface="Verdana" panose="020B0604030504040204" pitchFamily="34" charset="0"/>
                <a:ea typeface="Verdana" panose="020B0604030504040204" pitchFamily="34" charset="0"/>
              </a:rPr>
              <a:t>The petition is submitted single-sided or stapled together.</a:t>
            </a:r>
          </a:p>
          <a:p>
            <a:endParaRPr lang="en-US" sz="1600"/>
          </a:p>
          <a:p>
            <a:endParaRPr lang="en-US"/>
          </a:p>
        </p:txBody>
      </p:sp>
    </p:spTree>
    <p:extLst>
      <p:ext uri="{BB962C8B-B14F-4D97-AF65-F5344CB8AC3E}">
        <p14:creationId xmlns:p14="http://schemas.microsoft.com/office/powerpoint/2010/main" val="3750351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D9A7C2-EC3D-BCAF-64AE-FBEEB5FC0B06}"/>
              </a:ext>
            </a:extLst>
          </p:cNvPr>
          <p:cNvPicPr>
            <a:picLocks noChangeAspect="1"/>
          </p:cNvPicPr>
          <p:nvPr/>
        </p:nvPicPr>
        <p:blipFill>
          <a:blip r:embed="rId2"/>
          <a:stretch>
            <a:fillRect/>
          </a:stretch>
        </p:blipFill>
        <p:spPr>
          <a:xfrm>
            <a:off x="2593848" y="1572229"/>
            <a:ext cx="8994312" cy="3505094"/>
          </a:xfrm>
          <a:prstGeom prst="rect">
            <a:avLst/>
          </a:prstGeom>
          <a:ln>
            <a:noFill/>
          </a:ln>
          <a:effectLst>
            <a:outerShdw blurRad="292100" dist="139700" dir="2700000" algn="tl" rotWithShape="0">
              <a:srgbClr val="333333">
                <a:alpha val="65000"/>
              </a:srgbClr>
            </a:outerShdw>
          </a:effectLst>
        </p:spPr>
      </p:pic>
      <p:sp>
        <p:nvSpPr>
          <p:cNvPr id="2" name="Date Placeholder 1">
            <a:extLst>
              <a:ext uri="{FF2B5EF4-FFF2-40B4-BE49-F238E27FC236}">
                <a16:creationId xmlns:a16="http://schemas.microsoft.com/office/drawing/2014/main" id="{C0A8EB07-AB16-2DDB-4581-D395FEA572D0}"/>
              </a:ext>
            </a:extLst>
          </p:cNvPr>
          <p:cNvSpPr>
            <a:spLocks noGrp="1"/>
          </p:cNvSpPr>
          <p:nvPr>
            <p:ph type="dt" sz="half" idx="10"/>
          </p:nvPr>
        </p:nvSpPr>
        <p:spPr/>
        <p:txBody>
          <a:bodyPr/>
          <a:lstStyle/>
          <a:p>
            <a:fld id="{6A48E8E4-13AF-4B63-9AB6-3972521F6A40}" type="datetime1">
              <a:rPr lang="en-US" smtClean="0"/>
              <a:t>4/7/2025</a:t>
            </a:fld>
            <a:endParaRPr lang="en-US"/>
          </a:p>
        </p:txBody>
      </p:sp>
      <p:sp>
        <p:nvSpPr>
          <p:cNvPr id="3" name="Footer Placeholder 2">
            <a:extLst>
              <a:ext uri="{FF2B5EF4-FFF2-40B4-BE49-F238E27FC236}">
                <a16:creationId xmlns:a16="http://schemas.microsoft.com/office/drawing/2014/main" id="{7E42D7AB-0333-6908-3FC6-ECB106B8BF91}"/>
              </a:ext>
            </a:extLst>
          </p:cNvPr>
          <p:cNvSpPr>
            <a:spLocks noGrp="1"/>
          </p:cNvSpPr>
          <p:nvPr>
            <p:ph type="ftr" sz="quarter" idx="11"/>
          </p:nvPr>
        </p:nvSpPr>
        <p:spPr/>
        <p:txBody>
          <a:bodyPr/>
          <a:lstStyle/>
          <a:p>
            <a:r>
              <a:rPr lang="en-US"/>
              <a:t>Office of the Secretary of the State</a:t>
            </a:r>
          </a:p>
        </p:txBody>
      </p:sp>
      <p:sp>
        <p:nvSpPr>
          <p:cNvPr id="14" name="Arrow: Right 13">
            <a:extLst>
              <a:ext uri="{FF2B5EF4-FFF2-40B4-BE49-F238E27FC236}">
                <a16:creationId xmlns:a16="http://schemas.microsoft.com/office/drawing/2014/main" id="{9565D161-238D-AB05-2ECB-4A9E6886684F}"/>
              </a:ext>
            </a:extLst>
          </p:cNvPr>
          <p:cNvSpPr/>
          <p:nvPr/>
        </p:nvSpPr>
        <p:spPr>
          <a:xfrm rot="13226202">
            <a:off x="9530819" y="4862669"/>
            <a:ext cx="917725" cy="429307"/>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0000"/>
              </a:solidFill>
            </a:endParaRPr>
          </a:p>
        </p:txBody>
      </p:sp>
      <p:sp>
        <p:nvSpPr>
          <p:cNvPr id="20" name="TextBox 19">
            <a:extLst>
              <a:ext uri="{FF2B5EF4-FFF2-40B4-BE49-F238E27FC236}">
                <a16:creationId xmlns:a16="http://schemas.microsoft.com/office/drawing/2014/main" id="{7909E1F8-E314-5168-29EF-039D6B3567D7}"/>
              </a:ext>
            </a:extLst>
          </p:cNvPr>
          <p:cNvSpPr txBox="1"/>
          <p:nvPr/>
        </p:nvSpPr>
        <p:spPr>
          <a:xfrm>
            <a:off x="253429" y="2424640"/>
            <a:ext cx="2086776" cy="3970318"/>
          </a:xfrm>
          <a:prstGeom prst="rect">
            <a:avLst/>
          </a:prstGeom>
          <a:noFill/>
        </p:spPr>
        <p:txBody>
          <a:bodyPr wrap="square" rtlCol="0">
            <a:spAutoFit/>
          </a:bodyPr>
          <a:lstStyle/>
          <a:p>
            <a:r>
              <a:rPr lang="en-US"/>
              <a:t>This section must be completed by the Registrar of the town  in which the circulator is registered to vote. </a:t>
            </a:r>
          </a:p>
          <a:p>
            <a:endParaRPr lang="en-US"/>
          </a:p>
          <a:p>
            <a:endParaRPr lang="en-US"/>
          </a:p>
          <a:p>
            <a:r>
              <a:rPr lang="en-US"/>
              <a:t>If this is not completed upon submission to the Registrar of Voters Office, the registrar must reject.</a:t>
            </a:r>
          </a:p>
        </p:txBody>
      </p:sp>
      <p:sp>
        <p:nvSpPr>
          <p:cNvPr id="6" name="Arrow: Right 5">
            <a:extLst>
              <a:ext uri="{FF2B5EF4-FFF2-40B4-BE49-F238E27FC236}">
                <a16:creationId xmlns:a16="http://schemas.microsoft.com/office/drawing/2014/main" id="{154336DE-1D66-0CFD-5551-ADC9C6120569}"/>
              </a:ext>
            </a:extLst>
          </p:cNvPr>
          <p:cNvSpPr/>
          <p:nvPr/>
        </p:nvSpPr>
        <p:spPr>
          <a:xfrm rot="3442000">
            <a:off x="2563199" y="2712167"/>
            <a:ext cx="917725" cy="429307"/>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0000"/>
              </a:solidFill>
            </a:endParaRPr>
          </a:p>
        </p:txBody>
      </p:sp>
      <p:sp>
        <p:nvSpPr>
          <p:cNvPr id="7" name="TextBox 6">
            <a:extLst>
              <a:ext uri="{FF2B5EF4-FFF2-40B4-BE49-F238E27FC236}">
                <a16:creationId xmlns:a16="http://schemas.microsoft.com/office/drawing/2014/main" id="{71108F3F-17A2-60FE-1C81-A4E9F226DFA7}"/>
              </a:ext>
            </a:extLst>
          </p:cNvPr>
          <p:cNvSpPr txBox="1"/>
          <p:nvPr/>
        </p:nvSpPr>
        <p:spPr>
          <a:xfrm>
            <a:off x="347472" y="411480"/>
            <a:ext cx="4105656" cy="369332"/>
          </a:xfrm>
          <a:prstGeom prst="rect">
            <a:avLst/>
          </a:prstGeom>
          <a:noFill/>
        </p:spPr>
        <p:txBody>
          <a:bodyPr wrap="square" rtlCol="0">
            <a:spAutoFit/>
          </a:bodyPr>
          <a:lstStyle/>
          <a:p>
            <a:r>
              <a:rPr lang="en-US"/>
              <a:t>Back Side of Petition Page</a:t>
            </a:r>
          </a:p>
        </p:txBody>
      </p:sp>
    </p:spTree>
    <p:extLst>
      <p:ext uri="{BB962C8B-B14F-4D97-AF65-F5344CB8AC3E}">
        <p14:creationId xmlns:p14="http://schemas.microsoft.com/office/powerpoint/2010/main" val="331857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B25150-B48F-98DB-436D-628F54325303}"/>
              </a:ext>
            </a:extLst>
          </p:cNvPr>
          <p:cNvPicPr>
            <a:picLocks noChangeAspect="1"/>
          </p:cNvPicPr>
          <p:nvPr/>
        </p:nvPicPr>
        <p:blipFill>
          <a:blip r:embed="rId2"/>
          <a:stretch>
            <a:fillRect/>
          </a:stretch>
        </p:blipFill>
        <p:spPr>
          <a:xfrm>
            <a:off x="3605784" y="283464"/>
            <a:ext cx="6441757" cy="5614416"/>
          </a:xfrm>
          <a:prstGeom prst="rect">
            <a:avLst/>
          </a:prstGeom>
          <a:ln>
            <a:noFill/>
          </a:ln>
          <a:effectLst>
            <a:outerShdw blurRad="292100" dist="139700" dir="2700000" algn="tl" rotWithShape="0">
              <a:srgbClr val="333333">
                <a:alpha val="65000"/>
              </a:srgbClr>
            </a:outerShdw>
          </a:effectLst>
        </p:spPr>
      </p:pic>
      <p:sp>
        <p:nvSpPr>
          <p:cNvPr id="2" name="Date Placeholder 1">
            <a:extLst>
              <a:ext uri="{FF2B5EF4-FFF2-40B4-BE49-F238E27FC236}">
                <a16:creationId xmlns:a16="http://schemas.microsoft.com/office/drawing/2014/main" id="{C0A8EB07-AB16-2DDB-4581-D395FEA572D0}"/>
              </a:ext>
            </a:extLst>
          </p:cNvPr>
          <p:cNvSpPr>
            <a:spLocks noGrp="1"/>
          </p:cNvSpPr>
          <p:nvPr>
            <p:ph type="dt" sz="half" idx="10"/>
          </p:nvPr>
        </p:nvSpPr>
        <p:spPr/>
        <p:txBody>
          <a:bodyPr/>
          <a:lstStyle/>
          <a:p>
            <a:fld id="{6A48E8E4-13AF-4B63-9AB6-3972521F6A40}" type="datetime1">
              <a:rPr lang="en-US" smtClean="0"/>
              <a:t>4/7/2025</a:t>
            </a:fld>
            <a:endParaRPr lang="en-US"/>
          </a:p>
        </p:txBody>
      </p:sp>
      <p:sp>
        <p:nvSpPr>
          <p:cNvPr id="3" name="Footer Placeholder 2">
            <a:extLst>
              <a:ext uri="{FF2B5EF4-FFF2-40B4-BE49-F238E27FC236}">
                <a16:creationId xmlns:a16="http://schemas.microsoft.com/office/drawing/2014/main" id="{7E42D7AB-0333-6908-3FC6-ECB106B8BF91}"/>
              </a:ext>
            </a:extLst>
          </p:cNvPr>
          <p:cNvSpPr>
            <a:spLocks noGrp="1"/>
          </p:cNvSpPr>
          <p:nvPr>
            <p:ph type="ftr" sz="quarter" idx="11"/>
          </p:nvPr>
        </p:nvSpPr>
        <p:spPr/>
        <p:txBody>
          <a:bodyPr/>
          <a:lstStyle/>
          <a:p>
            <a:r>
              <a:rPr lang="en-US"/>
              <a:t>Office of the Secretary of the State</a:t>
            </a:r>
          </a:p>
        </p:txBody>
      </p:sp>
      <p:sp>
        <p:nvSpPr>
          <p:cNvPr id="14" name="Arrow: Right 13">
            <a:extLst>
              <a:ext uri="{FF2B5EF4-FFF2-40B4-BE49-F238E27FC236}">
                <a16:creationId xmlns:a16="http://schemas.microsoft.com/office/drawing/2014/main" id="{9565D161-238D-AB05-2ECB-4A9E6886684F}"/>
              </a:ext>
            </a:extLst>
          </p:cNvPr>
          <p:cNvSpPr/>
          <p:nvPr/>
        </p:nvSpPr>
        <p:spPr>
          <a:xfrm rot="13226202">
            <a:off x="9503388" y="5326779"/>
            <a:ext cx="917725" cy="429307"/>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0000"/>
              </a:solidFill>
            </a:endParaRPr>
          </a:p>
        </p:txBody>
      </p:sp>
      <p:sp>
        <p:nvSpPr>
          <p:cNvPr id="20" name="TextBox 19">
            <a:extLst>
              <a:ext uri="{FF2B5EF4-FFF2-40B4-BE49-F238E27FC236}">
                <a16:creationId xmlns:a16="http://schemas.microsoft.com/office/drawing/2014/main" id="{7909E1F8-E314-5168-29EF-039D6B3567D7}"/>
              </a:ext>
            </a:extLst>
          </p:cNvPr>
          <p:cNvSpPr txBox="1"/>
          <p:nvPr/>
        </p:nvSpPr>
        <p:spPr>
          <a:xfrm>
            <a:off x="466344" y="2032114"/>
            <a:ext cx="2086776" cy="3970318"/>
          </a:xfrm>
          <a:prstGeom prst="rect">
            <a:avLst/>
          </a:prstGeom>
          <a:noFill/>
        </p:spPr>
        <p:txBody>
          <a:bodyPr wrap="square" rtlCol="0">
            <a:spAutoFit/>
          </a:bodyPr>
          <a:lstStyle/>
          <a:p>
            <a:r>
              <a:rPr lang="en-US"/>
              <a:t>These sections must be completed by the Registrar in which the circulator is registered to vote. </a:t>
            </a:r>
          </a:p>
          <a:p>
            <a:endParaRPr lang="en-US"/>
          </a:p>
          <a:p>
            <a:endParaRPr lang="en-US"/>
          </a:p>
          <a:p>
            <a:endParaRPr lang="en-US"/>
          </a:p>
          <a:p>
            <a:r>
              <a:rPr lang="en-US"/>
              <a:t>If this is not completed upon submitted to the Registrar of Voters Office, you must reject.</a:t>
            </a:r>
          </a:p>
        </p:txBody>
      </p:sp>
      <p:sp>
        <p:nvSpPr>
          <p:cNvPr id="6" name="Arrow: Right 5">
            <a:extLst>
              <a:ext uri="{FF2B5EF4-FFF2-40B4-BE49-F238E27FC236}">
                <a16:creationId xmlns:a16="http://schemas.microsoft.com/office/drawing/2014/main" id="{154336DE-1D66-0CFD-5551-ADC9C6120569}"/>
              </a:ext>
            </a:extLst>
          </p:cNvPr>
          <p:cNvSpPr/>
          <p:nvPr/>
        </p:nvSpPr>
        <p:spPr>
          <a:xfrm rot="1160324">
            <a:off x="2846663" y="3568842"/>
            <a:ext cx="917725" cy="429307"/>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0000"/>
              </a:solidFill>
            </a:endParaRPr>
          </a:p>
        </p:txBody>
      </p:sp>
      <p:sp>
        <p:nvSpPr>
          <p:cNvPr id="7" name="TextBox 6">
            <a:extLst>
              <a:ext uri="{FF2B5EF4-FFF2-40B4-BE49-F238E27FC236}">
                <a16:creationId xmlns:a16="http://schemas.microsoft.com/office/drawing/2014/main" id="{71108F3F-17A2-60FE-1C81-A4E9F226DFA7}"/>
              </a:ext>
            </a:extLst>
          </p:cNvPr>
          <p:cNvSpPr txBox="1"/>
          <p:nvPr/>
        </p:nvSpPr>
        <p:spPr>
          <a:xfrm>
            <a:off x="347472" y="411480"/>
            <a:ext cx="4105656" cy="369332"/>
          </a:xfrm>
          <a:prstGeom prst="rect">
            <a:avLst/>
          </a:prstGeom>
          <a:noFill/>
        </p:spPr>
        <p:txBody>
          <a:bodyPr wrap="square" rtlCol="0">
            <a:spAutoFit/>
          </a:bodyPr>
          <a:lstStyle/>
          <a:p>
            <a:r>
              <a:rPr lang="en-US"/>
              <a:t>Back Side of Petition Page</a:t>
            </a:r>
          </a:p>
        </p:txBody>
      </p:sp>
      <p:sp>
        <p:nvSpPr>
          <p:cNvPr id="10" name="Arrow: Right 9">
            <a:extLst>
              <a:ext uri="{FF2B5EF4-FFF2-40B4-BE49-F238E27FC236}">
                <a16:creationId xmlns:a16="http://schemas.microsoft.com/office/drawing/2014/main" id="{D6F81E89-F1A6-2EEE-2C8A-26F53AC58999}"/>
              </a:ext>
            </a:extLst>
          </p:cNvPr>
          <p:cNvSpPr/>
          <p:nvPr/>
        </p:nvSpPr>
        <p:spPr>
          <a:xfrm rot="8954150">
            <a:off x="9588678" y="2371458"/>
            <a:ext cx="917725" cy="429307"/>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401696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676C4D-0663-2C8B-635B-3BAA96A52AD9}"/>
              </a:ext>
            </a:extLst>
          </p:cNvPr>
          <p:cNvPicPr>
            <a:picLocks noChangeAspect="1"/>
          </p:cNvPicPr>
          <p:nvPr/>
        </p:nvPicPr>
        <p:blipFill>
          <a:blip r:embed="rId2"/>
          <a:stretch>
            <a:fillRect/>
          </a:stretch>
        </p:blipFill>
        <p:spPr>
          <a:xfrm>
            <a:off x="2572510" y="1910402"/>
            <a:ext cx="8489876" cy="3316358"/>
          </a:xfrm>
          <a:prstGeom prst="rect">
            <a:avLst/>
          </a:prstGeom>
          <a:ln>
            <a:noFill/>
          </a:ln>
          <a:effectLst>
            <a:outerShdw blurRad="292100" dist="139700" dir="2700000" algn="tl" rotWithShape="0">
              <a:srgbClr val="333333">
                <a:alpha val="65000"/>
              </a:srgbClr>
            </a:outerShdw>
          </a:effectLst>
        </p:spPr>
      </p:pic>
      <p:sp>
        <p:nvSpPr>
          <p:cNvPr id="2" name="Date Placeholder 1">
            <a:extLst>
              <a:ext uri="{FF2B5EF4-FFF2-40B4-BE49-F238E27FC236}">
                <a16:creationId xmlns:a16="http://schemas.microsoft.com/office/drawing/2014/main" id="{C0A8EB07-AB16-2DDB-4581-D395FEA572D0}"/>
              </a:ext>
            </a:extLst>
          </p:cNvPr>
          <p:cNvSpPr>
            <a:spLocks noGrp="1"/>
          </p:cNvSpPr>
          <p:nvPr>
            <p:ph type="dt" sz="half" idx="10"/>
          </p:nvPr>
        </p:nvSpPr>
        <p:spPr/>
        <p:txBody>
          <a:bodyPr/>
          <a:lstStyle/>
          <a:p>
            <a:fld id="{6A48E8E4-13AF-4B63-9AB6-3972521F6A40}" type="datetime1">
              <a:rPr lang="en-US" smtClean="0"/>
              <a:t>4/7/2025</a:t>
            </a:fld>
            <a:endParaRPr lang="en-US"/>
          </a:p>
        </p:txBody>
      </p:sp>
      <p:sp>
        <p:nvSpPr>
          <p:cNvPr id="3" name="Footer Placeholder 2">
            <a:extLst>
              <a:ext uri="{FF2B5EF4-FFF2-40B4-BE49-F238E27FC236}">
                <a16:creationId xmlns:a16="http://schemas.microsoft.com/office/drawing/2014/main" id="{7E42D7AB-0333-6908-3FC6-ECB106B8BF91}"/>
              </a:ext>
            </a:extLst>
          </p:cNvPr>
          <p:cNvSpPr>
            <a:spLocks noGrp="1"/>
          </p:cNvSpPr>
          <p:nvPr>
            <p:ph type="ftr" sz="quarter" idx="11"/>
          </p:nvPr>
        </p:nvSpPr>
        <p:spPr/>
        <p:txBody>
          <a:bodyPr/>
          <a:lstStyle/>
          <a:p>
            <a:r>
              <a:rPr lang="en-US"/>
              <a:t>Office of the Secretary of the State</a:t>
            </a:r>
          </a:p>
        </p:txBody>
      </p:sp>
      <p:sp>
        <p:nvSpPr>
          <p:cNvPr id="14" name="Arrow: Right 13">
            <a:extLst>
              <a:ext uri="{FF2B5EF4-FFF2-40B4-BE49-F238E27FC236}">
                <a16:creationId xmlns:a16="http://schemas.microsoft.com/office/drawing/2014/main" id="{9565D161-238D-AB05-2ECB-4A9E6886684F}"/>
              </a:ext>
            </a:extLst>
          </p:cNvPr>
          <p:cNvSpPr/>
          <p:nvPr/>
        </p:nvSpPr>
        <p:spPr>
          <a:xfrm rot="13226202">
            <a:off x="9530819" y="4862669"/>
            <a:ext cx="917725" cy="429307"/>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0000"/>
              </a:solidFill>
            </a:endParaRPr>
          </a:p>
        </p:txBody>
      </p:sp>
      <p:sp>
        <p:nvSpPr>
          <p:cNvPr id="20" name="TextBox 19">
            <a:extLst>
              <a:ext uri="{FF2B5EF4-FFF2-40B4-BE49-F238E27FC236}">
                <a16:creationId xmlns:a16="http://schemas.microsoft.com/office/drawing/2014/main" id="{7909E1F8-E314-5168-29EF-039D6B3567D7}"/>
              </a:ext>
            </a:extLst>
          </p:cNvPr>
          <p:cNvSpPr txBox="1"/>
          <p:nvPr/>
        </p:nvSpPr>
        <p:spPr>
          <a:xfrm>
            <a:off x="253429" y="2424640"/>
            <a:ext cx="2086776" cy="3139321"/>
          </a:xfrm>
          <a:prstGeom prst="rect">
            <a:avLst/>
          </a:prstGeom>
          <a:noFill/>
        </p:spPr>
        <p:txBody>
          <a:bodyPr wrap="square" rtlCol="0">
            <a:spAutoFit/>
          </a:bodyPr>
          <a:lstStyle/>
          <a:p>
            <a:r>
              <a:rPr lang="en-US"/>
              <a:t>This section must be completed by the Registrar after processing the petition. </a:t>
            </a:r>
          </a:p>
          <a:p>
            <a:endParaRPr lang="en-US"/>
          </a:p>
          <a:p>
            <a:endParaRPr lang="en-US"/>
          </a:p>
          <a:p>
            <a:r>
              <a:rPr lang="en-US"/>
              <a:t>Failure to complete this section will cause the form to be rejected.</a:t>
            </a:r>
          </a:p>
        </p:txBody>
      </p:sp>
      <p:sp>
        <p:nvSpPr>
          <p:cNvPr id="6" name="Arrow: Right 5">
            <a:extLst>
              <a:ext uri="{FF2B5EF4-FFF2-40B4-BE49-F238E27FC236}">
                <a16:creationId xmlns:a16="http://schemas.microsoft.com/office/drawing/2014/main" id="{154336DE-1D66-0CFD-5551-ADC9C6120569}"/>
              </a:ext>
            </a:extLst>
          </p:cNvPr>
          <p:cNvSpPr/>
          <p:nvPr/>
        </p:nvSpPr>
        <p:spPr>
          <a:xfrm rot="2088819">
            <a:off x="2113648" y="3757975"/>
            <a:ext cx="917725" cy="429307"/>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0000"/>
              </a:solidFill>
            </a:endParaRPr>
          </a:p>
        </p:txBody>
      </p:sp>
      <p:sp>
        <p:nvSpPr>
          <p:cNvPr id="7" name="TextBox 6">
            <a:extLst>
              <a:ext uri="{FF2B5EF4-FFF2-40B4-BE49-F238E27FC236}">
                <a16:creationId xmlns:a16="http://schemas.microsoft.com/office/drawing/2014/main" id="{71108F3F-17A2-60FE-1C81-A4E9F226DFA7}"/>
              </a:ext>
            </a:extLst>
          </p:cNvPr>
          <p:cNvSpPr txBox="1"/>
          <p:nvPr/>
        </p:nvSpPr>
        <p:spPr>
          <a:xfrm>
            <a:off x="347472" y="411480"/>
            <a:ext cx="4105656" cy="369332"/>
          </a:xfrm>
          <a:prstGeom prst="rect">
            <a:avLst/>
          </a:prstGeom>
          <a:noFill/>
        </p:spPr>
        <p:txBody>
          <a:bodyPr wrap="square" rtlCol="0">
            <a:spAutoFit/>
          </a:bodyPr>
          <a:lstStyle/>
          <a:p>
            <a:r>
              <a:rPr lang="en-US"/>
              <a:t>Back Side of Petition Page</a:t>
            </a:r>
          </a:p>
        </p:txBody>
      </p:sp>
    </p:spTree>
    <p:extLst>
      <p:ext uri="{BB962C8B-B14F-4D97-AF65-F5344CB8AC3E}">
        <p14:creationId xmlns:p14="http://schemas.microsoft.com/office/powerpoint/2010/main" val="3569390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DEDBA7-FB7A-48B3-823F-A212A511635E}"/>
              </a:ext>
            </a:extLst>
          </p:cNvPr>
          <p:cNvSpPr txBox="1"/>
          <p:nvPr/>
        </p:nvSpPr>
        <p:spPr>
          <a:xfrm>
            <a:off x="3048000" y="457200"/>
            <a:ext cx="6096000" cy="1323439"/>
          </a:xfrm>
          <a:prstGeom prst="rect">
            <a:avLst/>
          </a:prstGeom>
          <a:noFill/>
        </p:spPr>
        <p:txBody>
          <a:bodyPr wrap="square" rtlCol="0">
            <a:spAutoFit/>
          </a:bodyPr>
          <a:lstStyle/>
          <a:p>
            <a:pPr algn="ctr"/>
            <a:r>
              <a:rPr lang="en-US" sz="4000">
                <a:solidFill>
                  <a:schemeClr val="accent1">
                    <a:lumMod val="75000"/>
                  </a:schemeClr>
                </a:solidFill>
                <a:latin typeface="Verdana" panose="020B0604030504040204" pitchFamily="34" charset="0"/>
                <a:ea typeface="Verdana" panose="020B0604030504040204" pitchFamily="34" charset="0"/>
                <a:cs typeface="Vrinda" panose="020B0502040204020203" pitchFamily="34" charset="0"/>
              </a:rPr>
              <a:t>Secretary of the State Contact Information</a:t>
            </a:r>
          </a:p>
        </p:txBody>
      </p:sp>
      <p:sp>
        <p:nvSpPr>
          <p:cNvPr id="3" name="TextBox 2">
            <a:extLst>
              <a:ext uri="{FF2B5EF4-FFF2-40B4-BE49-F238E27FC236}">
                <a16:creationId xmlns:a16="http://schemas.microsoft.com/office/drawing/2014/main" id="{9B9BC44B-8067-461D-B674-BC0286BD1AAD}"/>
              </a:ext>
            </a:extLst>
          </p:cNvPr>
          <p:cNvSpPr txBox="1"/>
          <p:nvPr/>
        </p:nvSpPr>
        <p:spPr>
          <a:xfrm>
            <a:off x="390939" y="2118967"/>
            <a:ext cx="11410122" cy="3901068"/>
          </a:xfrm>
          <a:prstGeom prst="rect">
            <a:avLst/>
          </a:prstGeom>
          <a:noFill/>
        </p:spPr>
        <p:txBody>
          <a:bodyPr wrap="square" rtlCol="0">
            <a:spAutoFit/>
          </a:bodyPr>
          <a:lstStyle/>
          <a:p>
            <a:pPr marL="342900" marR="0" lvl="0" indent="-342900" fontAlgn="base">
              <a:lnSpc>
                <a:spcPct val="200000"/>
              </a:lnSpc>
              <a:spcBef>
                <a:spcPts val="0"/>
              </a:spcBef>
              <a:spcAft>
                <a:spcPts val="0"/>
              </a:spcAft>
              <a:buFont typeface="Symbol" panose="05050102010706020507" pitchFamily="18" charset="2"/>
              <a:buChar char=""/>
            </a:pPr>
            <a:r>
              <a:rPr lang="en-US" sz="1800" dirty="0">
                <a:effectLst/>
                <a:latin typeface="Verdana" panose="020B0604030504040204" pitchFamily="34" charset="0"/>
                <a:ea typeface="Verdana" panose="020B0604030504040204" pitchFamily="34" charset="0"/>
                <a:cs typeface="Vrinda" panose="020B0502040204020203" pitchFamily="34" charset="0"/>
              </a:rPr>
              <a:t>Director of Elections: Kristin Sullivan - 	  (860)509-6122	</a:t>
            </a:r>
            <a:r>
              <a:rPr lang="en-US" sz="1800" dirty="0">
                <a:solidFill>
                  <a:schemeClr val="accent1"/>
                </a:solidFill>
                <a:effectLst/>
                <a:latin typeface="Verdana" panose="020B0604030504040204" pitchFamily="34" charset="0"/>
                <a:ea typeface="Verdana" panose="020B0604030504040204" pitchFamily="34" charset="0"/>
                <a:cs typeface="Vrinda" panose="020B0502040204020203" pitchFamily="34" charset="0"/>
              </a:rPr>
              <a:t>k</a:t>
            </a:r>
            <a:r>
              <a:rPr lang="en-US" sz="1800" dirty="0">
                <a:solidFill>
                  <a:schemeClr val="accent1"/>
                </a:solidFill>
                <a:effectLst/>
                <a:latin typeface="Verdana" panose="020B0604030504040204" pitchFamily="34" charset="0"/>
                <a:ea typeface="Verdana" panose="020B0604030504040204" pitchFamily="34" charset="0"/>
                <a:cs typeface="Vrinda" panose="020B0502040204020203" pitchFamily="34" charset="0"/>
                <a:hlinkClick r:id="rId2">
                  <a:extLst>
                    <a:ext uri="{A12FA001-AC4F-418D-AE19-62706E023703}">
                      <ahyp:hlinkClr xmlns:ahyp="http://schemas.microsoft.com/office/drawing/2018/hyperlinkcolor" val="tx"/>
                    </a:ext>
                  </a:extLst>
                </a:hlinkClick>
              </a:rPr>
              <a:t>ristin</a:t>
            </a:r>
            <a:r>
              <a:rPr lang="en-US" sz="1800" dirty="0">
                <a:solidFill>
                  <a:srgbClr val="0563C1"/>
                </a:solidFill>
                <a:effectLst/>
                <a:latin typeface="Verdana" panose="020B0604030504040204" pitchFamily="34" charset="0"/>
                <a:ea typeface="Verdana" panose="020B0604030504040204" pitchFamily="34" charset="0"/>
                <a:cs typeface="Vrinda" panose="020B0502040204020203" pitchFamily="34" charset="0"/>
                <a:hlinkClick r:id="rId2">
                  <a:extLst>
                    <a:ext uri="{A12FA001-AC4F-418D-AE19-62706E023703}">
                      <ahyp:hlinkClr xmlns:ahyp="http://schemas.microsoft.com/office/drawing/2018/hyperlinkcolor" val="tx"/>
                    </a:ext>
                  </a:extLst>
                </a:hlinkClick>
              </a:rPr>
              <a:t>.Sullivan@ct.gov</a:t>
            </a:r>
            <a:endParaRPr lang="en-US" sz="1800" dirty="0">
              <a:effectLst/>
              <a:latin typeface="Verdana" panose="020B0604030504040204" pitchFamily="34" charset="0"/>
              <a:ea typeface="Verdana" panose="020B0604030504040204" pitchFamily="34" charset="0"/>
              <a:cs typeface="Vrinda" panose="020B0502040204020203" pitchFamily="34" charset="0"/>
            </a:endParaRPr>
          </a:p>
          <a:p>
            <a:pPr marL="342900" marR="0" lvl="0" indent="-342900" fontAlgn="base">
              <a:lnSpc>
                <a:spcPct val="200000"/>
              </a:lnSpc>
              <a:spcBef>
                <a:spcPts val="0"/>
              </a:spcBef>
              <a:spcAft>
                <a:spcPts val="0"/>
              </a:spcAft>
              <a:buFont typeface="Symbol" panose="05050102010706020507" pitchFamily="18" charset="2"/>
              <a:buChar char=""/>
            </a:pPr>
            <a:r>
              <a:rPr lang="en-US" sz="1800" dirty="0">
                <a:effectLst/>
                <a:latin typeface="Verdana" panose="020B0604030504040204" pitchFamily="34" charset="0"/>
                <a:ea typeface="Verdana" panose="020B0604030504040204" pitchFamily="34" charset="0"/>
                <a:cs typeface="Vrinda" panose="020B0502040204020203" pitchFamily="34" charset="0"/>
              </a:rPr>
              <a:t>CVRS Issues: Taffy Womack  – 	 	 (860)509-6117 	</a:t>
            </a:r>
            <a:r>
              <a:rPr lang="en-US" sz="1800" u="sng" dirty="0">
                <a:solidFill>
                  <a:srgbClr val="0563C1"/>
                </a:solidFill>
                <a:effectLst/>
                <a:latin typeface="Verdana" panose="020B0604030504040204" pitchFamily="34" charset="0"/>
                <a:ea typeface="Verdana" panose="020B0604030504040204" pitchFamily="34" charset="0"/>
                <a:cs typeface="Vrinda" panose="020B0502040204020203" pitchFamily="34" charset="0"/>
                <a:hlinkClick r:id="rId3"/>
              </a:rPr>
              <a:t>taffy.womack@ct.gov</a:t>
            </a:r>
            <a:r>
              <a:rPr lang="en-US" sz="1800" dirty="0">
                <a:effectLst/>
                <a:latin typeface="Verdana" panose="020B0604030504040204" pitchFamily="34" charset="0"/>
                <a:ea typeface="Verdana" panose="020B0604030504040204" pitchFamily="34" charset="0"/>
                <a:cs typeface="Vrinda" panose="020B0502040204020203" pitchFamily="34" charset="0"/>
              </a:rPr>
              <a:t> </a:t>
            </a:r>
          </a:p>
          <a:p>
            <a:pPr marL="342900" marR="0" lvl="0" indent="-342900" fontAlgn="base">
              <a:lnSpc>
                <a:spcPct val="200000"/>
              </a:lnSpc>
              <a:spcBef>
                <a:spcPts val="0"/>
              </a:spcBef>
              <a:spcAft>
                <a:spcPts val="0"/>
              </a:spcAft>
              <a:buFont typeface="Symbol" panose="05050102010706020507" pitchFamily="18" charset="2"/>
              <a:buChar char=""/>
            </a:pPr>
            <a:r>
              <a:rPr lang="en-US" sz="1800" dirty="0">
                <a:effectLst/>
                <a:latin typeface="Verdana" panose="020B0604030504040204" pitchFamily="34" charset="0"/>
                <a:ea typeface="Verdana" panose="020B0604030504040204" pitchFamily="34" charset="0"/>
                <a:cs typeface="Vrinda" panose="020B0502040204020203" pitchFamily="34" charset="0"/>
              </a:rPr>
              <a:t>Congressional District 1: Moriah Moriarty - 	 (860)509-6116 	</a:t>
            </a:r>
            <a:r>
              <a:rPr lang="en-US" sz="1800" u="sng" dirty="0">
                <a:solidFill>
                  <a:srgbClr val="0563C1"/>
                </a:solidFill>
                <a:effectLst/>
                <a:latin typeface="Verdana" panose="020B0604030504040204" pitchFamily="34" charset="0"/>
                <a:ea typeface="Verdana" panose="020B0604030504040204" pitchFamily="34" charset="0"/>
                <a:cs typeface="Vrinda" panose="020B0502040204020203" pitchFamily="34" charset="0"/>
                <a:hlinkClick r:id="rId4"/>
              </a:rPr>
              <a:t>moriah.moriarty@ct.gov</a:t>
            </a:r>
            <a:r>
              <a:rPr lang="en-US" sz="1800" dirty="0">
                <a:effectLst/>
                <a:latin typeface="Verdana" panose="020B0604030504040204" pitchFamily="34" charset="0"/>
                <a:ea typeface="Verdana" panose="020B0604030504040204" pitchFamily="34" charset="0"/>
                <a:cs typeface="Vrinda" panose="020B0502040204020203" pitchFamily="34" charset="0"/>
              </a:rPr>
              <a:t> </a:t>
            </a:r>
          </a:p>
          <a:p>
            <a:pPr marL="342900" marR="0" lvl="0" indent="-342900" fontAlgn="base">
              <a:lnSpc>
                <a:spcPct val="200000"/>
              </a:lnSpc>
              <a:spcBef>
                <a:spcPts val="0"/>
              </a:spcBef>
              <a:spcAft>
                <a:spcPts val="0"/>
              </a:spcAft>
              <a:buFont typeface="Symbol" panose="05050102010706020507" pitchFamily="18" charset="2"/>
              <a:buChar char=""/>
            </a:pPr>
            <a:r>
              <a:rPr lang="en-US" sz="1800" dirty="0">
                <a:effectLst/>
                <a:latin typeface="Verdana" panose="020B0604030504040204" pitchFamily="34" charset="0"/>
                <a:ea typeface="Verdana" panose="020B0604030504040204" pitchFamily="34" charset="0"/>
                <a:cs typeface="Vrinda" panose="020B0502040204020203" pitchFamily="34" charset="0"/>
              </a:rPr>
              <a:t>Congressional District 2: Mark Severance - 	 (860)357-5369	</a:t>
            </a:r>
            <a:r>
              <a:rPr lang="en-US" sz="1800" u="sng" dirty="0">
                <a:solidFill>
                  <a:srgbClr val="0563C1"/>
                </a:solidFill>
                <a:effectLst/>
                <a:latin typeface="Verdana" panose="020B0604030504040204" pitchFamily="34" charset="0"/>
                <a:ea typeface="Verdana" panose="020B0604030504040204" pitchFamily="34" charset="0"/>
                <a:cs typeface="Vrinda" panose="020B0502040204020203" pitchFamily="34" charset="0"/>
                <a:hlinkClick r:id="rId5"/>
              </a:rPr>
              <a:t>mark.severance@ct.gov</a:t>
            </a:r>
            <a:r>
              <a:rPr lang="en-US" sz="1800" dirty="0">
                <a:effectLst/>
                <a:latin typeface="Verdana" panose="020B0604030504040204" pitchFamily="34" charset="0"/>
                <a:ea typeface="Verdana" panose="020B0604030504040204" pitchFamily="34" charset="0"/>
                <a:cs typeface="Vrinda" panose="020B0502040204020203" pitchFamily="34" charset="0"/>
              </a:rPr>
              <a:t> </a:t>
            </a:r>
          </a:p>
          <a:p>
            <a:pPr marL="342900" marR="0" lvl="0" indent="-342900" fontAlgn="base">
              <a:lnSpc>
                <a:spcPct val="200000"/>
              </a:lnSpc>
              <a:spcBef>
                <a:spcPts val="0"/>
              </a:spcBef>
              <a:spcAft>
                <a:spcPts val="0"/>
              </a:spcAft>
              <a:buFont typeface="Symbol" panose="05050102010706020507" pitchFamily="18" charset="2"/>
              <a:buChar char=""/>
            </a:pPr>
            <a:r>
              <a:rPr lang="fr-FR" sz="1800" dirty="0" err="1">
                <a:effectLst/>
                <a:latin typeface="Verdana" panose="020B0604030504040204" pitchFamily="34" charset="0"/>
                <a:ea typeface="Verdana" panose="020B0604030504040204" pitchFamily="34" charset="0"/>
                <a:cs typeface="Vrinda" panose="020B0502040204020203" pitchFamily="34" charset="0"/>
              </a:rPr>
              <a:t>Congressional</a:t>
            </a:r>
            <a:r>
              <a:rPr lang="fr-FR" sz="1800" dirty="0">
                <a:effectLst/>
                <a:latin typeface="Verdana" panose="020B0604030504040204" pitchFamily="34" charset="0"/>
                <a:ea typeface="Verdana" panose="020B0604030504040204" pitchFamily="34" charset="0"/>
                <a:cs typeface="Vrinda" panose="020B0502040204020203" pitchFamily="34" charset="0"/>
              </a:rPr>
              <a:t> District 3: Lori Magora  - 	 (860)438-6250	</a:t>
            </a:r>
            <a:r>
              <a:rPr lang="fr-FR" sz="1800" u="sng" dirty="0">
                <a:solidFill>
                  <a:srgbClr val="0563C1"/>
                </a:solidFill>
                <a:effectLst/>
                <a:latin typeface="Verdana" panose="020B0604030504040204" pitchFamily="34" charset="0"/>
                <a:ea typeface="Verdana" panose="020B0604030504040204" pitchFamily="34" charset="0"/>
                <a:cs typeface="Vrinda" panose="020B0502040204020203" pitchFamily="34" charset="0"/>
                <a:hlinkClick r:id="rId6"/>
              </a:rPr>
              <a:t>lori.magora@ct.gov</a:t>
            </a:r>
            <a:r>
              <a:rPr lang="en-US" sz="1800" dirty="0">
                <a:effectLst/>
                <a:latin typeface="Verdana" panose="020B0604030504040204" pitchFamily="34" charset="0"/>
                <a:ea typeface="Verdana" panose="020B0604030504040204" pitchFamily="34" charset="0"/>
                <a:cs typeface="Vrinda" panose="020B0502040204020203" pitchFamily="34" charset="0"/>
              </a:rPr>
              <a:t> </a:t>
            </a:r>
          </a:p>
          <a:p>
            <a:pPr marL="342900" marR="0" lvl="0" indent="-342900" fontAlgn="base">
              <a:lnSpc>
                <a:spcPct val="200000"/>
              </a:lnSpc>
              <a:spcBef>
                <a:spcPts val="0"/>
              </a:spcBef>
              <a:spcAft>
                <a:spcPts val="0"/>
              </a:spcAft>
              <a:buFont typeface="Symbol" panose="05050102010706020507" pitchFamily="18" charset="2"/>
              <a:buChar char=""/>
            </a:pPr>
            <a:r>
              <a:rPr lang="en-US" sz="1800" dirty="0">
                <a:effectLst/>
                <a:latin typeface="Verdana" panose="020B0604030504040204" pitchFamily="34" charset="0"/>
                <a:ea typeface="Verdana" panose="020B0604030504040204" pitchFamily="34" charset="0"/>
                <a:cs typeface="Vrinda" panose="020B0502040204020203" pitchFamily="34" charset="0"/>
              </a:rPr>
              <a:t>Congressional District 4: Tim De Carlo  - 	(860)929-1061		</a:t>
            </a:r>
            <a:r>
              <a:rPr lang="en-US" sz="1800" dirty="0">
                <a:effectLst/>
                <a:latin typeface="Verdana" panose="020B0604030504040204" pitchFamily="34" charset="0"/>
                <a:ea typeface="Verdana" panose="020B0604030504040204" pitchFamily="34" charset="0"/>
                <a:cs typeface="Vrinda" panose="020B0502040204020203" pitchFamily="34" charset="0"/>
                <a:hlinkClick r:id="rId7"/>
              </a:rPr>
              <a:t>timothy.decarlo@ct.gov</a:t>
            </a:r>
            <a:endParaRPr lang="en-US" sz="1800" dirty="0">
              <a:effectLst/>
              <a:latin typeface="Verdana" panose="020B0604030504040204" pitchFamily="34" charset="0"/>
              <a:ea typeface="Verdana" panose="020B0604030504040204" pitchFamily="34" charset="0"/>
              <a:cs typeface="Vrinda" panose="020B0502040204020203" pitchFamily="34" charset="0"/>
            </a:endParaRPr>
          </a:p>
          <a:p>
            <a:pPr marL="342900" marR="0" lvl="0" indent="-342900" fontAlgn="base">
              <a:lnSpc>
                <a:spcPct val="200000"/>
              </a:lnSpc>
              <a:spcBef>
                <a:spcPts val="0"/>
              </a:spcBef>
              <a:spcAft>
                <a:spcPts val="0"/>
              </a:spcAft>
              <a:buFont typeface="Symbol" panose="05050102010706020507" pitchFamily="18" charset="2"/>
              <a:buChar char=""/>
            </a:pPr>
            <a:r>
              <a:rPr lang="en-US" dirty="0">
                <a:latin typeface="Verdana" panose="020B0604030504040204" pitchFamily="34" charset="0"/>
                <a:ea typeface="Verdana" panose="020B0604030504040204" pitchFamily="34" charset="0"/>
                <a:cs typeface="Vrinda" panose="020B0502040204020203" pitchFamily="34" charset="0"/>
              </a:rPr>
              <a:t>Congressional District </a:t>
            </a:r>
            <a:r>
              <a:rPr lang="en-US" sz="1800" dirty="0">
                <a:effectLst/>
                <a:latin typeface="Verdana" panose="020B0604030504040204" pitchFamily="34" charset="0"/>
                <a:ea typeface="Verdana" panose="020B0604030504040204" pitchFamily="34" charset="0"/>
                <a:cs typeface="Vrinda" panose="020B0502040204020203" pitchFamily="34" charset="0"/>
              </a:rPr>
              <a:t>5: Heather Augeri -  	(860)356-0954		</a:t>
            </a:r>
            <a:r>
              <a:rPr lang="en-US" sz="1800" u="sng" dirty="0">
                <a:solidFill>
                  <a:srgbClr val="0563C1"/>
                </a:solidFill>
                <a:effectLst/>
                <a:latin typeface="Verdana" panose="020B0604030504040204" pitchFamily="34" charset="0"/>
                <a:ea typeface="Verdana" panose="020B0604030504040204" pitchFamily="34" charset="0"/>
                <a:cs typeface="Vrinda" panose="020B0502040204020203" pitchFamily="34" charset="0"/>
                <a:hlinkClick r:id="rId8"/>
              </a:rPr>
              <a:t>heather.augeri@ct.gov</a:t>
            </a:r>
            <a:endParaRPr lang="en-US" sz="1800" dirty="0">
              <a:effectLst/>
              <a:latin typeface="Verdana" panose="020B0604030504040204" pitchFamily="34" charset="0"/>
              <a:ea typeface="Verdana" panose="020B0604030504040204" pitchFamily="34" charset="0"/>
              <a:cs typeface="Vrinda" panose="020B0502040204020203" pitchFamily="34" charset="0"/>
            </a:endParaRPr>
          </a:p>
        </p:txBody>
      </p:sp>
      <p:pic>
        <p:nvPicPr>
          <p:cNvPr id="4" name="Picture 3" descr="Logo&#10;&#10;Description automatically generated">
            <a:extLst>
              <a:ext uri="{FF2B5EF4-FFF2-40B4-BE49-F238E27FC236}">
                <a16:creationId xmlns:a16="http://schemas.microsoft.com/office/drawing/2014/main" id="{8A340E8E-68BC-5E6E-6939-E6FE80FE5F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7560" y="582656"/>
            <a:ext cx="1197983" cy="1197983"/>
          </a:xfrm>
          <a:prstGeom prst="rect">
            <a:avLst/>
          </a:prstGeom>
        </p:spPr>
      </p:pic>
    </p:spTree>
    <p:extLst>
      <p:ext uri="{BB962C8B-B14F-4D97-AF65-F5344CB8AC3E}">
        <p14:creationId xmlns:p14="http://schemas.microsoft.com/office/powerpoint/2010/main" val="1606986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EMS Setup</a:t>
            </a:r>
          </a:p>
        </p:txBody>
      </p:sp>
      <p:sp>
        <p:nvSpPr>
          <p:cNvPr id="2" name="TextBox 1">
            <a:extLst>
              <a:ext uri="{FF2B5EF4-FFF2-40B4-BE49-F238E27FC236}">
                <a16:creationId xmlns:a16="http://schemas.microsoft.com/office/drawing/2014/main" id="{2F2D6828-65B6-894D-76EC-B1B4808A635E}"/>
              </a:ext>
            </a:extLst>
          </p:cNvPr>
          <p:cNvSpPr txBox="1"/>
          <p:nvPr/>
        </p:nvSpPr>
        <p:spPr>
          <a:xfrm>
            <a:off x="3387912" y="2506511"/>
            <a:ext cx="8316854" cy="2975321"/>
          </a:xfrm>
          <a:prstGeom prst="rect">
            <a:avLst/>
          </a:prstGeom>
          <a:noFill/>
        </p:spPr>
        <p:txBody>
          <a:bodyPr wrap="square" rtlCol="0">
            <a:spAutoFit/>
          </a:bodyPr>
          <a:lstStyle/>
          <a:p>
            <a:pPr marL="0" indent="0" algn="ctr">
              <a:buNone/>
            </a:pPr>
            <a:r>
              <a:rPr lang="en-US">
                <a:solidFill>
                  <a:schemeClr val="tx1"/>
                </a:solidFill>
                <a:latin typeface="Verdana" panose="020B0604030504040204" pitchFamily="34" charset="0"/>
                <a:ea typeface="Verdana" panose="020B0604030504040204" pitchFamily="34" charset="0"/>
                <a:cs typeface="Vrinda" panose="020B0502040204020203" pitchFamily="34" charset="0"/>
              </a:rPr>
              <a:t>Town Clerks &amp; SOTS</a:t>
            </a:r>
          </a:p>
          <a:p>
            <a:pPr marL="0" indent="0" algn="ctr">
              <a:buNone/>
            </a:pPr>
            <a:endParaRPr lang="en-US">
              <a:solidFill>
                <a:schemeClr val="tx1"/>
              </a:solidFill>
              <a:latin typeface="Verdana" panose="020B0604030504040204" pitchFamily="34" charset="0"/>
              <a:ea typeface="Verdana" panose="020B0604030504040204" pitchFamily="34" charset="0"/>
              <a:cs typeface="Vrinda" panose="020B0502040204020203" pitchFamily="34" charset="0"/>
            </a:endParaRPr>
          </a:p>
          <a:p>
            <a:pPr marL="285750" indent="-285750">
              <a:buFont typeface="Arial" panose="020B0604020202020204" pitchFamily="34" charset="0"/>
              <a:buChar char="•"/>
            </a:pPr>
            <a:r>
              <a:rPr lang="en-US">
                <a:solidFill>
                  <a:schemeClr val="tx1"/>
                </a:solidFill>
                <a:latin typeface="Verdana" panose="020B0604030504040204" pitchFamily="34" charset="0"/>
                <a:ea typeface="Verdana" panose="020B0604030504040204" pitchFamily="34" charset="0"/>
                <a:cs typeface="Vrinda" panose="020B0502040204020203" pitchFamily="34" charset="0"/>
              </a:rPr>
              <a:t>Primary Created in EMS by </a:t>
            </a:r>
            <a:r>
              <a:rPr lang="en-US" b="1">
                <a:solidFill>
                  <a:schemeClr val="tx1"/>
                </a:solidFill>
                <a:latin typeface="Verdana" panose="020B0604030504040204" pitchFamily="34" charset="0"/>
                <a:ea typeface="Verdana" panose="020B0604030504040204" pitchFamily="34" charset="0"/>
                <a:cs typeface="Vrinda" panose="020B0502040204020203" pitchFamily="34" charset="0"/>
              </a:rPr>
              <a:t>SOTS</a:t>
            </a:r>
          </a:p>
          <a:p>
            <a:pPr marL="285750" indent="-285750">
              <a:buFont typeface="Arial" panose="020B0604020202020204" pitchFamily="34" charset="0"/>
              <a:buChar char="•"/>
            </a:pPr>
            <a:endParaRPr lang="en-US">
              <a:solidFill>
                <a:schemeClr val="tx1"/>
              </a:solidFill>
              <a:latin typeface="Verdana" panose="020B0604030504040204" pitchFamily="34" charset="0"/>
              <a:ea typeface="Verdana" panose="020B0604030504040204" pitchFamily="34" charset="0"/>
              <a:cs typeface="Vrinda" panose="020B0502040204020203" pitchFamily="34" charset="0"/>
            </a:endParaRPr>
          </a:p>
          <a:p>
            <a:pPr marL="285750" indent="-285750">
              <a:buFont typeface="Arial" panose="020B0604020202020204" pitchFamily="34" charset="0"/>
              <a:buChar char="•"/>
            </a:pPr>
            <a:r>
              <a:rPr lang="en-US">
                <a:solidFill>
                  <a:schemeClr val="tx1"/>
                </a:solidFill>
                <a:latin typeface="Verdana" panose="020B0604030504040204" pitchFamily="34" charset="0"/>
                <a:ea typeface="Verdana" panose="020B0604030504040204" pitchFamily="34" charset="0"/>
                <a:cs typeface="Vrinda" panose="020B0502040204020203" pitchFamily="34" charset="0"/>
              </a:rPr>
              <a:t>Offices assigned to Primary by </a:t>
            </a:r>
            <a:r>
              <a:rPr lang="en-US" b="1">
                <a:solidFill>
                  <a:schemeClr val="tx1"/>
                </a:solidFill>
                <a:latin typeface="Verdana" panose="020B0604030504040204" pitchFamily="34" charset="0"/>
                <a:ea typeface="Verdana" panose="020B0604030504040204" pitchFamily="34" charset="0"/>
                <a:cs typeface="Vrinda" panose="020B0502040204020203" pitchFamily="34" charset="0"/>
              </a:rPr>
              <a:t>SOTS</a:t>
            </a:r>
          </a:p>
          <a:p>
            <a:pPr marL="285750" indent="-285750">
              <a:buFont typeface="Arial" panose="020B0604020202020204" pitchFamily="34" charset="0"/>
              <a:buChar char="•"/>
            </a:pPr>
            <a:endParaRPr lang="en-US">
              <a:solidFill>
                <a:schemeClr val="tx1"/>
              </a:solidFill>
              <a:latin typeface="Verdana" panose="020B0604030504040204" pitchFamily="34" charset="0"/>
              <a:ea typeface="Verdana" panose="020B0604030504040204" pitchFamily="34" charset="0"/>
              <a:cs typeface="Vrinda" panose="020B0502040204020203" pitchFamily="34" charset="0"/>
            </a:endParaRPr>
          </a:p>
          <a:p>
            <a:pPr marL="285750" indent="-285750">
              <a:buFont typeface="Arial" panose="020B0604020202020204" pitchFamily="34" charset="0"/>
              <a:buChar char="•"/>
            </a:pPr>
            <a:r>
              <a:rPr lang="en-US">
                <a:solidFill>
                  <a:schemeClr val="tx1"/>
                </a:solidFill>
                <a:latin typeface="Verdana" panose="020B0604030504040204" pitchFamily="34" charset="0"/>
                <a:ea typeface="Verdana" panose="020B0604030504040204" pitchFamily="34" charset="0"/>
                <a:cs typeface="Vrinda" panose="020B0502040204020203" pitchFamily="34" charset="0"/>
              </a:rPr>
              <a:t>Candidates added to Primary by </a:t>
            </a:r>
            <a:r>
              <a:rPr lang="en-US" b="1">
                <a:solidFill>
                  <a:schemeClr val="tx1"/>
                </a:solidFill>
                <a:latin typeface="Verdana" panose="020B0604030504040204" pitchFamily="34" charset="0"/>
                <a:ea typeface="Verdana" panose="020B0604030504040204" pitchFamily="34" charset="0"/>
                <a:cs typeface="Vrinda" panose="020B0502040204020203" pitchFamily="34" charset="0"/>
              </a:rPr>
              <a:t>SOTS</a:t>
            </a:r>
          </a:p>
          <a:p>
            <a:pPr marL="285750" indent="-285750">
              <a:buFont typeface="Arial" panose="020B0604020202020204" pitchFamily="34" charset="0"/>
              <a:buChar char="•"/>
            </a:pPr>
            <a:endParaRPr lang="en-US">
              <a:solidFill>
                <a:schemeClr val="tx1"/>
              </a:solidFill>
              <a:latin typeface="Verdana" panose="020B0604030504040204" pitchFamily="34" charset="0"/>
              <a:ea typeface="Verdana" panose="020B0604030504040204" pitchFamily="34" charset="0"/>
              <a:cs typeface="Vrinda" panose="020B0502040204020203" pitchFamily="34" charset="0"/>
            </a:endParaRPr>
          </a:p>
          <a:p>
            <a:pPr marL="285750" indent="-285750">
              <a:buFont typeface="Arial" panose="020B0604020202020204" pitchFamily="34" charset="0"/>
              <a:buChar char="•"/>
            </a:pPr>
            <a:r>
              <a:rPr lang="en-US">
                <a:solidFill>
                  <a:schemeClr val="tx1"/>
                </a:solidFill>
                <a:latin typeface="Verdana" panose="020B0604030504040204" pitchFamily="34" charset="0"/>
                <a:ea typeface="Verdana" panose="020B0604030504040204" pitchFamily="34" charset="0"/>
                <a:cs typeface="Vrinda" panose="020B0502040204020203" pitchFamily="34" charset="0"/>
              </a:rPr>
              <a:t>Certification of Ballot Ordered this can be done by both </a:t>
            </a:r>
            <a:r>
              <a:rPr lang="en-US" b="1">
                <a:solidFill>
                  <a:schemeClr val="tx1"/>
                </a:solidFill>
                <a:latin typeface="Verdana" panose="020B0604030504040204" pitchFamily="34" charset="0"/>
                <a:ea typeface="Verdana" panose="020B0604030504040204" pitchFamily="34" charset="0"/>
                <a:cs typeface="Vrinda" panose="020B0502040204020203" pitchFamily="34" charset="0"/>
              </a:rPr>
              <a:t>Town Clerk or ROV’S</a:t>
            </a:r>
            <a:r>
              <a:rPr lang="en-US">
                <a:solidFill>
                  <a:schemeClr val="tx1"/>
                </a:solidFill>
                <a:latin typeface="Verdana" panose="020B0604030504040204" pitchFamily="34" charset="0"/>
                <a:ea typeface="Verdana" panose="020B0604030504040204" pitchFamily="34" charset="0"/>
                <a:cs typeface="Vrinda" panose="020B0502040204020203" pitchFamily="34" charset="0"/>
              </a:rPr>
              <a:t> for primaries. </a:t>
            </a:r>
          </a:p>
        </p:txBody>
      </p:sp>
    </p:spTree>
    <p:extLst>
      <p:ext uri="{BB962C8B-B14F-4D97-AF65-F5344CB8AC3E}">
        <p14:creationId xmlns:p14="http://schemas.microsoft.com/office/powerpoint/2010/main" val="3270846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EMS Setup</a:t>
            </a:r>
          </a:p>
        </p:txBody>
      </p:sp>
      <p:sp>
        <p:nvSpPr>
          <p:cNvPr id="9" name="TextBox 8">
            <a:extLst>
              <a:ext uri="{FF2B5EF4-FFF2-40B4-BE49-F238E27FC236}">
                <a16:creationId xmlns:a16="http://schemas.microsoft.com/office/drawing/2014/main" id="{AE93D121-8936-501C-DA62-982E165E88E2}"/>
              </a:ext>
            </a:extLst>
          </p:cNvPr>
          <p:cNvSpPr txBox="1"/>
          <p:nvPr/>
        </p:nvSpPr>
        <p:spPr>
          <a:xfrm>
            <a:off x="4023175" y="2287174"/>
            <a:ext cx="6599273" cy="4247317"/>
          </a:xfrm>
          <a:prstGeom prst="rect">
            <a:avLst/>
          </a:prstGeom>
          <a:noFill/>
        </p:spPr>
        <p:txBody>
          <a:bodyPr wrap="square" rtlCol="0">
            <a:spAutoFit/>
          </a:bodyPr>
          <a:lstStyle/>
          <a:p>
            <a:pPr marL="0" indent="0" algn="ctr">
              <a:buNone/>
            </a:pPr>
            <a:r>
              <a:rPr lang="en-US">
                <a:latin typeface="Verdana" panose="020B0604030504040204" pitchFamily="34" charset="0"/>
                <a:ea typeface="Verdana" panose="020B0604030504040204" pitchFamily="34" charset="0"/>
                <a:cs typeface="Vrinda" panose="020B0502040204020203" pitchFamily="34" charset="0"/>
              </a:rPr>
              <a:t>ROVS</a:t>
            </a:r>
          </a:p>
          <a:p>
            <a:pPr marL="0" indent="0" algn="ctr">
              <a:buNone/>
            </a:pPr>
            <a:endParaRPr lang="en-US">
              <a:latin typeface="Verdana" panose="020B0604030504040204" pitchFamily="34" charset="0"/>
              <a:ea typeface="Verdana" panose="020B0604030504040204" pitchFamily="34" charset="0"/>
              <a:cs typeface="Vrinda" panose="020B0502040204020203" pitchFamily="34" charset="0"/>
            </a:endParaRPr>
          </a:p>
          <a:p>
            <a:r>
              <a:rPr lang="en-US">
                <a:latin typeface="Verdana" panose="020B0604030504040204" pitchFamily="34" charset="0"/>
                <a:ea typeface="Verdana" panose="020B0604030504040204" pitchFamily="34" charset="0"/>
                <a:cs typeface="Vrinda" panose="020B0502040204020203" pitchFamily="34" charset="0"/>
              </a:rPr>
              <a:t>Assigned Polling Places to Primary </a:t>
            </a:r>
          </a:p>
          <a:p>
            <a:pPr marL="742950" lvl="1" indent="-285750">
              <a:buFont typeface="Arial" panose="020B0604020202020204" pitchFamily="34" charset="0"/>
              <a:buChar char="•"/>
            </a:pPr>
            <a:r>
              <a:rPr lang="en-US">
                <a:latin typeface="Verdana" panose="020B0604030504040204" pitchFamily="34" charset="0"/>
                <a:ea typeface="Verdana" panose="020B0604030504040204" pitchFamily="34" charset="0"/>
                <a:cs typeface="Vrinda" panose="020B0502040204020203" pitchFamily="34" charset="0"/>
              </a:rPr>
              <a:t>Add or change polling locations if necessary.  Make sure to notify SOTS.</a:t>
            </a:r>
          </a:p>
          <a:p>
            <a:pPr lvl="1"/>
            <a:endParaRPr lang="en-US">
              <a:latin typeface="Verdana" panose="020B0604030504040204" pitchFamily="34" charset="0"/>
              <a:ea typeface="Verdana" panose="020B0604030504040204" pitchFamily="34" charset="0"/>
              <a:cs typeface="Vrinda" panose="020B0502040204020203" pitchFamily="34" charset="0"/>
            </a:endParaRPr>
          </a:p>
          <a:p>
            <a:r>
              <a:rPr lang="en-US">
                <a:latin typeface="Verdana" panose="020B0604030504040204" pitchFamily="34" charset="0"/>
                <a:ea typeface="Verdana" panose="020B0604030504040204" pitchFamily="34" charset="0"/>
                <a:cs typeface="Vrinda" panose="020B0502040204020203" pitchFamily="34" charset="0"/>
              </a:rPr>
              <a:t>Assign a Head Moderator to the Primary</a:t>
            </a:r>
          </a:p>
          <a:p>
            <a:pPr marL="742950" lvl="1" indent="-285750">
              <a:buFont typeface="Arial" panose="020B0604020202020204" pitchFamily="34" charset="0"/>
              <a:buChar char="•"/>
            </a:pPr>
            <a:r>
              <a:rPr lang="en-US">
                <a:latin typeface="Verdana" panose="020B0604030504040204" pitchFamily="34" charset="0"/>
                <a:ea typeface="Verdana" panose="020B0604030504040204" pitchFamily="34" charset="0"/>
                <a:cs typeface="Vrinda" panose="020B0502040204020203" pitchFamily="34" charset="0"/>
              </a:rPr>
              <a:t>You may assign moderators, data entry, etc., and provide a password</a:t>
            </a:r>
          </a:p>
          <a:p>
            <a:pPr marL="742950" lvl="1" indent="-285750">
              <a:buFont typeface="Arial" panose="020B0604020202020204" pitchFamily="34" charset="0"/>
              <a:buChar char="•"/>
            </a:pPr>
            <a:endParaRPr lang="en-US">
              <a:latin typeface="Verdana" panose="020B0604030504040204" pitchFamily="34" charset="0"/>
              <a:ea typeface="Verdana" panose="020B0604030504040204" pitchFamily="34" charset="0"/>
              <a:cs typeface="Vrinda" panose="020B0502040204020203" pitchFamily="34" charset="0"/>
            </a:endParaRPr>
          </a:p>
          <a:p>
            <a:pPr marL="742950" lvl="1" indent="-285750">
              <a:buFont typeface="Arial" panose="020B0604020202020204" pitchFamily="34" charset="0"/>
              <a:buChar char="•"/>
            </a:pPr>
            <a:r>
              <a:rPr lang="en-US">
                <a:latin typeface="Verdana" panose="020B0604030504040204" pitchFamily="34" charset="0"/>
                <a:ea typeface="Verdana" panose="020B0604030504040204" pitchFamily="34" charset="0"/>
                <a:cs typeface="Vrinda" panose="020B0502040204020203" pitchFamily="34" charset="0"/>
              </a:rPr>
              <a:t>Have a paper backup ready in case of a system failure. The form should be provided by SOTS.</a:t>
            </a:r>
          </a:p>
          <a:p>
            <a:pPr marL="742950" lvl="1" indent="-285750">
              <a:buFont typeface="Arial" panose="020B0604020202020204" pitchFamily="34" charset="0"/>
              <a:buChar char="•"/>
            </a:pPr>
            <a:endParaRPr lang="en-US">
              <a:latin typeface="Verdana" panose="020B0604030504040204" pitchFamily="34" charset="0"/>
              <a:ea typeface="Verdana" panose="020B0604030504040204" pitchFamily="34" charset="0"/>
              <a:cs typeface="Vrinda" panose="020B0502040204020203" pitchFamily="34" charset="0"/>
            </a:endParaRPr>
          </a:p>
          <a:p>
            <a:pPr marL="742950" lvl="1" indent="-285750">
              <a:buFont typeface="Arial" panose="020B0604020202020204" pitchFamily="34" charset="0"/>
              <a:buChar char="•"/>
            </a:pPr>
            <a:r>
              <a:rPr lang="en-US">
                <a:latin typeface="Verdana" panose="020B0604030504040204" pitchFamily="34" charset="0"/>
                <a:ea typeface="Verdana" panose="020B0604030504040204" pitchFamily="34" charset="0"/>
                <a:cs typeface="Vrinda" panose="020B0502040204020203" pitchFamily="34" charset="0"/>
              </a:rPr>
              <a:t>Do not assign your EV and SDR locations as polling places</a:t>
            </a:r>
          </a:p>
        </p:txBody>
      </p:sp>
    </p:spTree>
    <p:extLst>
      <p:ext uri="{BB962C8B-B14F-4D97-AF65-F5344CB8AC3E}">
        <p14:creationId xmlns:p14="http://schemas.microsoft.com/office/powerpoint/2010/main" val="2187794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Pre-Primary Election Reminders</a:t>
            </a:r>
          </a:p>
        </p:txBody>
      </p:sp>
      <p:sp>
        <p:nvSpPr>
          <p:cNvPr id="2" name="TextBox 1">
            <a:extLst>
              <a:ext uri="{FF2B5EF4-FFF2-40B4-BE49-F238E27FC236}">
                <a16:creationId xmlns:a16="http://schemas.microsoft.com/office/drawing/2014/main" id="{2F2D6828-65B6-894D-76EC-B1B4808A635E}"/>
              </a:ext>
            </a:extLst>
          </p:cNvPr>
          <p:cNvSpPr txBox="1"/>
          <p:nvPr/>
        </p:nvSpPr>
        <p:spPr>
          <a:xfrm>
            <a:off x="2523280" y="2287174"/>
            <a:ext cx="9573493" cy="4308872"/>
          </a:xfrm>
          <a:prstGeom prst="rect">
            <a:avLst/>
          </a:prstGeom>
          <a:noFill/>
        </p:spPr>
        <p:txBody>
          <a:bodyPr wrap="square" rtlCol="0">
            <a:spAutoFit/>
          </a:bodyPr>
          <a:lstStyle/>
          <a:p>
            <a:pPr lvl="3">
              <a:buFont typeface="Wingdings" panose="05000000000000000000" pitchFamily="2" charset="2"/>
              <a:buChar char="v"/>
            </a:pPr>
            <a:r>
              <a:rPr lang="en-US"/>
              <a:t>	</a:t>
            </a:r>
            <a:r>
              <a:rPr lang="en-US" sz="1400">
                <a:latin typeface="Verdana" panose="020B0604030504040204" pitchFamily="34" charset="0"/>
                <a:ea typeface="Verdana" panose="020B0604030504040204" pitchFamily="34" charset="0"/>
                <a:cs typeface="Vrinda" panose="020B0502040204020203" pitchFamily="34" charset="0"/>
              </a:rPr>
              <a:t>Make sure when you run your Official List for the polls to select only the party 	holding the primary,  as well putting in the date of the primary. If the primary date is not put in, voters without Party Privilege will appear on your list.</a:t>
            </a:r>
          </a:p>
          <a:p>
            <a:pPr lvl="3">
              <a:buFont typeface="Wingdings" panose="05000000000000000000" pitchFamily="2" charset="2"/>
              <a:buChar char="v"/>
            </a:pPr>
            <a:endParaRPr lang="en-US" sz="1400">
              <a:latin typeface="Verdana" panose="020B0604030504040204" pitchFamily="34" charset="0"/>
              <a:ea typeface="Verdana" panose="020B0604030504040204" pitchFamily="34" charset="0"/>
              <a:cs typeface="Vrinda" panose="020B0502040204020203" pitchFamily="34" charset="0"/>
            </a:endParaRPr>
          </a:p>
          <a:p>
            <a:pPr lvl="3">
              <a:buFont typeface="Wingdings" panose="05000000000000000000" pitchFamily="2" charset="2"/>
              <a:buChar char="v"/>
            </a:pPr>
            <a:r>
              <a:rPr lang="en-US" sz="1400">
                <a:latin typeface="Verdana" panose="020B0604030504040204" pitchFamily="34" charset="0"/>
                <a:ea typeface="Verdana" panose="020B0604030504040204" pitchFamily="34" charset="0"/>
                <a:cs typeface="Vrinda" panose="020B0502040204020203" pitchFamily="34" charset="0"/>
              </a:rPr>
              <a:t> 	Remember that 17-year-old voters who will be 18 on or before Election Day are 	allowed to vote, however they will appear at the back of your list stating that they 	are not yet 18.  Make sure your Moderator and checker are aware of this issue.</a:t>
            </a:r>
          </a:p>
          <a:p>
            <a:pPr lvl="3">
              <a:buFont typeface="Wingdings" panose="05000000000000000000" pitchFamily="2" charset="2"/>
              <a:buChar char="v"/>
            </a:pPr>
            <a:endParaRPr lang="en-US" sz="1400">
              <a:latin typeface="Verdana" panose="020B0604030504040204" pitchFamily="34" charset="0"/>
              <a:ea typeface="Verdana" panose="020B0604030504040204" pitchFamily="34" charset="0"/>
              <a:cs typeface="Vrinda" panose="020B0502040204020203" pitchFamily="34" charset="0"/>
            </a:endParaRPr>
          </a:p>
          <a:p>
            <a:pPr lvl="3">
              <a:buFont typeface="Wingdings" panose="05000000000000000000" pitchFamily="2" charset="2"/>
              <a:buChar char="v"/>
            </a:pPr>
            <a:r>
              <a:rPr lang="en-US" sz="1400">
                <a:latin typeface="Verdana" panose="020B0604030504040204" pitchFamily="34" charset="0"/>
                <a:ea typeface="Verdana" panose="020B0604030504040204" pitchFamily="34" charset="0"/>
                <a:cs typeface="Vrinda" panose="020B0502040204020203" pitchFamily="34" charset="0"/>
              </a:rPr>
              <a:t> 	There is no Election Day Registration for Primary Elections</a:t>
            </a:r>
          </a:p>
          <a:p>
            <a:pPr lvl="3">
              <a:buFont typeface="Wingdings" panose="05000000000000000000" pitchFamily="2" charset="2"/>
              <a:buChar char="v"/>
            </a:pPr>
            <a:endParaRPr lang="en-US" sz="1400">
              <a:latin typeface="Verdana" panose="020B0604030504040204" pitchFamily="34" charset="0"/>
              <a:ea typeface="Verdana" panose="020B0604030504040204" pitchFamily="34" charset="0"/>
              <a:cs typeface="Vrinda" panose="020B0502040204020203" pitchFamily="34" charset="0"/>
            </a:endParaRPr>
          </a:p>
          <a:p>
            <a:pPr lvl="3">
              <a:buFont typeface="Wingdings" panose="05000000000000000000" pitchFamily="2" charset="2"/>
              <a:buChar char="v"/>
            </a:pPr>
            <a:r>
              <a:rPr lang="en-US" sz="1400">
                <a:latin typeface="Verdana" panose="020B0604030504040204" pitchFamily="34" charset="0"/>
                <a:ea typeface="Verdana" panose="020B0604030504040204" pitchFamily="34" charset="0"/>
                <a:cs typeface="Vrinda" panose="020B0502040204020203" pitchFamily="34" charset="0"/>
              </a:rPr>
              <a:t>  	You will only need one set of poll workers unless both Major Parties are holding 	primaries that day. You may take poll workers suggested by candidates, but you      	are not required to do so.</a:t>
            </a:r>
          </a:p>
          <a:p>
            <a:pPr lvl="3">
              <a:buFont typeface="Wingdings" panose="05000000000000000000" pitchFamily="2" charset="2"/>
              <a:buChar char="v"/>
            </a:pPr>
            <a:endParaRPr lang="en-US" sz="1400">
              <a:latin typeface="Verdana" panose="020B0604030504040204" pitchFamily="34" charset="0"/>
              <a:ea typeface="Verdana" panose="020B0604030504040204" pitchFamily="34" charset="0"/>
              <a:cs typeface="Vrinda" panose="020B0502040204020203" pitchFamily="34" charset="0"/>
            </a:endParaRPr>
          </a:p>
          <a:p>
            <a:pPr lvl="3">
              <a:buFont typeface="Wingdings" panose="05000000000000000000" pitchFamily="2" charset="2"/>
              <a:buChar char="v"/>
            </a:pPr>
            <a:r>
              <a:rPr lang="en-US" sz="1400">
                <a:latin typeface="Verdana" panose="020B0604030504040204" pitchFamily="34" charset="0"/>
                <a:ea typeface="Verdana" panose="020B0604030504040204" pitchFamily="34" charset="0"/>
                <a:cs typeface="Vrinda" panose="020B0502040204020203" pitchFamily="34" charset="0"/>
              </a:rPr>
              <a:t> 	You may use less privacy booths than in a General Election. One privacy booth 	per every 500 registered voters. </a:t>
            </a:r>
          </a:p>
          <a:p>
            <a:pPr lvl="3">
              <a:buFont typeface="Wingdings" panose="05000000000000000000" pitchFamily="2" charset="2"/>
              <a:buChar char="v"/>
            </a:pPr>
            <a:endParaRPr lang="en-US" sz="1400">
              <a:latin typeface="Verdana" panose="020B0604030504040204" pitchFamily="34" charset="0"/>
              <a:ea typeface="Verdana" panose="020B0604030504040204" pitchFamily="34" charset="0"/>
              <a:cs typeface="Vrinda" panose="020B0502040204020203" pitchFamily="34" charset="0"/>
            </a:endParaRPr>
          </a:p>
          <a:p>
            <a:pPr lvl="3">
              <a:buFont typeface="Wingdings" panose="05000000000000000000" pitchFamily="2" charset="2"/>
              <a:buChar char="v"/>
            </a:pPr>
            <a:r>
              <a:rPr lang="en-US" sz="1400">
                <a:latin typeface="Verdana" panose="020B0604030504040204" pitchFamily="34" charset="0"/>
                <a:ea typeface="Verdana" panose="020B0604030504040204" pitchFamily="34" charset="0"/>
                <a:cs typeface="Vrinda" panose="020B0502040204020203" pitchFamily="34" charset="0"/>
              </a:rPr>
              <a:t> 	Make sure to use the Municipal ID Poster for the Checker’s table.</a:t>
            </a:r>
          </a:p>
          <a:p>
            <a:endParaRPr lang="en-US">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2388904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Poll Worker Training</a:t>
            </a:r>
          </a:p>
        </p:txBody>
      </p:sp>
      <p:sp>
        <p:nvSpPr>
          <p:cNvPr id="2" name="TextBox 1">
            <a:extLst>
              <a:ext uri="{FF2B5EF4-FFF2-40B4-BE49-F238E27FC236}">
                <a16:creationId xmlns:a16="http://schemas.microsoft.com/office/drawing/2014/main" id="{2F2D6828-65B6-894D-76EC-B1B4808A635E}"/>
              </a:ext>
            </a:extLst>
          </p:cNvPr>
          <p:cNvSpPr txBox="1"/>
          <p:nvPr/>
        </p:nvSpPr>
        <p:spPr>
          <a:xfrm>
            <a:off x="3253875" y="2506511"/>
            <a:ext cx="8938125" cy="286232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latin typeface="Verdana"/>
                <a:ea typeface="Verdana"/>
                <a:cs typeface="Vrinda"/>
              </a:rPr>
              <a:t>It is the responsibility of the ROV to make sure that all poll workers receive adequate training before every election. </a:t>
            </a:r>
          </a:p>
          <a:p>
            <a:pPr marL="285750" indent="-285750">
              <a:buFont typeface="Arial" panose="020B0604020202020204" pitchFamily="34" charset="0"/>
              <a:buChar char="•"/>
            </a:pPr>
            <a:endParaRPr lang="en-US">
              <a:latin typeface="Verdana" panose="020B0604030504040204" pitchFamily="34" charset="0"/>
              <a:ea typeface="Verdana" panose="020B0604030504040204" pitchFamily="34" charset="0"/>
              <a:cs typeface="Vrinda" panose="020B0502040204020203" pitchFamily="34" charset="0"/>
            </a:endParaRPr>
          </a:p>
          <a:p>
            <a:pPr marL="285750" indent="-285750">
              <a:buFont typeface="Arial" panose="020B0604020202020204" pitchFamily="34" charset="0"/>
              <a:buChar char="•"/>
            </a:pPr>
            <a:r>
              <a:rPr lang="en-US">
                <a:latin typeface="Verdana"/>
                <a:ea typeface="Verdana"/>
                <a:cs typeface="Vrinda"/>
              </a:rPr>
              <a:t>Moderators' certification must be up to date. If their certification has lapsed, make sure they attend a certification class prior to Election Day. The list of certification dates can be found on ROVAC.org</a:t>
            </a:r>
          </a:p>
          <a:p>
            <a:pPr marL="285750" indent="-285750">
              <a:buFont typeface="Arial" panose="020B0604020202020204" pitchFamily="34" charset="0"/>
              <a:buChar char="•"/>
            </a:pPr>
            <a:endParaRPr lang="en-US">
              <a:latin typeface="Verdana" panose="020B0604030504040204" pitchFamily="34" charset="0"/>
              <a:ea typeface="Verdana" panose="020B0604030504040204" pitchFamily="34" charset="0"/>
              <a:cs typeface="Vrinda" panose="020B0502040204020203" pitchFamily="34" charset="0"/>
            </a:endParaRPr>
          </a:p>
          <a:p>
            <a:pPr marL="285750" indent="-285750">
              <a:buFont typeface="Arial" panose="020B0604020202020204" pitchFamily="34" charset="0"/>
              <a:buChar char="•"/>
            </a:pPr>
            <a:r>
              <a:rPr lang="en-US">
                <a:latin typeface="Verdana"/>
                <a:ea typeface="Verdana"/>
                <a:cs typeface="Vrinda"/>
              </a:rPr>
              <a:t>Make sure that your poll workers are aware of your Emergency Plan should an issue arise at the polls, i.e., ballot shortage, poll workers who fail to arrive, loss of power, fire, etc. </a:t>
            </a:r>
          </a:p>
        </p:txBody>
      </p:sp>
    </p:spTree>
    <p:extLst>
      <p:ext uri="{BB962C8B-B14F-4D97-AF65-F5344CB8AC3E}">
        <p14:creationId xmlns:p14="http://schemas.microsoft.com/office/powerpoint/2010/main" val="2522725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Polling Place Must Be “Accessible”</a:t>
            </a:r>
          </a:p>
        </p:txBody>
      </p:sp>
      <p:sp>
        <p:nvSpPr>
          <p:cNvPr id="2" name="TextBox 1">
            <a:extLst>
              <a:ext uri="{FF2B5EF4-FFF2-40B4-BE49-F238E27FC236}">
                <a16:creationId xmlns:a16="http://schemas.microsoft.com/office/drawing/2014/main" id="{2F2D6828-65B6-894D-76EC-B1B4808A635E}"/>
              </a:ext>
            </a:extLst>
          </p:cNvPr>
          <p:cNvSpPr txBox="1"/>
          <p:nvPr/>
        </p:nvSpPr>
        <p:spPr>
          <a:xfrm>
            <a:off x="2926303" y="2662757"/>
            <a:ext cx="8545046" cy="3046988"/>
          </a:xfrm>
          <a:prstGeom prst="rect">
            <a:avLst/>
          </a:prstGeom>
          <a:noFill/>
        </p:spPr>
        <p:txBody>
          <a:bodyPr wrap="square" lIns="91440" tIns="45720" rIns="91440" bIns="45720" rtlCol="0" anchor="t">
            <a:spAutoFit/>
          </a:bodyPr>
          <a:lstStyle/>
          <a:p>
            <a:r>
              <a:rPr lang="en-US" altLang="en-US" sz="2400">
                <a:latin typeface="Vrinda"/>
                <a:cs typeface="Vrinda"/>
              </a:rPr>
              <a:t>Moderator should :</a:t>
            </a:r>
          </a:p>
          <a:p>
            <a:endParaRPr lang="en-US" altLang="en-US" sz="2400">
              <a:latin typeface="Vrinda" panose="020B0502040204020203" pitchFamily="34" charset="0"/>
              <a:cs typeface="Vrinda" panose="020B0502040204020203" pitchFamily="34" charset="0"/>
            </a:endParaRPr>
          </a:p>
          <a:p>
            <a:pPr marL="914400" lvl="1" indent="-457200">
              <a:buFont typeface="Arial" panose="020B0604020202020204" pitchFamily="34" charset="0"/>
              <a:buChar char="•"/>
            </a:pPr>
            <a:r>
              <a:rPr lang="en-US" altLang="en-US" sz="2400">
                <a:latin typeface="Vrinda"/>
                <a:cs typeface="Vrinda"/>
              </a:rPr>
              <a:t>Check parking lot signs</a:t>
            </a:r>
          </a:p>
          <a:p>
            <a:pPr marL="914400" lvl="1" indent="-457200">
              <a:buFont typeface="Arial" panose="020B0604020202020204" pitchFamily="34" charset="0"/>
              <a:buChar char="•"/>
            </a:pPr>
            <a:r>
              <a:rPr lang="en-US" altLang="en-US" sz="2400">
                <a:latin typeface="Vrinda"/>
                <a:cs typeface="Vrinda"/>
              </a:rPr>
              <a:t>Post signs to accessible entry, if applicable</a:t>
            </a:r>
          </a:p>
          <a:p>
            <a:pPr marL="914400" lvl="1" indent="-457200">
              <a:buFont typeface="Arial" panose="020B0604020202020204" pitchFamily="34" charset="0"/>
              <a:buChar char="•"/>
            </a:pPr>
            <a:r>
              <a:rPr lang="en-US" altLang="en-US" sz="2400">
                <a:latin typeface="Vrinda"/>
                <a:cs typeface="Vrinda"/>
              </a:rPr>
              <a:t>Clear all accessible pathways in polls </a:t>
            </a:r>
          </a:p>
          <a:p>
            <a:pPr marL="914400" lvl="1" indent="-457200">
              <a:buFont typeface="Arial" panose="020B0604020202020204" pitchFamily="34" charset="0"/>
              <a:buChar char="•"/>
            </a:pPr>
            <a:r>
              <a:rPr lang="en-US" altLang="en-US" sz="2400">
                <a:latin typeface="Vrinda"/>
                <a:cs typeface="Vrinda"/>
              </a:rPr>
              <a:t>Set up wheelchair-accessible privacy booth</a:t>
            </a:r>
          </a:p>
          <a:p>
            <a:pPr marL="914400" lvl="1" indent="-457200">
              <a:buFont typeface="Arial" panose="020B0604020202020204" pitchFamily="34" charset="0"/>
              <a:buChar char="•"/>
            </a:pPr>
            <a:r>
              <a:rPr lang="en-US" altLang="en-US" sz="2400">
                <a:latin typeface="Vrinda"/>
                <a:cs typeface="Vrinda"/>
              </a:rPr>
              <a:t>Understand curbside voting process</a:t>
            </a:r>
          </a:p>
          <a:p>
            <a:pPr marL="914400" lvl="1" indent="-457200">
              <a:buFont typeface="Arial" panose="020B0604020202020204" pitchFamily="34" charset="0"/>
              <a:buChar char="•"/>
            </a:pPr>
            <a:r>
              <a:rPr lang="en-US" altLang="en-US" sz="2400">
                <a:latin typeface="Vrinda"/>
                <a:cs typeface="Vrinda"/>
              </a:rPr>
              <a:t>Confirm presence/set-up of IVS</a:t>
            </a:r>
          </a:p>
        </p:txBody>
      </p:sp>
      <p:pic>
        <p:nvPicPr>
          <p:cNvPr id="9" name="Picture 7" descr="Accessible Entrance">
            <a:extLst>
              <a:ext uri="{FF2B5EF4-FFF2-40B4-BE49-F238E27FC236}">
                <a16:creationId xmlns:a16="http://schemas.microsoft.com/office/drawing/2014/main" id="{CE44AA4E-CF88-13EB-BF6A-59D1A97FCB46}"/>
              </a:ext>
            </a:extLst>
          </p:cNvPr>
          <p:cNvPicPr>
            <a:picLocks noChangeAspect="1" noChangeArrowheads="1"/>
          </p:cNvPicPr>
          <p:nvPr/>
        </p:nvPicPr>
        <p:blipFill rotWithShape="1">
          <a:blip r:embed="rId4" cstate="print"/>
          <a:srcRect l="9047" t="5131" r="9745" b="5739"/>
          <a:stretch/>
        </p:blipFill>
        <p:spPr bwMode="auto">
          <a:xfrm>
            <a:off x="10032140" y="2933252"/>
            <a:ext cx="1905000" cy="3124200"/>
          </a:xfrm>
          <a:prstGeom prst="rect">
            <a:avLst/>
          </a:prstGeom>
          <a:noFill/>
          <a:ln w="9525">
            <a:noFill/>
            <a:miter lim="800000"/>
            <a:headEnd/>
            <a:tailEnd/>
          </a:ln>
        </p:spPr>
      </p:pic>
    </p:spTree>
    <p:extLst>
      <p:ext uri="{BB962C8B-B14F-4D97-AF65-F5344CB8AC3E}">
        <p14:creationId xmlns:p14="http://schemas.microsoft.com/office/powerpoint/2010/main" val="1532691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8221808"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Department of Justice ADA Checklist</a:t>
            </a:r>
          </a:p>
        </p:txBody>
      </p:sp>
      <p:sp>
        <p:nvSpPr>
          <p:cNvPr id="2" name="TextBox 1">
            <a:extLst>
              <a:ext uri="{FF2B5EF4-FFF2-40B4-BE49-F238E27FC236}">
                <a16:creationId xmlns:a16="http://schemas.microsoft.com/office/drawing/2014/main" id="{2F2D6828-65B6-894D-76EC-B1B4808A635E}"/>
              </a:ext>
            </a:extLst>
          </p:cNvPr>
          <p:cNvSpPr txBox="1"/>
          <p:nvPr/>
        </p:nvSpPr>
        <p:spPr>
          <a:xfrm>
            <a:off x="2614880" y="2612126"/>
            <a:ext cx="8755811" cy="584775"/>
          </a:xfrm>
          <a:prstGeom prst="rect">
            <a:avLst/>
          </a:prstGeom>
          <a:noFill/>
        </p:spPr>
        <p:txBody>
          <a:bodyPr wrap="square" rtlCol="0">
            <a:spAutoFit/>
          </a:bodyPr>
          <a:lstStyle/>
          <a:p>
            <a:r>
              <a:rPr lang="en-US" altLang="en-US" sz="3200"/>
              <a:t>	</a:t>
            </a:r>
            <a:endParaRPr lang="en-US" altLang="en-US" sz="2800"/>
          </a:p>
        </p:txBody>
      </p:sp>
      <p:pic>
        <p:nvPicPr>
          <p:cNvPr id="10" name="Content Placeholder 4">
            <a:extLst>
              <a:ext uri="{FF2B5EF4-FFF2-40B4-BE49-F238E27FC236}">
                <a16:creationId xmlns:a16="http://schemas.microsoft.com/office/drawing/2014/main" id="{471B9A26-CD7C-B0A2-F9A7-A7F265746522}"/>
              </a:ext>
            </a:extLst>
          </p:cNvPr>
          <p:cNvPicPr>
            <a:picLocks noChangeAspect="1"/>
          </p:cNvPicPr>
          <p:nvPr/>
        </p:nvPicPr>
        <p:blipFill>
          <a:blip r:embed="rId4"/>
          <a:stretch>
            <a:fillRect/>
          </a:stretch>
        </p:blipFill>
        <p:spPr>
          <a:xfrm>
            <a:off x="3340608" y="2430146"/>
            <a:ext cx="5638800" cy="3964550"/>
          </a:xfrm>
          <a:prstGeom prst="rect">
            <a:avLst/>
          </a:prstGeom>
        </p:spPr>
      </p:pic>
      <p:sp>
        <p:nvSpPr>
          <p:cNvPr id="13" name="TextBox 12">
            <a:extLst>
              <a:ext uri="{FF2B5EF4-FFF2-40B4-BE49-F238E27FC236}">
                <a16:creationId xmlns:a16="http://schemas.microsoft.com/office/drawing/2014/main" id="{B048979A-EE1E-6524-36DB-B8FE33F4448D}"/>
              </a:ext>
            </a:extLst>
          </p:cNvPr>
          <p:cNvSpPr txBox="1"/>
          <p:nvPr/>
        </p:nvSpPr>
        <p:spPr>
          <a:xfrm>
            <a:off x="7357639" y="6211365"/>
            <a:ext cx="6181344" cy="369332"/>
          </a:xfrm>
          <a:prstGeom prst="rect">
            <a:avLst/>
          </a:prstGeom>
          <a:noFill/>
        </p:spPr>
        <p:txBody>
          <a:bodyPr wrap="square">
            <a:spAutoFit/>
          </a:bodyPr>
          <a:lstStyle/>
          <a:p>
            <a:r>
              <a:rPr lang="en-US" b="1"/>
              <a:t>https://www.ada.gov/votingchecklist.pdf</a:t>
            </a:r>
          </a:p>
        </p:txBody>
      </p:sp>
    </p:spTree>
    <p:extLst>
      <p:ext uri="{BB962C8B-B14F-4D97-AF65-F5344CB8AC3E}">
        <p14:creationId xmlns:p14="http://schemas.microsoft.com/office/powerpoint/2010/main" val="1056507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69802" y="1114434"/>
            <a:ext cx="8199064" cy="553998"/>
          </a:xfrm>
          <a:prstGeom prst="rect">
            <a:avLst/>
          </a:prstGeom>
          <a:noFill/>
        </p:spPr>
        <p:txBody>
          <a:bodyPr wrap="square" lIns="91440" tIns="45720" rIns="91440" bIns="45720" rtlCol="0" anchor="t">
            <a:spAutoFit/>
          </a:bodyPr>
          <a:lstStyle/>
          <a:p>
            <a:r>
              <a:rPr lang="en-US" sz="3000" b="1">
                <a:solidFill>
                  <a:schemeClr val="bg1"/>
                </a:solidFill>
                <a:latin typeface="Verdana"/>
                <a:ea typeface="Verdana"/>
              </a:rPr>
              <a:t>Persons Allowed Inside Polling Place</a:t>
            </a:r>
          </a:p>
        </p:txBody>
      </p:sp>
      <p:sp>
        <p:nvSpPr>
          <p:cNvPr id="2" name="TextBox 1">
            <a:extLst>
              <a:ext uri="{FF2B5EF4-FFF2-40B4-BE49-F238E27FC236}">
                <a16:creationId xmlns:a16="http://schemas.microsoft.com/office/drawing/2014/main" id="{2F2D6828-65B6-894D-76EC-B1B4808A635E}"/>
              </a:ext>
            </a:extLst>
          </p:cNvPr>
          <p:cNvSpPr txBox="1"/>
          <p:nvPr/>
        </p:nvSpPr>
        <p:spPr>
          <a:xfrm>
            <a:off x="2900680" y="2738373"/>
            <a:ext cx="8755811" cy="3348096"/>
          </a:xfrm>
          <a:prstGeom prst="rect">
            <a:avLst/>
          </a:prstGeom>
          <a:noFill/>
        </p:spPr>
        <p:txBody>
          <a:bodyPr wrap="square" rtlCol="0">
            <a:spAutoFit/>
          </a:bodyPr>
          <a:lstStyle/>
          <a:p>
            <a:pPr marL="285750" indent="-285750" eaLnBrk="1" hangingPunct="1">
              <a:lnSpc>
                <a:spcPct val="120000"/>
              </a:lnSpc>
              <a:spcBef>
                <a:spcPct val="15000"/>
              </a:spcBef>
              <a:buFont typeface="Arial" panose="020B0604020202020204" pitchFamily="34" charset="0"/>
              <a:buChar char="•"/>
            </a:pPr>
            <a:r>
              <a:rPr lang="en-US" altLang="en-US" sz="1600" b="1">
                <a:latin typeface="Verdana" panose="020B0604030504040204" pitchFamily="34" charset="0"/>
                <a:ea typeface="Verdana" panose="020B0604030504040204" pitchFamily="34" charset="0"/>
                <a:cs typeface="Vrinda" panose="020B0502040204020203" pitchFamily="34" charset="0"/>
              </a:rPr>
              <a:t>Electors</a:t>
            </a:r>
            <a:r>
              <a:rPr lang="en-US" altLang="en-US" sz="1600">
                <a:latin typeface="Verdana" panose="020B0604030504040204" pitchFamily="34" charset="0"/>
                <a:ea typeface="Verdana" panose="020B0604030504040204" pitchFamily="34" charset="0"/>
                <a:cs typeface="Vrinda" panose="020B0502040204020203" pitchFamily="34" charset="0"/>
              </a:rPr>
              <a:t> (while voting) </a:t>
            </a:r>
          </a:p>
          <a:p>
            <a:pPr marL="285750" indent="-285750" eaLnBrk="1" hangingPunct="1">
              <a:lnSpc>
                <a:spcPct val="120000"/>
              </a:lnSpc>
              <a:spcBef>
                <a:spcPct val="15000"/>
              </a:spcBef>
              <a:buFont typeface="Arial" panose="020B0604020202020204" pitchFamily="34" charset="0"/>
              <a:buChar char="•"/>
            </a:pPr>
            <a:r>
              <a:rPr lang="en-US" altLang="en-US" sz="1600" b="1">
                <a:latin typeface="Verdana" panose="020B0604030504040204" pitchFamily="34" charset="0"/>
                <a:ea typeface="Verdana" panose="020B0604030504040204" pitchFamily="34" charset="0"/>
                <a:cs typeface="Vrinda" panose="020B0502040204020203" pitchFamily="34" charset="0"/>
              </a:rPr>
              <a:t>Person assisting elector </a:t>
            </a:r>
            <a:r>
              <a:rPr lang="en-US" altLang="en-US" sz="1600">
                <a:latin typeface="Verdana" panose="020B0604030504040204" pitchFamily="34" charset="0"/>
                <a:ea typeface="Verdana" panose="020B0604030504040204" pitchFamily="34" charset="0"/>
                <a:cs typeface="Vrinda" panose="020B0502040204020203" pitchFamily="34" charset="0"/>
              </a:rPr>
              <a:t>in voting or with curbside voting </a:t>
            </a:r>
          </a:p>
          <a:p>
            <a:pPr marL="800100" lvl="1" indent="-342900">
              <a:lnSpc>
                <a:spcPct val="120000"/>
              </a:lnSpc>
              <a:spcBef>
                <a:spcPct val="15000"/>
              </a:spcBef>
              <a:buFont typeface="Arial" panose="020B0604020202020204" pitchFamily="34" charset="0"/>
              <a:buChar char="•"/>
            </a:pPr>
            <a:r>
              <a:rPr lang="en-US" altLang="en-US" sz="1600" b="1">
                <a:latin typeface="Verdana" panose="020B0604030504040204" pitchFamily="34" charset="0"/>
                <a:ea typeface="Verdana" panose="020B0604030504040204" pitchFamily="34" charset="0"/>
                <a:cs typeface="Vrinda" panose="020B0502040204020203" pitchFamily="34" charset="0"/>
              </a:rPr>
              <a:t>NO candidate </a:t>
            </a:r>
            <a:r>
              <a:rPr lang="en-US" altLang="en-US" sz="1600">
                <a:latin typeface="Verdana" panose="020B0604030504040204" pitchFamily="34" charset="0"/>
                <a:ea typeface="Verdana" panose="020B0604030504040204" pitchFamily="34" charset="0"/>
                <a:cs typeface="Vrinda" panose="020B0502040204020203" pitchFamily="34" charset="0"/>
              </a:rPr>
              <a:t>unless member of voter’s immediate family. </a:t>
            </a:r>
          </a:p>
          <a:p>
            <a:pPr marL="800100" lvl="1" indent="-342900">
              <a:lnSpc>
                <a:spcPct val="120000"/>
              </a:lnSpc>
              <a:spcBef>
                <a:spcPct val="15000"/>
              </a:spcBef>
              <a:buFont typeface="Arial" panose="020B0604020202020204" pitchFamily="34" charset="0"/>
              <a:buChar char="•"/>
            </a:pPr>
            <a:r>
              <a:rPr lang="en-US" altLang="en-US" sz="1600" b="1">
                <a:latin typeface="Verdana" panose="020B0604030504040204" pitchFamily="34" charset="0"/>
                <a:ea typeface="Verdana" panose="020B0604030504040204" pitchFamily="34" charset="0"/>
                <a:cs typeface="Vrinda" panose="020B0502040204020203" pitchFamily="34" charset="0"/>
              </a:rPr>
              <a:t>NO</a:t>
            </a:r>
            <a:r>
              <a:rPr lang="en-US" altLang="en-US" sz="1600">
                <a:latin typeface="Verdana" panose="020B0604030504040204" pitchFamily="34" charset="0"/>
                <a:ea typeface="Verdana" panose="020B0604030504040204" pitchFamily="34" charset="0"/>
                <a:cs typeface="Vrinda" panose="020B0502040204020203" pitchFamily="34" charset="0"/>
              </a:rPr>
              <a:t> representative of employer or union. Record each name. </a:t>
            </a:r>
          </a:p>
          <a:p>
            <a:pPr marL="285750" indent="-285750" eaLnBrk="1" hangingPunct="1">
              <a:lnSpc>
                <a:spcPct val="120000"/>
              </a:lnSpc>
              <a:spcBef>
                <a:spcPct val="15000"/>
              </a:spcBef>
              <a:buFont typeface="Arial" panose="020B0604020202020204" pitchFamily="34" charset="0"/>
              <a:buChar char="•"/>
            </a:pPr>
            <a:r>
              <a:rPr lang="en-US" altLang="en-US" sz="1600" b="1">
                <a:latin typeface="Verdana" panose="020B0604030504040204" pitchFamily="34" charset="0"/>
                <a:ea typeface="Verdana" panose="020B0604030504040204" pitchFamily="34" charset="0"/>
                <a:cs typeface="Vrinda" panose="020B0502040204020203" pitchFamily="34" charset="0"/>
              </a:rPr>
              <a:t>Children of the elector </a:t>
            </a:r>
            <a:r>
              <a:rPr lang="en-US" altLang="en-US" sz="1600">
                <a:latin typeface="Verdana" panose="020B0604030504040204" pitchFamily="34" charset="0"/>
                <a:ea typeface="Verdana" panose="020B0604030504040204" pitchFamily="34" charset="0"/>
                <a:cs typeface="Vrinda" panose="020B0502040204020203" pitchFamily="34" charset="0"/>
              </a:rPr>
              <a:t>(must be supervised, 15 or younger)</a:t>
            </a:r>
          </a:p>
          <a:p>
            <a:pPr marL="285750" indent="-285750" eaLnBrk="1" hangingPunct="1">
              <a:lnSpc>
                <a:spcPct val="120000"/>
              </a:lnSpc>
              <a:spcBef>
                <a:spcPct val="15000"/>
              </a:spcBef>
              <a:buFont typeface="Arial" panose="020B0604020202020204" pitchFamily="34" charset="0"/>
              <a:buChar char="•"/>
            </a:pPr>
            <a:r>
              <a:rPr lang="en-US" altLang="en-US" sz="1600" b="1">
                <a:latin typeface="Verdana" panose="020B0604030504040204" pitchFamily="34" charset="0"/>
                <a:ea typeface="Verdana" panose="020B0604030504040204" pitchFamily="34" charset="0"/>
                <a:cs typeface="Vrinda" panose="020B0502040204020203" pitchFamily="34" charset="0"/>
              </a:rPr>
              <a:t>Secretary of the State’s Designees</a:t>
            </a:r>
          </a:p>
          <a:p>
            <a:pPr marL="285750" indent="-285750" eaLnBrk="1" hangingPunct="1">
              <a:lnSpc>
                <a:spcPct val="120000"/>
              </a:lnSpc>
              <a:spcBef>
                <a:spcPct val="15000"/>
              </a:spcBef>
              <a:buFont typeface="Arial" panose="020B0604020202020204" pitchFamily="34" charset="0"/>
              <a:buChar char="•"/>
            </a:pPr>
            <a:r>
              <a:rPr lang="en-US" altLang="en-US" sz="1600" b="1">
                <a:latin typeface="Verdana" panose="020B0604030504040204" pitchFamily="34" charset="0"/>
                <a:ea typeface="Verdana" panose="020B0604030504040204" pitchFamily="34" charset="0"/>
                <a:cs typeface="Vrinda" panose="020B0502040204020203" pitchFamily="34" charset="0"/>
              </a:rPr>
              <a:t>News media</a:t>
            </a:r>
            <a:r>
              <a:rPr lang="en-US" altLang="en-US" sz="1600">
                <a:latin typeface="Verdana" panose="020B0604030504040204" pitchFamily="34" charset="0"/>
                <a:ea typeface="Verdana" panose="020B0604030504040204" pitchFamily="34" charset="0"/>
                <a:cs typeface="Vrinda" panose="020B0502040204020203" pitchFamily="34" charset="0"/>
              </a:rPr>
              <a:t> (identify themselves to moderator, no photos of any votes )</a:t>
            </a:r>
          </a:p>
          <a:p>
            <a:pPr marL="285750" indent="-285750" eaLnBrk="1" hangingPunct="1">
              <a:lnSpc>
                <a:spcPct val="120000"/>
              </a:lnSpc>
              <a:spcBef>
                <a:spcPct val="15000"/>
              </a:spcBef>
              <a:buFont typeface="Arial" panose="020B0604020202020204" pitchFamily="34" charset="0"/>
              <a:buChar char="•"/>
            </a:pPr>
            <a:r>
              <a:rPr lang="en-US" altLang="en-US" sz="1600" b="1">
                <a:latin typeface="Verdana" panose="020B0604030504040204" pitchFamily="34" charset="0"/>
                <a:ea typeface="Verdana" panose="020B0604030504040204" pitchFamily="34" charset="0"/>
                <a:cs typeface="Vrinda" panose="020B0502040204020203" pitchFamily="34" charset="0"/>
              </a:rPr>
              <a:t>Registrar of Voters</a:t>
            </a:r>
          </a:p>
          <a:p>
            <a:pPr marL="285750" indent="-285750" eaLnBrk="1" hangingPunct="1">
              <a:lnSpc>
                <a:spcPct val="120000"/>
              </a:lnSpc>
              <a:spcBef>
                <a:spcPct val="15000"/>
              </a:spcBef>
              <a:buFont typeface="Arial" panose="020B0604020202020204" pitchFamily="34" charset="0"/>
              <a:buChar char="•"/>
            </a:pPr>
            <a:r>
              <a:rPr lang="en-US" altLang="en-US" sz="1600" b="1">
                <a:latin typeface="Verdana" panose="020B0604030504040204" pitchFamily="34" charset="0"/>
                <a:ea typeface="Verdana" panose="020B0604030504040204" pitchFamily="34" charset="0"/>
                <a:cs typeface="Vrinda" panose="020B0502040204020203" pitchFamily="34" charset="0"/>
              </a:rPr>
              <a:t>Unofficial Checkers</a:t>
            </a:r>
          </a:p>
          <a:p>
            <a:pPr marL="285750" indent="-285750" eaLnBrk="1" hangingPunct="1">
              <a:lnSpc>
                <a:spcPct val="120000"/>
              </a:lnSpc>
              <a:spcBef>
                <a:spcPct val="15000"/>
              </a:spcBef>
              <a:buFont typeface="Arial" panose="020B0604020202020204" pitchFamily="34" charset="0"/>
              <a:buChar char="•"/>
            </a:pPr>
            <a:r>
              <a:rPr lang="en-US" altLang="en-US" sz="1600" b="1">
                <a:latin typeface="Verdana" panose="020B0604030504040204" pitchFamily="34" charset="0"/>
                <a:ea typeface="Verdana" panose="020B0604030504040204" pitchFamily="34" charset="0"/>
                <a:cs typeface="Vrinda" panose="020B0502040204020203" pitchFamily="34" charset="0"/>
              </a:rPr>
              <a:t>PTA Bake Sales</a:t>
            </a:r>
          </a:p>
        </p:txBody>
      </p:sp>
      <p:pic>
        <p:nvPicPr>
          <p:cNvPr id="9" name="Picture 4" descr="10 Days? A month? What is the 'sweet spot' for early CT voting?">
            <a:extLst>
              <a:ext uri="{FF2B5EF4-FFF2-40B4-BE49-F238E27FC236}">
                <a16:creationId xmlns:a16="http://schemas.microsoft.com/office/drawing/2014/main" id="{CB9AAFA5-4D99-584F-2EF0-E1DF2D7A3D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9114" y="5145376"/>
            <a:ext cx="2657960" cy="1656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431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Polling Place Signage</a:t>
            </a:r>
          </a:p>
        </p:txBody>
      </p:sp>
      <p:sp>
        <p:nvSpPr>
          <p:cNvPr id="2" name="TextBox 1">
            <a:extLst>
              <a:ext uri="{FF2B5EF4-FFF2-40B4-BE49-F238E27FC236}">
                <a16:creationId xmlns:a16="http://schemas.microsoft.com/office/drawing/2014/main" id="{2F2D6828-65B6-894D-76EC-B1B4808A635E}"/>
              </a:ext>
            </a:extLst>
          </p:cNvPr>
          <p:cNvSpPr txBox="1"/>
          <p:nvPr/>
        </p:nvSpPr>
        <p:spPr>
          <a:xfrm>
            <a:off x="6168408" y="3009490"/>
            <a:ext cx="6284975" cy="3046988"/>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tx1"/>
                </a:solidFill>
                <a:latin typeface="Verdana" panose="020B0604030504040204" pitchFamily="34" charset="0"/>
                <a:ea typeface="Verdana" panose="020B0604030504040204" pitchFamily="34" charset="0"/>
                <a:cs typeface="Vrinda" panose="020B0502040204020203" pitchFamily="34" charset="0"/>
              </a:rPr>
              <a:t>3 Easy Steps to Voting</a:t>
            </a:r>
          </a:p>
          <a:p>
            <a:pPr marL="285750" indent="-285750">
              <a:buFont typeface="Arial" panose="020B0604020202020204" pitchFamily="34" charset="0"/>
              <a:buChar char="•"/>
            </a:pPr>
            <a:endParaRPr lang="en-US" sz="1600">
              <a:solidFill>
                <a:schemeClr val="tx1"/>
              </a:solidFill>
              <a:latin typeface="Verdana" panose="020B0604030504040204" pitchFamily="34" charset="0"/>
              <a:ea typeface="Verdana" panose="020B0604030504040204" pitchFamily="34" charset="0"/>
              <a:cs typeface="Vrinda" panose="020B0502040204020203" pitchFamily="34" charset="0"/>
            </a:endParaRPr>
          </a:p>
          <a:p>
            <a:pPr marL="285750" indent="-285750">
              <a:buFont typeface="Arial" panose="020B0604020202020204" pitchFamily="34" charset="0"/>
              <a:buChar char="•"/>
            </a:pPr>
            <a:r>
              <a:rPr lang="en-US" sz="1600">
                <a:solidFill>
                  <a:schemeClr val="tx1"/>
                </a:solidFill>
                <a:latin typeface="Verdana" panose="020B0604030504040204" pitchFamily="34" charset="0"/>
                <a:ea typeface="Verdana" panose="020B0604030504040204" pitchFamily="34" charset="0"/>
                <a:cs typeface="Vrinda" panose="020B0502040204020203" pitchFamily="34" charset="0"/>
              </a:rPr>
              <a:t>ID Requirements for Voters with Asterisks “*” (per HAVA)</a:t>
            </a:r>
          </a:p>
          <a:p>
            <a:pPr marL="285750" indent="-285750">
              <a:buFont typeface="Arial" panose="020B0604020202020204" pitchFamily="34" charset="0"/>
              <a:buChar char="•"/>
            </a:pPr>
            <a:endParaRPr lang="en-US" sz="1600">
              <a:solidFill>
                <a:schemeClr val="tx1"/>
              </a:solidFill>
              <a:latin typeface="Verdana" panose="020B0604030504040204" pitchFamily="34" charset="0"/>
              <a:ea typeface="Verdana" panose="020B0604030504040204" pitchFamily="34" charset="0"/>
              <a:cs typeface="Vrinda" panose="020B0502040204020203" pitchFamily="34" charset="0"/>
            </a:endParaRPr>
          </a:p>
          <a:p>
            <a:pPr marL="285750" indent="-285750">
              <a:buFont typeface="Arial" panose="020B0604020202020204" pitchFamily="34" charset="0"/>
              <a:buChar char="•"/>
            </a:pPr>
            <a:r>
              <a:rPr lang="en-US" sz="1600">
                <a:solidFill>
                  <a:schemeClr val="tx1"/>
                </a:solidFill>
                <a:latin typeface="Verdana" panose="020B0604030504040204" pitchFamily="34" charset="0"/>
                <a:ea typeface="Verdana" panose="020B0604030504040204" pitchFamily="34" charset="0"/>
                <a:cs typeface="Vrinda" panose="020B0502040204020203" pitchFamily="34" charset="0"/>
              </a:rPr>
              <a:t>Voters Bill of Rights</a:t>
            </a:r>
          </a:p>
          <a:p>
            <a:pPr marL="285750" indent="-285750">
              <a:buFont typeface="Arial" panose="020B0604020202020204" pitchFamily="34" charset="0"/>
              <a:buChar char="•"/>
            </a:pPr>
            <a:endParaRPr lang="en-US" sz="1600">
              <a:solidFill>
                <a:schemeClr val="tx1"/>
              </a:solidFill>
              <a:latin typeface="Verdana" panose="020B0604030504040204" pitchFamily="34" charset="0"/>
              <a:ea typeface="Verdana" panose="020B0604030504040204" pitchFamily="34" charset="0"/>
              <a:cs typeface="Vrinda" panose="020B0502040204020203" pitchFamily="34" charset="0"/>
            </a:endParaRPr>
          </a:p>
          <a:p>
            <a:pPr marL="285750" indent="-285750">
              <a:buFont typeface="Arial" panose="020B0604020202020204" pitchFamily="34" charset="0"/>
              <a:buChar char="•"/>
            </a:pPr>
            <a:r>
              <a:rPr lang="en-US" sz="1600">
                <a:solidFill>
                  <a:schemeClr val="tx1"/>
                </a:solidFill>
                <a:latin typeface="Verdana" panose="020B0604030504040204" pitchFamily="34" charset="0"/>
                <a:ea typeface="Verdana" panose="020B0604030504040204" pitchFamily="34" charset="0"/>
                <a:cs typeface="Vrinda" panose="020B0502040204020203" pitchFamily="34" charset="0"/>
              </a:rPr>
              <a:t>Instructions for Provisional Ballots (Federal Only)</a:t>
            </a:r>
          </a:p>
          <a:p>
            <a:pPr marL="285750" indent="-285750">
              <a:buFont typeface="Arial" panose="020B0604020202020204" pitchFamily="34" charset="0"/>
              <a:buChar char="•"/>
            </a:pPr>
            <a:endParaRPr lang="en-US" sz="1600">
              <a:solidFill>
                <a:schemeClr val="tx1"/>
              </a:solidFill>
              <a:latin typeface="Verdana" panose="020B0604030504040204" pitchFamily="34" charset="0"/>
              <a:ea typeface="Verdana" panose="020B0604030504040204" pitchFamily="34" charset="0"/>
              <a:cs typeface="Vrinda" panose="020B0502040204020203" pitchFamily="34" charset="0"/>
            </a:endParaRPr>
          </a:p>
          <a:p>
            <a:pPr marL="285750" indent="-285750">
              <a:buFont typeface="Arial" panose="020B0604020202020204" pitchFamily="34" charset="0"/>
              <a:buChar char="•"/>
            </a:pPr>
            <a:r>
              <a:rPr lang="en-US" sz="1600">
                <a:solidFill>
                  <a:schemeClr val="tx1"/>
                </a:solidFill>
                <a:latin typeface="Verdana" panose="020B0604030504040204" pitchFamily="34" charset="0"/>
                <a:ea typeface="Verdana" panose="020B0604030504040204" pitchFamily="34" charset="0"/>
                <a:cs typeface="Vrinda" panose="020B0502040204020203" pitchFamily="34" charset="0"/>
              </a:rPr>
              <a:t>Voter ID for checker’s table.</a:t>
            </a:r>
          </a:p>
          <a:p>
            <a:pPr marL="285750" indent="-285750">
              <a:buFont typeface="Arial" panose="020B0604020202020204" pitchFamily="34" charset="0"/>
              <a:buChar char="•"/>
            </a:pPr>
            <a:endParaRPr lang="en-US" sz="1600">
              <a:solidFill>
                <a:schemeClr val="tx1"/>
              </a:solidFill>
              <a:latin typeface="Verdana" panose="020B0604030504040204" pitchFamily="34" charset="0"/>
              <a:ea typeface="Verdana" panose="020B0604030504040204" pitchFamily="34" charset="0"/>
              <a:cs typeface="Vrinda" panose="020B0502040204020203" pitchFamily="34" charset="0"/>
            </a:endParaRPr>
          </a:p>
          <a:p>
            <a:pPr marL="285750" indent="-285750">
              <a:buFont typeface="Arial" panose="020B0604020202020204" pitchFamily="34" charset="0"/>
              <a:buChar char="•"/>
            </a:pPr>
            <a:endParaRPr lang="en-US" sz="1600">
              <a:solidFill>
                <a:schemeClr val="tx1"/>
              </a:solidFill>
              <a:latin typeface="Verdana" panose="020B0604030504040204" pitchFamily="34" charset="0"/>
              <a:ea typeface="Verdana" panose="020B0604030504040204" pitchFamily="34" charset="0"/>
              <a:cs typeface="Vrinda" panose="020B0502040204020203" pitchFamily="34" charset="0"/>
            </a:endParaRPr>
          </a:p>
        </p:txBody>
      </p:sp>
      <p:pic>
        <p:nvPicPr>
          <p:cNvPr id="11" name="Content Placeholder 11">
            <a:extLst>
              <a:ext uri="{FF2B5EF4-FFF2-40B4-BE49-F238E27FC236}">
                <a16:creationId xmlns:a16="http://schemas.microsoft.com/office/drawing/2014/main" id="{92D11681-6116-7426-E743-5FF10C01A1E3}"/>
              </a:ext>
            </a:extLst>
          </p:cNvPr>
          <p:cNvPicPr>
            <a:picLocks noChangeAspect="1"/>
          </p:cNvPicPr>
          <p:nvPr/>
        </p:nvPicPr>
        <p:blipFill>
          <a:blip r:embed="rId4"/>
          <a:stretch>
            <a:fillRect/>
          </a:stretch>
        </p:blipFill>
        <p:spPr>
          <a:xfrm>
            <a:off x="2523279" y="2230765"/>
            <a:ext cx="3500314" cy="4525963"/>
          </a:xfrm>
          <a:prstGeom prst="rect">
            <a:avLst/>
          </a:prstGeom>
        </p:spPr>
      </p:pic>
      <p:sp>
        <p:nvSpPr>
          <p:cNvPr id="12" name="TextBox 11">
            <a:extLst>
              <a:ext uri="{FF2B5EF4-FFF2-40B4-BE49-F238E27FC236}">
                <a16:creationId xmlns:a16="http://schemas.microsoft.com/office/drawing/2014/main" id="{0AA113F7-CAAC-DA88-E9CB-00A3CD945F5A}"/>
              </a:ext>
            </a:extLst>
          </p:cNvPr>
          <p:cNvSpPr txBox="1"/>
          <p:nvPr/>
        </p:nvSpPr>
        <p:spPr>
          <a:xfrm>
            <a:off x="7375270" y="2516710"/>
            <a:ext cx="4334256" cy="369332"/>
          </a:xfrm>
          <a:prstGeom prst="rect">
            <a:avLst/>
          </a:prstGeom>
          <a:noFill/>
        </p:spPr>
        <p:txBody>
          <a:bodyPr wrap="square" rtlCol="0">
            <a:spAutoFit/>
          </a:bodyPr>
          <a:lstStyle/>
          <a:p>
            <a:r>
              <a:rPr lang="en-US" sz="1800" b="1">
                <a:latin typeface="Verdana" panose="020B0604030504040204" pitchFamily="34" charset="0"/>
                <a:ea typeface="Verdana" panose="020B0604030504040204" pitchFamily="34" charset="0"/>
                <a:cs typeface="Vrinda" panose="020B0502040204020203" pitchFamily="34" charset="0"/>
              </a:rPr>
              <a:t>To be posted during elections</a:t>
            </a:r>
          </a:p>
        </p:txBody>
      </p:sp>
    </p:spTree>
    <p:extLst>
      <p:ext uri="{BB962C8B-B14F-4D97-AF65-F5344CB8AC3E}">
        <p14:creationId xmlns:p14="http://schemas.microsoft.com/office/powerpoint/2010/main" val="5535440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1015663"/>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Voter ID Requirements For Checkers Table</a:t>
            </a:r>
          </a:p>
        </p:txBody>
      </p:sp>
      <p:graphicFrame>
        <p:nvGraphicFramePr>
          <p:cNvPr id="9" name="Content Placeholder 10">
            <a:extLst>
              <a:ext uri="{FF2B5EF4-FFF2-40B4-BE49-F238E27FC236}">
                <a16:creationId xmlns:a16="http://schemas.microsoft.com/office/drawing/2014/main" id="{FF184729-F1E5-2DFE-F060-94F82518FCC8}"/>
              </a:ext>
            </a:extLst>
          </p:cNvPr>
          <p:cNvGraphicFramePr>
            <a:graphicFrameLocks noChangeAspect="1"/>
          </p:cNvGraphicFramePr>
          <p:nvPr>
            <p:extLst>
              <p:ext uri="{D42A27DB-BD31-4B8C-83A1-F6EECF244321}">
                <p14:modId xmlns:p14="http://schemas.microsoft.com/office/powerpoint/2010/main" val="1630476666"/>
              </p:ext>
            </p:extLst>
          </p:nvPr>
        </p:nvGraphicFramePr>
        <p:xfrm>
          <a:off x="3549936" y="2217868"/>
          <a:ext cx="7615405" cy="4606190"/>
        </p:xfrm>
        <a:graphic>
          <a:graphicData uri="http://schemas.openxmlformats.org/presentationml/2006/ole">
            <mc:AlternateContent xmlns:mc="http://schemas.openxmlformats.org/markup-compatibility/2006">
              <mc:Choice xmlns:v="urn:schemas-microsoft-com:vml" Requires="v">
                <p:oleObj name="Acrobat Document" r:id="rId4" imgW="7543800" imgH="5829153" progId="AcroExch.Document.DC">
                  <p:embed/>
                </p:oleObj>
              </mc:Choice>
              <mc:Fallback>
                <p:oleObj name="Acrobat Document" r:id="rId4" imgW="7543800" imgH="5829153" progId="AcroExch.Document.DC">
                  <p:embed/>
                  <p:pic>
                    <p:nvPicPr>
                      <p:cNvPr id="9" name="Content Placeholder 10">
                        <a:extLst>
                          <a:ext uri="{FF2B5EF4-FFF2-40B4-BE49-F238E27FC236}">
                            <a16:creationId xmlns:a16="http://schemas.microsoft.com/office/drawing/2014/main" id="{FF184729-F1E5-2DFE-F060-94F82518FCC8}"/>
                          </a:ext>
                        </a:extLst>
                      </p:cNvPr>
                      <p:cNvPicPr/>
                      <p:nvPr/>
                    </p:nvPicPr>
                    <p:blipFill>
                      <a:blip r:embed="rId5"/>
                      <a:stretch>
                        <a:fillRect/>
                      </a:stretch>
                    </p:blipFill>
                    <p:spPr>
                      <a:xfrm>
                        <a:off x="3549936" y="2217868"/>
                        <a:ext cx="7615405" cy="4606190"/>
                      </a:xfrm>
                      <a:prstGeom prst="rect">
                        <a:avLst/>
                      </a:prstGeom>
                    </p:spPr>
                  </p:pic>
                </p:oleObj>
              </mc:Fallback>
            </mc:AlternateContent>
          </a:graphicData>
        </a:graphic>
      </p:graphicFrame>
    </p:spTree>
    <p:extLst>
      <p:ext uri="{BB962C8B-B14F-4D97-AF65-F5344CB8AC3E}">
        <p14:creationId xmlns:p14="http://schemas.microsoft.com/office/powerpoint/2010/main" val="189861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Ballot Marking System Set-up</a:t>
            </a:r>
          </a:p>
        </p:txBody>
      </p:sp>
      <p:sp>
        <p:nvSpPr>
          <p:cNvPr id="2" name="TextBox 1">
            <a:extLst>
              <a:ext uri="{FF2B5EF4-FFF2-40B4-BE49-F238E27FC236}">
                <a16:creationId xmlns:a16="http://schemas.microsoft.com/office/drawing/2014/main" id="{2F2D6828-65B6-894D-76EC-B1B4808A635E}"/>
              </a:ext>
            </a:extLst>
          </p:cNvPr>
          <p:cNvSpPr txBox="1"/>
          <p:nvPr/>
        </p:nvSpPr>
        <p:spPr>
          <a:xfrm>
            <a:off x="3319474" y="2365153"/>
            <a:ext cx="4226865" cy="4247317"/>
          </a:xfrm>
          <a:prstGeom prst="rect">
            <a:avLst/>
          </a:prstGeom>
          <a:noFill/>
        </p:spPr>
        <p:txBody>
          <a:bodyPr wrap="square" rtlCol="0">
            <a:spAutoFit/>
          </a:bodyPr>
          <a:lstStyle/>
          <a:p>
            <a:pPr lvl="0"/>
            <a:r>
              <a:rPr lang="en-US" sz="1800">
                <a:solidFill>
                  <a:schemeClr val="tx1"/>
                </a:solidFill>
                <a:latin typeface="Verdana" panose="020B0604030504040204" pitchFamily="34" charset="0"/>
                <a:ea typeface="Verdana" panose="020B0604030504040204" pitchFamily="34" charset="0"/>
              </a:rPr>
              <a:t>Printer &amp; computer plugged into power outlet.</a:t>
            </a:r>
          </a:p>
          <a:p>
            <a:pPr lvl="0"/>
            <a:endParaRPr lang="en-US" sz="1800">
              <a:solidFill>
                <a:schemeClr val="tx1"/>
              </a:solidFill>
              <a:latin typeface="Verdana" panose="020B0604030504040204" pitchFamily="34" charset="0"/>
              <a:ea typeface="Verdana" panose="020B0604030504040204" pitchFamily="34" charset="0"/>
            </a:endParaRPr>
          </a:p>
          <a:p>
            <a:pPr lvl="0"/>
            <a:r>
              <a:rPr lang="en-US" sz="1800">
                <a:solidFill>
                  <a:schemeClr val="tx1"/>
                </a:solidFill>
                <a:latin typeface="Verdana" panose="020B0604030504040204" pitchFamily="34" charset="0"/>
                <a:ea typeface="Verdana" panose="020B0604030504040204" pitchFamily="34" charset="0"/>
              </a:rPr>
              <a:t>USB cable plugged in from computer to printer.</a:t>
            </a:r>
          </a:p>
          <a:p>
            <a:pPr lvl="0"/>
            <a:r>
              <a:rPr lang="en-US" sz="1800">
                <a:solidFill>
                  <a:schemeClr val="tx1"/>
                </a:solidFill>
                <a:latin typeface="Verdana" panose="020B0604030504040204" pitchFamily="34" charset="0"/>
                <a:ea typeface="Verdana" panose="020B0604030504040204" pitchFamily="34" charset="0"/>
              </a:rPr>
              <a:t>Keypad and headphone plugged into computer.</a:t>
            </a:r>
          </a:p>
          <a:p>
            <a:pPr lvl="0"/>
            <a:endParaRPr lang="en-US" sz="1800">
              <a:solidFill>
                <a:schemeClr val="tx1"/>
              </a:solidFill>
              <a:latin typeface="Verdana" panose="020B0604030504040204" pitchFamily="34" charset="0"/>
              <a:ea typeface="Verdana" panose="020B0604030504040204" pitchFamily="34" charset="0"/>
            </a:endParaRPr>
          </a:p>
          <a:p>
            <a:pPr lvl="0"/>
            <a:r>
              <a:rPr lang="en-US" sz="1800">
                <a:solidFill>
                  <a:schemeClr val="tx1"/>
                </a:solidFill>
                <a:latin typeface="Verdana" panose="020B0604030504040204" pitchFamily="34" charset="0"/>
                <a:ea typeface="Verdana" panose="020B0604030504040204" pitchFamily="34" charset="0"/>
              </a:rPr>
              <a:t>Ensure paper tray is open, extended &amp; tray sleeve installed.</a:t>
            </a:r>
          </a:p>
          <a:p>
            <a:pPr lvl="0"/>
            <a:endParaRPr lang="en-US" sz="1800">
              <a:solidFill>
                <a:schemeClr val="tx1"/>
              </a:solidFill>
              <a:latin typeface="Verdana" panose="020B0604030504040204" pitchFamily="34" charset="0"/>
              <a:ea typeface="Verdana" panose="020B0604030504040204" pitchFamily="34" charset="0"/>
            </a:endParaRPr>
          </a:p>
          <a:p>
            <a:pPr lvl="0"/>
            <a:r>
              <a:rPr lang="en-US" sz="1800">
                <a:solidFill>
                  <a:schemeClr val="tx1"/>
                </a:solidFill>
                <a:latin typeface="Verdana" panose="020B0604030504040204" pitchFamily="34" charset="0"/>
                <a:ea typeface="Verdana" panose="020B0604030504040204" pitchFamily="34" charset="0"/>
              </a:rPr>
              <a:t>Load 1 plain piece of paper onto paper tray</a:t>
            </a:r>
          </a:p>
          <a:p>
            <a:pPr lvl="0"/>
            <a:r>
              <a:rPr lang="en-US" sz="1800">
                <a:solidFill>
                  <a:schemeClr val="tx1"/>
                </a:solidFill>
                <a:latin typeface="Verdana" panose="020B0604030504040204" pitchFamily="34" charset="0"/>
                <a:ea typeface="Verdana" panose="020B0604030504040204" pitchFamily="34" charset="0"/>
              </a:rPr>
              <a:t>Turn “On” Printer and Computer</a:t>
            </a:r>
          </a:p>
          <a:p>
            <a:pPr lvl="0"/>
            <a:r>
              <a:rPr lang="en-US" sz="1800">
                <a:solidFill>
                  <a:schemeClr val="tx1"/>
                </a:solidFill>
                <a:latin typeface="Verdana" panose="020B0604030504040204" pitchFamily="34" charset="0"/>
                <a:ea typeface="Verdana" panose="020B0604030504040204" pitchFamily="34" charset="0"/>
              </a:rPr>
              <a:t>Press “Print” on computer screen. </a:t>
            </a:r>
          </a:p>
        </p:txBody>
      </p:sp>
      <p:pic>
        <p:nvPicPr>
          <p:cNvPr id="10" name="Picture 9">
            <a:extLst>
              <a:ext uri="{FF2B5EF4-FFF2-40B4-BE49-F238E27FC236}">
                <a16:creationId xmlns:a16="http://schemas.microsoft.com/office/drawing/2014/main" id="{5E0251CC-6BB0-A60B-13F1-5428D09B213A}"/>
              </a:ext>
            </a:extLst>
          </p:cNvPr>
          <p:cNvPicPr>
            <a:picLocks noChangeAspect="1"/>
          </p:cNvPicPr>
          <p:nvPr/>
        </p:nvPicPr>
        <p:blipFill>
          <a:blip r:embed="rId4" cstate="print"/>
          <a:stretch>
            <a:fillRect/>
          </a:stretch>
        </p:blipFill>
        <p:spPr>
          <a:xfrm>
            <a:off x="8537448" y="2213903"/>
            <a:ext cx="3107146" cy="3390785"/>
          </a:xfrm>
          <a:prstGeom prst="rect">
            <a:avLst/>
          </a:prstGeom>
        </p:spPr>
      </p:pic>
      <p:sp>
        <p:nvSpPr>
          <p:cNvPr id="11" name="TextBox 10">
            <a:extLst>
              <a:ext uri="{FF2B5EF4-FFF2-40B4-BE49-F238E27FC236}">
                <a16:creationId xmlns:a16="http://schemas.microsoft.com/office/drawing/2014/main" id="{A43A8224-962B-8AC4-DDBD-7060A8D632C8}"/>
              </a:ext>
            </a:extLst>
          </p:cNvPr>
          <p:cNvSpPr txBox="1"/>
          <p:nvPr/>
        </p:nvSpPr>
        <p:spPr>
          <a:xfrm>
            <a:off x="7653528" y="5604688"/>
            <a:ext cx="3690238" cy="1077218"/>
          </a:xfrm>
          <a:prstGeom prst="rect">
            <a:avLst/>
          </a:prstGeom>
          <a:noFill/>
        </p:spPr>
        <p:txBody>
          <a:bodyPr wrap="square" rtlCol="0">
            <a:spAutoFit/>
          </a:bodyPr>
          <a:lstStyle/>
          <a:p>
            <a:pPr lvl="1"/>
            <a:r>
              <a:rPr lang="en-US" sz="1600">
                <a:solidFill>
                  <a:schemeClr val="tx1"/>
                </a:solidFill>
                <a:latin typeface="Verdana" panose="020B0604030504040204" pitchFamily="34" charset="0"/>
                <a:ea typeface="Verdana" panose="020B0604030504040204" pitchFamily="34" charset="0"/>
              </a:rPr>
              <a:t>A startup report will print.</a:t>
            </a:r>
          </a:p>
          <a:p>
            <a:pPr lvl="1"/>
            <a:endParaRPr lang="en-US" sz="1600">
              <a:solidFill>
                <a:schemeClr val="tx1"/>
              </a:solidFill>
              <a:latin typeface="Verdana" panose="020B0604030504040204" pitchFamily="34" charset="0"/>
              <a:ea typeface="Verdana" panose="020B0604030504040204" pitchFamily="34" charset="0"/>
            </a:endParaRPr>
          </a:p>
          <a:p>
            <a:pPr lvl="0"/>
            <a:r>
              <a:rPr lang="en-US" sz="1600">
                <a:solidFill>
                  <a:schemeClr val="tx1"/>
                </a:solidFill>
                <a:latin typeface="Verdana" panose="020B0604030504040204" pitchFamily="34" charset="0"/>
                <a:ea typeface="Verdana" panose="020B0604030504040204" pitchFamily="34" charset="0"/>
              </a:rPr>
              <a:t>Press “No” on computer screen</a:t>
            </a:r>
          </a:p>
          <a:p>
            <a:pPr lvl="0"/>
            <a:r>
              <a:rPr lang="en-US" sz="1600">
                <a:solidFill>
                  <a:schemeClr val="tx1"/>
                </a:solidFill>
                <a:latin typeface="Verdana" panose="020B0604030504040204" pitchFamily="34" charset="0"/>
                <a:ea typeface="Verdana" panose="020B0604030504040204" pitchFamily="34" charset="0"/>
              </a:rPr>
              <a:t>Access Code 9630</a:t>
            </a:r>
          </a:p>
        </p:txBody>
      </p:sp>
    </p:spTree>
    <p:extLst>
      <p:ext uri="{BB962C8B-B14F-4D97-AF65-F5344CB8AC3E}">
        <p14:creationId xmlns:p14="http://schemas.microsoft.com/office/powerpoint/2010/main" val="3409342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4D829-C3F5-C76A-B51C-92980444F70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FE11E09-BCFE-D176-2BD4-210C4E6D09FB}"/>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C281D817-0988-0838-5B58-FD5A8FE6B0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41DFC761-A205-3F32-A5CC-7CE440DA4E37}"/>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F3D1DE3-8CCD-0394-E0F7-FDACE098D948}"/>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27452EBC-5E97-CF3A-70C3-62E0FE882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DF1AE05E-FAE0-374B-10EB-CD1EECC48BA1}"/>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UCONN School of Public Policy</a:t>
            </a:r>
            <a:endParaRPr lang="en-US" sz="3000" b="1" dirty="0">
              <a:solidFill>
                <a:schemeClr val="bg1"/>
              </a:solidFill>
              <a:latin typeface="Verdana" panose="020B060403050404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071E9A8C-6D70-04BE-2256-8A708AAD431C}"/>
              </a:ext>
            </a:extLst>
          </p:cNvPr>
          <p:cNvSpPr txBox="1"/>
          <p:nvPr/>
        </p:nvSpPr>
        <p:spPr>
          <a:xfrm>
            <a:off x="3401568" y="2611927"/>
            <a:ext cx="8254923" cy="2585323"/>
          </a:xfrm>
          <a:prstGeom prst="rect">
            <a:avLst/>
          </a:prstGeom>
          <a:noFill/>
        </p:spPr>
        <p:txBody>
          <a:bodyPr wrap="square" rtlCol="0">
            <a:spAutoFit/>
          </a:bodyPr>
          <a:lstStyle/>
          <a:p>
            <a:r>
              <a:rPr lang="en-US">
                <a:latin typeface="Verdana" panose="020B0604030504040204" pitchFamily="34" charset="0"/>
                <a:ea typeface="Verdana" panose="020B0604030504040204" pitchFamily="34" charset="0"/>
              </a:rPr>
              <a:t>9-192 a requires that all Registrar of Voters shall complete a certification program before the completion of their second year in office.</a:t>
            </a:r>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r>
              <a:rPr lang="en-US">
                <a:latin typeface="Verdana" panose="020B0604030504040204" pitchFamily="34" charset="0"/>
                <a:ea typeface="Verdana" panose="020B0604030504040204" pitchFamily="34" charset="0"/>
                <a:cs typeface="Vrinda" panose="020B0502040204020203" pitchFamily="34" charset="0"/>
              </a:rPr>
              <a:t>The Registrar of Voters Certification Program is administered by the UConn School of Public Policy.</a:t>
            </a:r>
          </a:p>
          <a:p>
            <a:endParaRPr lang="en-US">
              <a:latin typeface="Verdana" panose="020B0604030504040204" pitchFamily="34" charset="0"/>
              <a:ea typeface="Verdana" panose="020B0604030504040204" pitchFamily="34" charset="0"/>
              <a:cs typeface="Vrinda" panose="020B0502040204020203" pitchFamily="34" charset="0"/>
            </a:endParaRPr>
          </a:p>
          <a:p>
            <a:r>
              <a:rPr lang="en-US">
                <a:latin typeface="Verdana" panose="020B0604030504040204" pitchFamily="34" charset="0"/>
                <a:ea typeface="Verdana" panose="020B0604030504040204" pitchFamily="34" charset="0"/>
                <a:cs typeface="Vrinda" panose="020B0502040204020203" pitchFamily="34" charset="0"/>
              </a:rPr>
              <a:t>Information on the program can be obtained on their website, or by emailing rov@uconn.edu</a:t>
            </a:r>
            <a:endParaRPr lang="en-US" dirty="0">
              <a:latin typeface="Verdana" panose="020B0604030504040204" pitchFamily="34" charset="0"/>
              <a:ea typeface="Verdana" panose="020B0604030504040204" pitchFamily="34" charset="0"/>
              <a:cs typeface="Vrinda" panose="020B0502040204020203" pitchFamily="34" charset="0"/>
            </a:endParaRPr>
          </a:p>
        </p:txBody>
      </p:sp>
    </p:spTree>
    <p:extLst>
      <p:ext uri="{BB962C8B-B14F-4D97-AF65-F5344CB8AC3E}">
        <p14:creationId xmlns:p14="http://schemas.microsoft.com/office/powerpoint/2010/main" val="3977220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1">
            <a:extLst>
              <a:ext uri="{FF2B5EF4-FFF2-40B4-BE49-F238E27FC236}">
                <a16:creationId xmlns:a16="http://schemas.microsoft.com/office/drawing/2014/main" id="{565727C5-F671-85FF-93DF-293C4214EF62}"/>
              </a:ext>
            </a:extLst>
          </p:cNvPr>
          <p:cNvGraphicFramePr>
            <a:graphicFrameLocks noChangeAspect="1"/>
          </p:cNvGraphicFramePr>
          <p:nvPr>
            <p:extLst>
              <p:ext uri="{D42A27DB-BD31-4B8C-83A1-F6EECF244321}">
                <p14:modId xmlns:p14="http://schemas.microsoft.com/office/powerpoint/2010/main" val="4230890934"/>
              </p:ext>
            </p:extLst>
          </p:nvPr>
        </p:nvGraphicFramePr>
        <p:xfrm>
          <a:off x="798576" y="157162"/>
          <a:ext cx="5056187" cy="6543675"/>
        </p:xfrm>
        <a:graphic>
          <a:graphicData uri="http://schemas.openxmlformats.org/presentationml/2006/ole">
            <mc:AlternateContent xmlns:mc="http://schemas.openxmlformats.org/markup-compatibility/2006">
              <mc:Choice xmlns:v="urn:schemas-microsoft-com:vml" Requires="v">
                <p:oleObj name="Acrobat Document" r:id="rId2" imgW="5829210" imgH="7543561" progId="AcroExch.Document.DC">
                  <p:embed/>
                </p:oleObj>
              </mc:Choice>
              <mc:Fallback>
                <p:oleObj name="Acrobat Document" r:id="rId2" imgW="5829210" imgH="7543561" progId="AcroExch.Document.DC">
                  <p:embed/>
                  <p:pic>
                    <p:nvPicPr>
                      <p:cNvPr id="2" name="Content Placeholder 11">
                        <a:extLst>
                          <a:ext uri="{FF2B5EF4-FFF2-40B4-BE49-F238E27FC236}">
                            <a16:creationId xmlns:a16="http://schemas.microsoft.com/office/drawing/2014/main" id="{565727C5-F671-85FF-93DF-293C4214EF62}"/>
                          </a:ext>
                        </a:extLst>
                      </p:cNvPr>
                      <p:cNvPicPr/>
                      <p:nvPr/>
                    </p:nvPicPr>
                    <p:blipFill>
                      <a:blip r:embed="rId3"/>
                      <a:stretch>
                        <a:fillRect/>
                      </a:stretch>
                    </p:blipFill>
                    <p:spPr>
                      <a:xfrm>
                        <a:off x="798576" y="157162"/>
                        <a:ext cx="5056187" cy="6543675"/>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73C84A6C-194B-44B4-E00C-6C75D55CADEC}"/>
              </a:ext>
            </a:extLst>
          </p:cNvPr>
          <p:cNvPicPr>
            <a:picLocks noChangeAspect="1"/>
          </p:cNvPicPr>
          <p:nvPr/>
        </p:nvPicPr>
        <p:blipFill>
          <a:blip r:embed="rId4" cstate="print"/>
          <a:stretch>
            <a:fillRect/>
          </a:stretch>
        </p:blipFill>
        <p:spPr>
          <a:xfrm>
            <a:off x="7124700" y="313598"/>
            <a:ext cx="2362200" cy="3344002"/>
          </a:xfrm>
          <a:prstGeom prst="rect">
            <a:avLst/>
          </a:prstGeom>
        </p:spPr>
      </p:pic>
      <p:pic>
        <p:nvPicPr>
          <p:cNvPr id="4" name="Picture 3">
            <a:extLst>
              <a:ext uri="{FF2B5EF4-FFF2-40B4-BE49-F238E27FC236}">
                <a16:creationId xmlns:a16="http://schemas.microsoft.com/office/drawing/2014/main" id="{F064A75B-20CA-02C7-7610-80038D2CEF54}"/>
              </a:ext>
            </a:extLst>
          </p:cNvPr>
          <p:cNvPicPr>
            <a:picLocks noChangeAspect="1"/>
          </p:cNvPicPr>
          <p:nvPr/>
        </p:nvPicPr>
        <p:blipFill>
          <a:blip r:embed="rId5" cstate="print"/>
          <a:stretch>
            <a:fillRect/>
          </a:stretch>
        </p:blipFill>
        <p:spPr>
          <a:xfrm>
            <a:off x="8301842" y="4287996"/>
            <a:ext cx="2632472" cy="2256406"/>
          </a:xfrm>
          <a:prstGeom prst="rect">
            <a:avLst/>
          </a:prstGeom>
        </p:spPr>
      </p:pic>
    </p:spTree>
    <p:extLst>
      <p:ext uri="{BB962C8B-B14F-4D97-AF65-F5344CB8AC3E}">
        <p14:creationId xmlns:p14="http://schemas.microsoft.com/office/powerpoint/2010/main" val="30437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Early Voting</a:t>
            </a:r>
          </a:p>
        </p:txBody>
      </p:sp>
      <p:graphicFrame>
        <p:nvGraphicFramePr>
          <p:cNvPr id="9" name="Table 8">
            <a:extLst>
              <a:ext uri="{FF2B5EF4-FFF2-40B4-BE49-F238E27FC236}">
                <a16:creationId xmlns:a16="http://schemas.microsoft.com/office/drawing/2014/main" id="{EA27F34F-4510-03DF-445F-2E772E8D8461}"/>
              </a:ext>
            </a:extLst>
          </p:cNvPr>
          <p:cNvGraphicFramePr>
            <a:graphicFrameLocks noGrp="1"/>
          </p:cNvGraphicFramePr>
          <p:nvPr>
            <p:extLst>
              <p:ext uri="{D42A27DB-BD31-4B8C-83A1-F6EECF244321}">
                <p14:modId xmlns:p14="http://schemas.microsoft.com/office/powerpoint/2010/main" val="2557393116"/>
              </p:ext>
            </p:extLst>
          </p:nvPr>
        </p:nvGraphicFramePr>
        <p:xfrm>
          <a:off x="3424183" y="2904514"/>
          <a:ext cx="8128000" cy="25654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489926210"/>
                    </a:ext>
                  </a:extLst>
                </a:gridCol>
                <a:gridCol w="1625600">
                  <a:extLst>
                    <a:ext uri="{9D8B030D-6E8A-4147-A177-3AD203B41FA5}">
                      <a16:colId xmlns:a16="http://schemas.microsoft.com/office/drawing/2014/main" val="1611277661"/>
                    </a:ext>
                  </a:extLst>
                </a:gridCol>
                <a:gridCol w="1625600">
                  <a:extLst>
                    <a:ext uri="{9D8B030D-6E8A-4147-A177-3AD203B41FA5}">
                      <a16:colId xmlns:a16="http://schemas.microsoft.com/office/drawing/2014/main" val="3668950793"/>
                    </a:ext>
                  </a:extLst>
                </a:gridCol>
                <a:gridCol w="1625600">
                  <a:extLst>
                    <a:ext uri="{9D8B030D-6E8A-4147-A177-3AD203B41FA5}">
                      <a16:colId xmlns:a16="http://schemas.microsoft.com/office/drawing/2014/main" val="2612102017"/>
                    </a:ext>
                  </a:extLst>
                </a:gridCol>
                <a:gridCol w="1625600">
                  <a:extLst>
                    <a:ext uri="{9D8B030D-6E8A-4147-A177-3AD203B41FA5}">
                      <a16:colId xmlns:a16="http://schemas.microsoft.com/office/drawing/2014/main" val="2733481795"/>
                    </a:ext>
                  </a:extLst>
                </a:gridCol>
              </a:tblGrid>
              <a:tr h="370840">
                <a:tc>
                  <a:txBody>
                    <a:bodyPr/>
                    <a:lstStyle/>
                    <a:p>
                      <a:r>
                        <a:rPr lang="en-US">
                          <a:latin typeface="Vrinda" panose="020B0502040204020203" pitchFamily="34" charset="0"/>
                          <a:cs typeface="Vrinda" panose="020B0502040204020203" pitchFamily="34" charset="0"/>
                        </a:rPr>
                        <a:t>Requirement</a:t>
                      </a:r>
                    </a:p>
                  </a:txBody>
                  <a:tcPr/>
                </a:tc>
                <a:tc>
                  <a:txBody>
                    <a:bodyPr/>
                    <a:lstStyle/>
                    <a:p>
                      <a:r>
                        <a:rPr lang="en-US">
                          <a:latin typeface="Vrinda" panose="020B0502040204020203" pitchFamily="34" charset="0"/>
                          <a:cs typeface="Vrinda" panose="020B0502040204020203" pitchFamily="34" charset="0"/>
                        </a:rPr>
                        <a:t>General Election</a:t>
                      </a:r>
                    </a:p>
                  </a:txBody>
                  <a:tcPr/>
                </a:tc>
                <a:tc>
                  <a:txBody>
                    <a:bodyPr/>
                    <a:lstStyle/>
                    <a:p>
                      <a:r>
                        <a:rPr lang="en-US">
                          <a:latin typeface="Vrinda" panose="020B0502040204020203" pitchFamily="34" charset="0"/>
                          <a:cs typeface="Vrinda" panose="020B0502040204020203" pitchFamily="34" charset="0"/>
                        </a:rPr>
                        <a:t>Primary Election </a:t>
                      </a:r>
                    </a:p>
                  </a:txBody>
                  <a:tcPr/>
                </a:tc>
                <a:tc>
                  <a:txBody>
                    <a:bodyPr/>
                    <a:lstStyle/>
                    <a:p>
                      <a:r>
                        <a:rPr lang="en-US">
                          <a:latin typeface="Vrinda" panose="020B0502040204020203" pitchFamily="34" charset="0"/>
                          <a:cs typeface="Vrinda" panose="020B0502040204020203" pitchFamily="34" charset="0"/>
                        </a:rPr>
                        <a:t>Pres. Preference Primary </a:t>
                      </a:r>
                    </a:p>
                  </a:txBody>
                  <a:tcPr/>
                </a:tc>
                <a:tc>
                  <a:txBody>
                    <a:bodyPr/>
                    <a:lstStyle/>
                    <a:p>
                      <a:r>
                        <a:rPr lang="en-US">
                          <a:latin typeface="Vrinda" panose="020B0502040204020203" pitchFamily="34" charset="0"/>
                          <a:cs typeface="Vrinda" panose="020B0502040204020203" pitchFamily="34" charset="0"/>
                        </a:rPr>
                        <a:t>Special Election</a:t>
                      </a:r>
                    </a:p>
                  </a:txBody>
                  <a:tcPr/>
                </a:tc>
                <a:extLst>
                  <a:ext uri="{0D108BD9-81ED-4DB2-BD59-A6C34878D82A}">
                    <a16:rowId xmlns:a16="http://schemas.microsoft.com/office/drawing/2014/main" val="1615756458"/>
                  </a:ext>
                </a:extLst>
              </a:tr>
              <a:tr h="370840">
                <a:tc>
                  <a:txBody>
                    <a:bodyPr/>
                    <a:lstStyle/>
                    <a:p>
                      <a:r>
                        <a:rPr lang="en-US">
                          <a:latin typeface="Vrinda" panose="020B0502040204020203" pitchFamily="34" charset="0"/>
                          <a:cs typeface="Vrinda" panose="020B0502040204020203" pitchFamily="34" charset="0"/>
                        </a:rPr>
                        <a:t>Start of Early Voting Period</a:t>
                      </a:r>
                    </a:p>
                  </a:txBody>
                  <a:tcPr/>
                </a:tc>
                <a:tc>
                  <a:txBody>
                    <a:bodyPr/>
                    <a:lstStyle/>
                    <a:p>
                      <a:r>
                        <a:rPr lang="en-US">
                          <a:latin typeface="Vrinda" panose="020B0502040204020203" pitchFamily="34" charset="0"/>
                          <a:cs typeface="Vrinda" panose="020B0502040204020203" pitchFamily="34" charset="0"/>
                        </a:rPr>
                        <a:t>15 days before</a:t>
                      </a:r>
                    </a:p>
                  </a:txBody>
                  <a:tcPr/>
                </a:tc>
                <a:tc>
                  <a:txBody>
                    <a:bodyPr/>
                    <a:lstStyle/>
                    <a:p>
                      <a:r>
                        <a:rPr lang="en-US">
                          <a:latin typeface="Vrinda" panose="020B0502040204020203" pitchFamily="34" charset="0"/>
                          <a:cs typeface="Vrinda" panose="020B0502040204020203" pitchFamily="34" charset="0"/>
                        </a:rPr>
                        <a:t>8 days before</a:t>
                      </a:r>
                    </a:p>
                  </a:txBody>
                  <a:tcPr/>
                </a:tc>
                <a:tc>
                  <a:txBody>
                    <a:bodyPr/>
                    <a:lstStyle/>
                    <a:p>
                      <a:r>
                        <a:rPr lang="en-US">
                          <a:latin typeface="Vrinda" panose="020B0502040204020203" pitchFamily="34" charset="0"/>
                          <a:cs typeface="Vrinda" panose="020B0502040204020203" pitchFamily="34" charset="0"/>
                        </a:rPr>
                        <a:t>5 days before</a:t>
                      </a:r>
                    </a:p>
                  </a:txBody>
                  <a:tcPr/>
                </a:tc>
                <a:tc>
                  <a:txBody>
                    <a:bodyPr/>
                    <a:lstStyle/>
                    <a:p>
                      <a:r>
                        <a:rPr lang="en-US">
                          <a:latin typeface="Vrinda" panose="020B0502040204020203" pitchFamily="34" charset="0"/>
                          <a:cs typeface="Vrinda" panose="020B0502040204020203" pitchFamily="34" charset="0"/>
                        </a:rPr>
                        <a:t>5 days before</a:t>
                      </a:r>
                    </a:p>
                  </a:txBody>
                  <a:tcPr/>
                </a:tc>
                <a:extLst>
                  <a:ext uri="{0D108BD9-81ED-4DB2-BD59-A6C34878D82A}">
                    <a16:rowId xmlns:a16="http://schemas.microsoft.com/office/drawing/2014/main" val="1321255731"/>
                  </a:ext>
                </a:extLst>
              </a:tr>
              <a:tr h="370840">
                <a:tc>
                  <a:txBody>
                    <a:bodyPr/>
                    <a:lstStyle/>
                    <a:p>
                      <a:r>
                        <a:rPr lang="en-US">
                          <a:latin typeface="Vrinda" panose="020B0502040204020203" pitchFamily="34" charset="0"/>
                          <a:cs typeface="Vrinda" panose="020B0502040204020203" pitchFamily="34" charset="0"/>
                        </a:rPr>
                        <a:t>End of Early Voting Period</a:t>
                      </a:r>
                    </a:p>
                  </a:txBody>
                  <a:tcPr/>
                </a:tc>
                <a:tc>
                  <a:txBody>
                    <a:bodyPr/>
                    <a:lstStyle/>
                    <a:p>
                      <a:r>
                        <a:rPr lang="en-US">
                          <a:latin typeface="Vrinda" panose="020B0502040204020203" pitchFamily="34" charset="0"/>
                          <a:cs typeface="Vrinda" panose="020B0502040204020203" pitchFamily="34" charset="0"/>
                        </a:rPr>
                        <a:t>2 days before</a:t>
                      </a:r>
                    </a:p>
                  </a:txBody>
                  <a:tcPr/>
                </a:tc>
                <a:tc>
                  <a:txBody>
                    <a:bodyPr/>
                    <a:lstStyle/>
                    <a:p>
                      <a:r>
                        <a:rPr lang="en-US">
                          <a:latin typeface="Vrinda" panose="020B0502040204020203" pitchFamily="34" charset="0"/>
                          <a:cs typeface="Vrinda" panose="020B0502040204020203" pitchFamily="34" charset="0"/>
                        </a:rPr>
                        <a:t>2 days before</a:t>
                      </a:r>
                    </a:p>
                  </a:txBody>
                  <a:tcPr/>
                </a:tc>
                <a:tc>
                  <a:txBody>
                    <a:bodyPr/>
                    <a:lstStyle/>
                    <a:p>
                      <a:r>
                        <a:rPr lang="en-US">
                          <a:latin typeface="Vrinda" panose="020B0502040204020203" pitchFamily="34" charset="0"/>
                          <a:cs typeface="Vrinda" panose="020B0502040204020203" pitchFamily="34" charset="0"/>
                        </a:rPr>
                        <a:t>2 days before</a:t>
                      </a:r>
                    </a:p>
                  </a:txBody>
                  <a:tcPr/>
                </a:tc>
                <a:tc>
                  <a:txBody>
                    <a:bodyPr/>
                    <a:lstStyle/>
                    <a:p>
                      <a:r>
                        <a:rPr lang="en-US">
                          <a:latin typeface="Vrinda" panose="020B0502040204020203" pitchFamily="34" charset="0"/>
                          <a:cs typeface="Vrinda" panose="020B0502040204020203" pitchFamily="34" charset="0"/>
                        </a:rPr>
                        <a:t>2 days before</a:t>
                      </a:r>
                    </a:p>
                  </a:txBody>
                  <a:tcPr/>
                </a:tc>
                <a:extLst>
                  <a:ext uri="{0D108BD9-81ED-4DB2-BD59-A6C34878D82A}">
                    <a16:rowId xmlns:a16="http://schemas.microsoft.com/office/drawing/2014/main" val="2056764303"/>
                  </a:ext>
                </a:extLst>
              </a:tr>
              <a:tr h="370840">
                <a:tc>
                  <a:txBody>
                    <a:bodyPr/>
                    <a:lstStyle/>
                    <a:p>
                      <a:r>
                        <a:rPr lang="en-US">
                          <a:latin typeface="Vrinda" panose="020B0502040204020203" pitchFamily="34" charset="0"/>
                          <a:cs typeface="Vrinda" panose="020B0502040204020203" pitchFamily="34" charset="0"/>
                        </a:rPr>
                        <a:t>Duration</a:t>
                      </a:r>
                    </a:p>
                  </a:txBody>
                  <a:tcPr/>
                </a:tc>
                <a:tc>
                  <a:txBody>
                    <a:bodyPr/>
                    <a:lstStyle/>
                    <a:p>
                      <a:r>
                        <a:rPr lang="en-US">
                          <a:latin typeface="Vrinda" panose="020B0502040204020203" pitchFamily="34" charset="0"/>
                          <a:cs typeface="Vrinda" panose="020B0502040204020203" pitchFamily="34" charset="0"/>
                        </a:rPr>
                        <a:t>14 days</a:t>
                      </a:r>
                    </a:p>
                  </a:txBody>
                  <a:tcPr/>
                </a:tc>
                <a:tc>
                  <a:txBody>
                    <a:bodyPr/>
                    <a:lstStyle/>
                    <a:p>
                      <a:r>
                        <a:rPr lang="en-US">
                          <a:latin typeface="Vrinda" panose="020B0502040204020203" pitchFamily="34" charset="0"/>
                          <a:cs typeface="Vrinda" panose="020B0502040204020203" pitchFamily="34" charset="0"/>
                        </a:rPr>
                        <a:t>7 days</a:t>
                      </a:r>
                    </a:p>
                  </a:txBody>
                  <a:tcPr/>
                </a:tc>
                <a:tc>
                  <a:txBody>
                    <a:bodyPr/>
                    <a:lstStyle/>
                    <a:p>
                      <a:r>
                        <a:rPr lang="en-US">
                          <a:latin typeface="Vrinda" panose="020B0502040204020203" pitchFamily="34" charset="0"/>
                          <a:cs typeface="Vrinda" panose="020B0502040204020203" pitchFamily="34" charset="0"/>
                        </a:rPr>
                        <a:t>4 days</a:t>
                      </a:r>
                    </a:p>
                  </a:txBody>
                  <a:tcPr/>
                </a:tc>
                <a:tc>
                  <a:txBody>
                    <a:bodyPr/>
                    <a:lstStyle/>
                    <a:p>
                      <a:r>
                        <a:rPr lang="en-US">
                          <a:latin typeface="Vrinda" panose="020B0502040204020203" pitchFamily="34" charset="0"/>
                          <a:cs typeface="Vrinda" panose="020B0502040204020203" pitchFamily="34" charset="0"/>
                        </a:rPr>
                        <a:t>4 days</a:t>
                      </a:r>
                    </a:p>
                  </a:txBody>
                  <a:tcPr/>
                </a:tc>
                <a:extLst>
                  <a:ext uri="{0D108BD9-81ED-4DB2-BD59-A6C34878D82A}">
                    <a16:rowId xmlns:a16="http://schemas.microsoft.com/office/drawing/2014/main" val="630925162"/>
                  </a:ext>
                </a:extLst>
              </a:tr>
            </a:tbl>
          </a:graphicData>
        </a:graphic>
      </p:graphicFrame>
      <p:sp>
        <p:nvSpPr>
          <p:cNvPr id="10" name="TextBox 9">
            <a:extLst>
              <a:ext uri="{FF2B5EF4-FFF2-40B4-BE49-F238E27FC236}">
                <a16:creationId xmlns:a16="http://schemas.microsoft.com/office/drawing/2014/main" id="{89E482EB-5572-F0FD-3E58-C207F71E2196}"/>
              </a:ext>
            </a:extLst>
          </p:cNvPr>
          <p:cNvSpPr txBox="1"/>
          <p:nvPr/>
        </p:nvSpPr>
        <p:spPr>
          <a:xfrm>
            <a:off x="4023175" y="5741581"/>
            <a:ext cx="6194713" cy="646331"/>
          </a:xfrm>
          <a:prstGeom prst="rect">
            <a:avLst/>
          </a:prstGeom>
          <a:noFill/>
        </p:spPr>
        <p:txBody>
          <a:bodyPr wrap="square" rtlCol="0">
            <a:spAutoFit/>
          </a:bodyPr>
          <a:lstStyle/>
          <a:p>
            <a:r>
              <a:rPr lang="en-US">
                <a:latin typeface="Vrinda" panose="020B0502040204020203" pitchFamily="34" charset="0"/>
                <a:cs typeface="Vrinda" panose="020B0502040204020203" pitchFamily="34" charset="0"/>
              </a:rPr>
              <a:t>Early Voting does not apply to Town Committee Primaries or Referenda Elections.</a:t>
            </a:r>
          </a:p>
        </p:txBody>
      </p:sp>
    </p:spTree>
    <p:extLst>
      <p:ext uri="{BB962C8B-B14F-4D97-AF65-F5344CB8AC3E}">
        <p14:creationId xmlns:p14="http://schemas.microsoft.com/office/powerpoint/2010/main" val="30044588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65043"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Early Voting Hours</a:t>
            </a:r>
          </a:p>
        </p:txBody>
      </p:sp>
      <p:graphicFrame>
        <p:nvGraphicFramePr>
          <p:cNvPr id="9" name="Table 8">
            <a:extLst>
              <a:ext uri="{FF2B5EF4-FFF2-40B4-BE49-F238E27FC236}">
                <a16:creationId xmlns:a16="http://schemas.microsoft.com/office/drawing/2014/main" id="{EA27F34F-4510-03DF-445F-2E772E8D8461}"/>
              </a:ext>
            </a:extLst>
          </p:cNvPr>
          <p:cNvGraphicFramePr>
            <a:graphicFrameLocks noGrp="1"/>
          </p:cNvGraphicFramePr>
          <p:nvPr>
            <p:extLst>
              <p:ext uri="{D42A27DB-BD31-4B8C-83A1-F6EECF244321}">
                <p14:modId xmlns:p14="http://schemas.microsoft.com/office/powerpoint/2010/main" val="4004320293"/>
              </p:ext>
            </p:extLst>
          </p:nvPr>
        </p:nvGraphicFramePr>
        <p:xfrm>
          <a:off x="2585019" y="2506511"/>
          <a:ext cx="9545239" cy="4216400"/>
        </p:xfrm>
        <a:graphic>
          <a:graphicData uri="http://schemas.openxmlformats.org/drawingml/2006/table">
            <a:tbl>
              <a:tblPr firstRow="1" bandRow="1">
                <a:tableStyleId>{5C22544A-7EE6-4342-B048-85BDC9FD1C3A}</a:tableStyleId>
              </a:tblPr>
              <a:tblGrid>
                <a:gridCol w="1777427">
                  <a:extLst>
                    <a:ext uri="{9D8B030D-6E8A-4147-A177-3AD203B41FA5}">
                      <a16:colId xmlns:a16="http://schemas.microsoft.com/office/drawing/2014/main" val="1489926210"/>
                    </a:ext>
                  </a:extLst>
                </a:gridCol>
                <a:gridCol w="1941953">
                  <a:extLst>
                    <a:ext uri="{9D8B030D-6E8A-4147-A177-3AD203B41FA5}">
                      <a16:colId xmlns:a16="http://schemas.microsoft.com/office/drawing/2014/main" val="1611277661"/>
                    </a:ext>
                  </a:extLst>
                </a:gridCol>
                <a:gridCol w="1941953">
                  <a:extLst>
                    <a:ext uri="{9D8B030D-6E8A-4147-A177-3AD203B41FA5}">
                      <a16:colId xmlns:a16="http://schemas.microsoft.com/office/drawing/2014/main" val="3668950793"/>
                    </a:ext>
                  </a:extLst>
                </a:gridCol>
                <a:gridCol w="1941953">
                  <a:extLst>
                    <a:ext uri="{9D8B030D-6E8A-4147-A177-3AD203B41FA5}">
                      <a16:colId xmlns:a16="http://schemas.microsoft.com/office/drawing/2014/main" val="2612102017"/>
                    </a:ext>
                  </a:extLst>
                </a:gridCol>
                <a:gridCol w="1941953">
                  <a:extLst>
                    <a:ext uri="{9D8B030D-6E8A-4147-A177-3AD203B41FA5}">
                      <a16:colId xmlns:a16="http://schemas.microsoft.com/office/drawing/2014/main" val="2733481795"/>
                    </a:ext>
                  </a:extLst>
                </a:gridCol>
              </a:tblGrid>
              <a:tr h="370840">
                <a:tc>
                  <a:txBody>
                    <a:bodyPr/>
                    <a:lstStyle/>
                    <a:p>
                      <a:endParaRPr lang="en-US">
                        <a:latin typeface="Vrinda"/>
                        <a:cs typeface="Vrinda"/>
                      </a:endParaRPr>
                    </a:p>
                  </a:txBody>
                  <a:tcPr/>
                </a:tc>
                <a:tc>
                  <a:txBody>
                    <a:bodyPr/>
                    <a:lstStyle/>
                    <a:p>
                      <a:r>
                        <a:rPr lang="en-US">
                          <a:latin typeface="Vrinda"/>
                          <a:cs typeface="Vrinda"/>
                        </a:rPr>
                        <a:t>General Election</a:t>
                      </a:r>
                    </a:p>
                  </a:txBody>
                  <a:tcPr/>
                </a:tc>
                <a:tc>
                  <a:txBody>
                    <a:bodyPr/>
                    <a:lstStyle/>
                    <a:p>
                      <a:r>
                        <a:rPr lang="en-US">
                          <a:latin typeface="Vrinda"/>
                          <a:cs typeface="Vrinda"/>
                        </a:rPr>
                        <a:t>Primary Election </a:t>
                      </a:r>
                    </a:p>
                  </a:txBody>
                  <a:tcPr/>
                </a:tc>
                <a:tc>
                  <a:txBody>
                    <a:bodyPr/>
                    <a:lstStyle/>
                    <a:p>
                      <a:r>
                        <a:rPr lang="en-US">
                          <a:latin typeface="Vrinda"/>
                          <a:cs typeface="Vrinda"/>
                        </a:rPr>
                        <a:t>Pres. Preference Primary </a:t>
                      </a:r>
                    </a:p>
                  </a:txBody>
                  <a:tcPr/>
                </a:tc>
                <a:tc>
                  <a:txBody>
                    <a:bodyPr/>
                    <a:lstStyle/>
                    <a:p>
                      <a:r>
                        <a:rPr lang="en-US">
                          <a:latin typeface="Vrinda"/>
                          <a:cs typeface="Vrinda"/>
                        </a:rPr>
                        <a:t>Special Election</a:t>
                      </a:r>
                    </a:p>
                  </a:txBody>
                  <a:tcPr/>
                </a:tc>
                <a:extLst>
                  <a:ext uri="{0D108BD9-81ED-4DB2-BD59-A6C34878D82A}">
                    <a16:rowId xmlns:a16="http://schemas.microsoft.com/office/drawing/2014/main" val="1615756458"/>
                  </a:ext>
                </a:extLst>
              </a:tr>
              <a:tr h="370840">
                <a:tc>
                  <a:txBody>
                    <a:bodyPr/>
                    <a:lstStyle/>
                    <a:p>
                      <a:r>
                        <a:rPr lang="en-US">
                          <a:latin typeface="Vrinda"/>
                          <a:cs typeface="Vrinda"/>
                        </a:rPr>
                        <a:t>Weekday Hours</a:t>
                      </a:r>
                      <a:endParaRPr lang="en-US">
                        <a:latin typeface="Vrinda" panose="020B0502040204020203" pitchFamily="34" charset="0"/>
                        <a:cs typeface="Vrinda" panose="020B0502040204020203" pitchFamily="34" charset="0"/>
                      </a:endParaRPr>
                    </a:p>
                  </a:txBody>
                  <a:tcPr/>
                </a:tc>
                <a:tc>
                  <a:txBody>
                    <a:bodyPr/>
                    <a:lstStyle/>
                    <a:p>
                      <a:r>
                        <a:rPr lang="en-US">
                          <a:latin typeface="Vrinda"/>
                          <a:cs typeface="Vrinda"/>
                        </a:rPr>
                        <a:t>10:00 AM – 6:00 PM except for the last Tuesday and Thursday before the election when the hours are 8:00 AM – 8:00 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Vrinda"/>
                          <a:cs typeface="Vrinda"/>
                        </a:rPr>
                        <a:t>10:00 AM – 6:00 PM except for the last Tuesday and Thursday before the election when the hours are 8:00 AM – 8:00 PM</a:t>
                      </a:r>
                    </a:p>
                    <a:p>
                      <a:endParaRPr lang="en-US">
                        <a:latin typeface="Vrinda" panose="020B0502040204020203" pitchFamily="34" charset="0"/>
                        <a:cs typeface="Vrinda" panose="020B0502040204020203" pitchFamily="34" charset="0"/>
                      </a:endParaRPr>
                    </a:p>
                  </a:txBody>
                  <a:tcPr/>
                </a:tc>
                <a:tc>
                  <a:txBody>
                    <a:bodyPr/>
                    <a:lstStyle/>
                    <a:p>
                      <a:r>
                        <a:rPr lang="en-US">
                          <a:latin typeface="Vrinda"/>
                          <a:cs typeface="Vrinda"/>
                        </a:rPr>
                        <a:t>10:00 AM – 6:00 PM</a:t>
                      </a:r>
                    </a:p>
                  </a:txBody>
                  <a:tcPr/>
                </a:tc>
                <a:tc>
                  <a:txBody>
                    <a:bodyPr/>
                    <a:lstStyle/>
                    <a:p>
                      <a:r>
                        <a:rPr lang="en-US">
                          <a:latin typeface="Vrinda"/>
                          <a:cs typeface="Vrinda"/>
                        </a:rPr>
                        <a:t>10:00 AM – 6:00 PM</a:t>
                      </a:r>
                    </a:p>
                  </a:txBody>
                  <a:tcPr/>
                </a:tc>
                <a:extLst>
                  <a:ext uri="{0D108BD9-81ED-4DB2-BD59-A6C34878D82A}">
                    <a16:rowId xmlns:a16="http://schemas.microsoft.com/office/drawing/2014/main" val="1321255731"/>
                  </a:ext>
                </a:extLst>
              </a:tr>
              <a:tr h="370840">
                <a:tc>
                  <a:txBody>
                    <a:bodyPr/>
                    <a:lstStyle/>
                    <a:p>
                      <a:r>
                        <a:rPr lang="en-US" sz="1800">
                          <a:latin typeface="Vrinda"/>
                          <a:cs typeface="Vrinda"/>
                        </a:rPr>
                        <a:t>Saturday Hours</a:t>
                      </a:r>
                    </a:p>
                  </a:txBody>
                  <a:tcPr/>
                </a:tc>
                <a:tc>
                  <a:txBody>
                    <a:bodyPr/>
                    <a:lstStyle/>
                    <a:p>
                      <a:r>
                        <a:rPr lang="en-US">
                          <a:latin typeface="Vrinda"/>
                          <a:cs typeface="Vrinda"/>
                        </a:rPr>
                        <a:t>10:00 – 6:00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rinda"/>
                          <a:ea typeface="+mn-ea"/>
                          <a:cs typeface="Vrinda"/>
                        </a:rPr>
                        <a:t>10:00 – 6:00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rinda"/>
                          <a:ea typeface="+mn-ea"/>
                          <a:cs typeface="Vrinda"/>
                        </a:rPr>
                        <a:t>10:00 – 6:00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rinda"/>
                          <a:ea typeface="+mn-ea"/>
                          <a:cs typeface="Vrinda"/>
                        </a:rPr>
                        <a:t>10:00 – 6:00</a:t>
                      </a:r>
                    </a:p>
                  </a:txBody>
                  <a:tcPr/>
                </a:tc>
                <a:extLst>
                  <a:ext uri="{0D108BD9-81ED-4DB2-BD59-A6C34878D82A}">
                    <a16:rowId xmlns:a16="http://schemas.microsoft.com/office/drawing/2014/main" val="2056764303"/>
                  </a:ext>
                </a:extLst>
              </a:tr>
              <a:tr h="370840">
                <a:tc>
                  <a:txBody>
                    <a:bodyPr/>
                    <a:lstStyle/>
                    <a:p>
                      <a:r>
                        <a:rPr lang="en-US">
                          <a:latin typeface="Vrinda"/>
                          <a:cs typeface="Vrinda"/>
                        </a:rPr>
                        <a:t>Sunday Hours</a:t>
                      </a:r>
                    </a:p>
                  </a:txBody>
                  <a:tcPr/>
                </a:tc>
                <a:tc>
                  <a:txBody>
                    <a:bodyPr/>
                    <a:lstStyle/>
                    <a:p>
                      <a:r>
                        <a:rPr lang="en-US">
                          <a:latin typeface="Vrinda"/>
                          <a:cs typeface="Vrinda"/>
                        </a:rPr>
                        <a:t>10:00 – 6:00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rinda"/>
                          <a:ea typeface="+mn-ea"/>
                          <a:cs typeface="Vrinda"/>
                        </a:rPr>
                        <a:t>10:00 – 6:00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rinda"/>
                          <a:ea typeface="+mn-ea"/>
                          <a:cs typeface="Vrinda"/>
                        </a:rPr>
                        <a:t>10:00 – 6:00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rinda"/>
                          <a:ea typeface="+mn-ea"/>
                          <a:cs typeface="Vrinda"/>
                        </a:rPr>
                        <a:t>10:00 – 6:00</a:t>
                      </a:r>
                    </a:p>
                  </a:txBody>
                  <a:tcPr/>
                </a:tc>
                <a:extLst>
                  <a:ext uri="{0D108BD9-81ED-4DB2-BD59-A6C34878D82A}">
                    <a16:rowId xmlns:a16="http://schemas.microsoft.com/office/drawing/2014/main" val="630925162"/>
                  </a:ext>
                </a:extLst>
              </a:tr>
            </a:tbl>
          </a:graphicData>
        </a:graphic>
      </p:graphicFrame>
    </p:spTree>
    <p:extLst>
      <p:ext uri="{BB962C8B-B14F-4D97-AF65-F5344CB8AC3E}">
        <p14:creationId xmlns:p14="http://schemas.microsoft.com/office/powerpoint/2010/main" val="631351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Early Voting Locations</a:t>
            </a:r>
          </a:p>
        </p:txBody>
      </p:sp>
      <p:sp>
        <p:nvSpPr>
          <p:cNvPr id="2" name="TextBox 1">
            <a:extLst>
              <a:ext uri="{FF2B5EF4-FFF2-40B4-BE49-F238E27FC236}">
                <a16:creationId xmlns:a16="http://schemas.microsoft.com/office/drawing/2014/main" id="{2F2D6828-65B6-894D-76EC-B1B4808A635E}"/>
              </a:ext>
            </a:extLst>
          </p:cNvPr>
          <p:cNvSpPr txBox="1"/>
          <p:nvPr/>
        </p:nvSpPr>
        <p:spPr>
          <a:xfrm>
            <a:off x="3254698" y="2396842"/>
            <a:ext cx="8755811" cy="2862322"/>
          </a:xfrm>
          <a:prstGeom prst="rect">
            <a:avLst/>
          </a:prstGeom>
          <a:noFill/>
        </p:spPr>
        <p:txBody>
          <a:bodyPr wrap="square" rtlCol="0">
            <a:spAutoFit/>
          </a:bodyPr>
          <a:lstStyle/>
          <a:p>
            <a:r>
              <a:rPr lang="en-US">
                <a:latin typeface="Verdana" panose="020B0604030504040204" pitchFamily="34" charset="0"/>
                <a:ea typeface="Verdana" panose="020B0604030504040204" pitchFamily="34" charset="0"/>
              </a:rPr>
              <a:t>The act requires registrars of voters to designate a location in town—with access to the centralized voter registration system (CVRS)—in which to conduct both (1) early voting and (2) SDR during the early voting period preceding a regular general election. Municipalities with a population of 20,000 or more have the option of designating additional locations. </a:t>
            </a:r>
          </a:p>
          <a:p>
            <a:endParaRPr lang="en-US">
              <a:latin typeface="Verdana" panose="020B0604030504040204" pitchFamily="34" charset="0"/>
              <a:ea typeface="Verdana" panose="020B0604030504040204" pitchFamily="34" charset="0"/>
            </a:endParaRPr>
          </a:p>
          <a:p>
            <a:r>
              <a:rPr lang="en-US">
                <a:latin typeface="Verdana" panose="020B0604030504040204" pitchFamily="34" charset="0"/>
                <a:ea typeface="Verdana" panose="020B0604030504040204" pitchFamily="34" charset="0"/>
              </a:rPr>
              <a:t>Separately, the law requires registrars of voters to designate a location for conducting SDR on Election Day (see below: “SDR Process for General Elections”). This location may be the same as or different than the location that is used to conduct SDR during the early voting period.</a:t>
            </a:r>
            <a:endParaRPr lang="en-US">
              <a:latin typeface="Verdana" panose="020B0604030504040204" pitchFamily="34" charset="0"/>
              <a:ea typeface="Verdana" panose="020B0604030504040204" pitchFamily="34" charset="0"/>
              <a:cs typeface="Vrinda" panose="020B0502040204020203" pitchFamily="34" charset="0"/>
            </a:endParaRPr>
          </a:p>
        </p:txBody>
      </p:sp>
    </p:spTree>
    <p:extLst>
      <p:ext uri="{BB962C8B-B14F-4D97-AF65-F5344CB8AC3E}">
        <p14:creationId xmlns:p14="http://schemas.microsoft.com/office/powerpoint/2010/main" val="827731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Early Voting Process</a:t>
            </a:r>
          </a:p>
        </p:txBody>
      </p:sp>
      <p:sp>
        <p:nvSpPr>
          <p:cNvPr id="2" name="TextBox 1">
            <a:extLst>
              <a:ext uri="{FF2B5EF4-FFF2-40B4-BE49-F238E27FC236}">
                <a16:creationId xmlns:a16="http://schemas.microsoft.com/office/drawing/2014/main" id="{2F2D6828-65B6-894D-76EC-B1B4808A635E}"/>
              </a:ext>
            </a:extLst>
          </p:cNvPr>
          <p:cNvSpPr txBox="1"/>
          <p:nvPr/>
        </p:nvSpPr>
        <p:spPr>
          <a:xfrm>
            <a:off x="3254698" y="2396842"/>
            <a:ext cx="8755811" cy="3693319"/>
          </a:xfrm>
          <a:prstGeom prst="rect">
            <a:avLst/>
          </a:prstGeom>
          <a:noFill/>
        </p:spPr>
        <p:txBody>
          <a:bodyPr wrap="square" lIns="91440" tIns="45720" rIns="91440" bIns="45720" rtlCol="0" anchor="t">
            <a:spAutoFit/>
          </a:bodyPr>
          <a:lstStyle/>
          <a:p>
            <a:r>
              <a:rPr lang="en-US" b="1">
                <a:latin typeface="Verdana"/>
                <a:ea typeface="Verdana"/>
              </a:rPr>
              <a:t>Early Voting Process:</a:t>
            </a:r>
            <a:r>
              <a:rPr lang="en-US">
                <a:latin typeface="Verdana"/>
                <a:ea typeface="Verdana"/>
              </a:rPr>
              <a:t> To cast an early voting ballot, an elector must do the following: </a:t>
            </a:r>
          </a:p>
          <a:p>
            <a:endParaRPr lang="en-US">
              <a:latin typeface="Verdana" panose="020B0604030504040204" pitchFamily="34" charset="0"/>
              <a:ea typeface="Verdana" panose="020B0604030504040204" pitchFamily="34" charset="0"/>
            </a:endParaRPr>
          </a:p>
          <a:p>
            <a:pPr marL="342900" indent="-342900">
              <a:buAutoNum type="arabicPeriod"/>
            </a:pPr>
            <a:r>
              <a:rPr lang="en-US">
                <a:latin typeface="Verdana"/>
                <a:ea typeface="Verdana"/>
              </a:rPr>
              <a:t>Appear in person at an early voting location within the designated times;</a:t>
            </a:r>
          </a:p>
          <a:p>
            <a:pPr marL="342900" indent="-342900">
              <a:buAutoNum type="arabicPeriod"/>
            </a:pPr>
            <a:endParaRPr lang="en-US">
              <a:latin typeface="Verdana" panose="020B0604030504040204" pitchFamily="34" charset="0"/>
              <a:ea typeface="Verdana" panose="020B0604030504040204" pitchFamily="34" charset="0"/>
            </a:endParaRPr>
          </a:p>
          <a:p>
            <a:pPr marL="342900" indent="-342900">
              <a:buAutoNum type="arabicPeriod"/>
            </a:pPr>
            <a:r>
              <a:rPr lang="en-US">
                <a:latin typeface="Verdana"/>
                <a:ea typeface="Verdana"/>
              </a:rPr>
              <a:t>Comply with election day identification requirements by either (a) showing adequate identification or (b) signing an affidavit attesting to his or her identity, and; </a:t>
            </a:r>
          </a:p>
          <a:p>
            <a:pPr marL="342900" indent="-342900">
              <a:buAutoNum type="arabicPeriod"/>
            </a:pPr>
            <a:endParaRPr lang="en-US">
              <a:latin typeface="Verdana" panose="020B0604030504040204" pitchFamily="34" charset="0"/>
              <a:ea typeface="Verdana" panose="020B0604030504040204" pitchFamily="34" charset="0"/>
            </a:endParaRPr>
          </a:p>
          <a:p>
            <a:pPr marL="342900" indent="-342900">
              <a:buAutoNum type="arabicPeriod"/>
            </a:pPr>
            <a:r>
              <a:rPr lang="en-US">
                <a:latin typeface="Verdana"/>
                <a:ea typeface="Verdana"/>
              </a:rPr>
              <a:t>Declare under oath that he or she has not previously voted in the election by signing the affirmation on the back of the early voting envelope.</a:t>
            </a:r>
            <a:endParaRPr lang="en-US">
              <a:latin typeface="Verdana"/>
              <a:ea typeface="Verdana"/>
              <a:cs typeface="Vrinda" panose="020B0502040204020203" pitchFamily="34" charset="0"/>
            </a:endParaRPr>
          </a:p>
        </p:txBody>
      </p:sp>
    </p:spTree>
    <p:extLst>
      <p:ext uri="{BB962C8B-B14F-4D97-AF65-F5344CB8AC3E}">
        <p14:creationId xmlns:p14="http://schemas.microsoft.com/office/powerpoint/2010/main" val="37533154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67B03-1553-0C52-9720-7B5CAB851A5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63297D4-8948-7606-4E9B-4CAC7C6F65FA}"/>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4A955FC4-1E6A-AEE6-1B2B-38D60AF96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38A0C360-1A5A-3B36-94B1-7AF0C306380B}"/>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69BBBFC-7066-1831-F02A-8914F173B162}"/>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4A7F440D-F8B0-4146-F1C6-3CFA73C15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B9AEF11B-DAEE-014C-27B5-8DDE6B447D3C}"/>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Registration and Enrollment</a:t>
            </a:r>
          </a:p>
        </p:txBody>
      </p:sp>
      <p:sp>
        <p:nvSpPr>
          <p:cNvPr id="2" name="TextBox 1">
            <a:extLst>
              <a:ext uri="{FF2B5EF4-FFF2-40B4-BE49-F238E27FC236}">
                <a16:creationId xmlns:a16="http://schemas.microsoft.com/office/drawing/2014/main" id="{A67C17FD-3163-4F3B-2F38-7CB69240EB22}"/>
              </a:ext>
            </a:extLst>
          </p:cNvPr>
          <p:cNvSpPr txBox="1"/>
          <p:nvPr/>
        </p:nvSpPr>
        <p:spPr>
          <a:xfrm>
            <a:off x="3254698" y="2396842"/>
            <a:ext cx="8755811" cy="3693319"/>
          </a:xfrm>
          <a:prstGeom prst="rect">
            <a:avLst/>
          </a:prstGeom>
          <a:noFill/>
        </p:spPr>
        <p:txBody>
          <a:bodyPr wrap="square" lIns="91440" tIns="45720" rIns="91440" bIns="45720" rtlCol="0" anchor="t">
            <a:spAutoFit/>
          </a:bodyPr>
          <a:lstStyle/>
          <a:p>
            <a:r>
              <a:rPr lang="en-US"/>
              <a:t>Existing law allows a person to vote in a primary if he or she registers to vote and enrolls in person by noon on the day before the primary. The Early Voting Act similarly sets deadlines by which a person may register to vote or enroll in a party and vote during the early voting period before a primary. </a:t>
            </a:r>
          </a:p>
          <a:p>
            <a:endParaRPr lang="en-US">
              <a:latin typeface="Verdana"/>
              <a:ea typeface="Verdana"/>
              <a:cs typeface="Vrinda" panose="020B0502040204020203" pitchFamily="34" charset="0"/>
            </a:endParaRPr>
          </a:p>
          <a:p>
            <a:r>
              <a:rPr lang="en-US"/>
              <a:t>Unaffiliated Voters </a:t>
            </a:r>
          </a:p>
          <a:p>
            <a:endParaRPr lang="en-US"/>
          </a:p>
          <a:p>
            <a:r>
              <a:rPr lang="en-US"/>
              <a:t>Under the early voting law, unaffiliated voters who seek to vote during early voting before a primary may do so if their enrollment application is filed in person with the registrars of voters by noon on the business day preceding the start of the early voting period. For example, if the early 13 voting period starts on a Tuesday, the enrollment application must be filed by noon on Monday (or if that day is a state holiday, on Friday). The person may then return starting Tuesday to vote early.</a:t>
            </a:r>
            <a:endParaRPr lang="en-US">
              <a:latin typeface="Verdana"/>
              <a:ea typeface="Verdana"/>
              <a:cs typeface="Vrinda" panose="020B0502040204020203" pitchFamily="34" charset="0"/>
            </a:endParaRPr>
          </a:p>
        </p:txBody>
      </p:sp>
    </p:spTree>
    <p:extLst>
      <p:ext uri="{BB962C8B-B14F-4D97-AF65-F5344CB8AC3E}">
        <p14:creationId xmlns:p14="http://schemas.microsoft.com/office/powerpoint/2010/main" val="3500201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47432-1042-FB10-BB79-E9ABDF0424C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848EB5D-98F3-64D8-9B53-D295015818BB}"/>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FA905655-D0C3-EDF2-74A7-F14DAFB5A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13F4EF6D-5883-9D9E-D0D1-D59433E54EC7}"/>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7F5E59C-7F2D-9DC4-EF0F-DD6A8285118E}"/>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913021CE-0AD8-3A56-3B5C-1EC12C731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8825BC2A-2572-99CA-8E5A-F04B4AC8D784}"/>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Registration and Enrollment</a:t>
            </a:r>
          </a:p>
        </p:txBody>
      </p:sp>
      <p:sp>
        <p:nvSpPr>
          <p:cNvPr id="2" name="TextBox 1">
            <a:extLst>
              <a:ext uri="{FF2B5EF4-FFF2-40B4-BE49-F238E27FC236}">
                <a16:creationId xmlns:a16="http://schemas.microsoft.com/office/drawing/2014/main" id="{150E4E70-7885-57DA-C917-E8DA6EBBB0E9}"/>
              </a:ext>
            </a:extLst>
          </p:cNvPr>
          <p:cNvSpPr txBox="1"/>
          <p:nvPr/>
        </p:nvSpPr>
        <p:spPr>
          <a:xfrm>
            <a:off x="3168434" y="2588866"/>
            <a:ext cx="8755811" cy="2585323"/>
          </a:xfrm>
          <a:prstGeom prst="rect">
            <a:avLst/>
          </a:prstGeom>
          <a:noFill/>
        </p:spPr>
        <p:txBody>
          <a:bodyPr wrap="square" lIns="91440" tIns="45720" rIns="91440" bIns="45720" rtlCol="0" anchor="t">
            <a:spAutoFit/>
          </a:bodyPr>
          <a:lstStyle/>
          <a:p>
            <a:r>
              <a:rPr lang="en-US"/>
              <a:t>New Registrants </a:t>
            </a:r>
          </a:p>
          <a:p>
            <a:endParaRPr lang="en-US"/>
          </a:p>
          <a:p>
            <a:r>
              <a:rPr lang="en-US"/>
              <a:t>Similarly, individuals who are not registered but file their voter registration application in person with the registrars or town clerk by noon the business day immediately before the day they want to vote early may (1) register and enroll in a political party and (2) vote during the early voting period starting the next voting day. </a:t>
            </a:r>
          </a:p>
          <a:p>
            <a:endParaRPr lang="en-US"/>
          </a:p>
          <a:p>
            <a:r>
              <a:rPr lang="en-US"/>
              <a:t>For example, if a person registers to vote by noon on Wednesday during an early voting period, they may return starting Thursday and vote early.</a:t>
            </a:r>
            <a:endParaRPr lang="en-US">
              <a:latin typeface="Verdana"/>
              <a:ea typeface="Verdana"/>
              <a:cs typeface="Vrinda" panose="020B0502040204020203" pitchFamily="34" charset="0"/>
            </a:endParaRPr>
          </a:p>
        </p:txBody>
      </p:sp>
    </p:spTree>
    <p:extLst>
      <p:ext uri="{BB962C8B-B14F-4D97-AF65-F5344CB8AC3E}">
        <p14:creationId xmlns:p14="http://schemas.microsoft.com/office/powerpoint/2010/main" val="40369139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Cast an EV Ballot</a:t>
            </a:r>
          </a:p>
        </p:txBody>
      </p:sp>
      <p:sp>
        <p:nvSpPr>
          <p:cNvPr id="2" name="TextBox 1">
            <a:extLst>
              <a:ext uri="{FF2B5EF4-FFF2-40B4-BE49-F238E27FC236}">
                <a16:creationId xmlns:a16="http://schemas.microsoft.com/office/drawing/2014/main" id="{2F2D6828-65B6-894D-76EC-B1B4808A635E}"/>
              </a:ext>
            </a:extLst>
          </p:cNvPr>
          <p:cNvSpPr txBox="1"/>
          <p:nvPr/>
        </p:nvSpPr>
        <p:spPr>
          <a:xfrm>
            <a:off x="3254698" y="2396842"/>
            <a:ext cx="8755811" cy="3139321"/>
          </a:xfrm>
          <a:prstGeom prst="rect">
            <a:avLst/>
          </a:prstGeom>
          <a:noFill/>
        </p:spPr>
        <p:txBody>
          <a:bodyPr wrap="square" lIns="91440" tIns="45720" rIns="91440" bIns="45720" rtlCol="0" anchor="t">
            <a:spAutoFit/>
          </a:bodyPr>
          <a:lstStyle/>
          <a:p>
            <a:r>
              <a:rPr lang="en-US">
                <a:latin typeface="Verdana"/>
                <a:ea typeface="Verdana"/>
                <a:cs typeface="Vrinda"/>
              </a:rPr>
              <a:t>If the registrars of voters determine that the elector is eligible to vote, they must check CVRS to see if the elector has already voted. </a:t>
            </a:r>
          </a:p>
          <a:p>
            <a:endParaRPr lang="en-US">
              <a:latin typeface="Verdana"/>
              <a:ea typeface="Verdana"/>
              <a:cs typeface="Vrinda"/>
            </a:endParaRPr>
          </a:p>
          <a:p>
            <a:r>
              <a:rPr lang="en-US">
                <a:latin typeface="Verdana"/>
                <a:ea typeface="Verdana"/>
                <a:cs typeface="Vrinda"/>
              </a:rPr>
              <a:t>If not, the elector must be given an early voting ballot and envelope, and the registrar must record the issuance. </a:t>
            </a:r>
            <a:endParaRPr lang="en-US">
              <a:latin typeface="Calibri" panose="020F0502020204030204"/>
              <a:ea typeface="Calibri" panose="020F0502020204030204"/>
              <a:cs typeface="Calibri" panose="020F0502020204030204"/>
            </a:endParaRPr>
          </a:p>
          <a:p>
            <a:endParaRPr lang="en-US">
              <a:latin typeface="Verdana"/>
              <a:ea typeface="Verdana"/>
              <a:cs typeface="Vrinda"/>
            </a:endParaRPr>
          </a:p>
          <a:p>
            <a:r>
              <a:rPr lang="en-US">
                <a:latin typeface="Verdana"/>
                <a:ea typeface="Verdana"/>
                <a:cs typeface="Vrinda"/>
              </a:rPr>
              <a:t>An elector who receives an early voting ballot must privately mark it in the presence of the registrars or their designees. The elector must place the ballot in the early voting envelope, sign the affirmation on the back of the envelope, and deposit the envelope in a secured early voting ballot depository receptacle.</a:t>
            </a:r>
            <a:endParaRPr lang="en-US">
              <a:ea typeface="Calibri"/>
              <a:cs typeface="Calibri"/>
            </a:endParaRPr>
          </a:p>
        </p:txBody>
      </p:sp>
    </p:spTree>
    <p:extLst>
      <p:ext uri="{BB962C8B-B14F-4D97-AF65-F5344CB8AC3E}">
        <p14:creationId xmlns:p14="http://schemas.microsoft.com/office/powerpoint/2010/main" val="41457376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Chain of Custody</a:t>
            </a:r>
          </a:p>
        </p:txBody>
      </p:sp>
      <p:sp>
        <p:nvSpPr>
          <p:cNvPr id="2" name="TextBox 1">
            <a:extLst>
              <a:ext uri="{FF2B5EF4-FFF2-40B4-BE49-F238E27FC236}">
                <a16:creationId xmlns:a16="http://schemas.microsoft.com/office/drawing/2014/main" id="{2F2D6828-65B6-894D-76EC-B1B4808A635E}"/>
              </a:ext>
            </a:extLst>
          </p:cNvPr>
          <p:cNvSpPr txBox="1"/>
          <p:nvPr/>
        </p:nvSpPr>
        <p:spPr>
          <a:xfrm>
            <a:off x="3197960" y="2763156"/>
            <a:ext cx="8994040" cy="2862322"/>
          </a:xfrm>
          <a:prstGeom prst="rect">
            <a:avLst/>
          </a:prstGeom>
          <a:noFill/>
        </p:spPr>
        <p:txBody>
          <a:bodyPr wrap="square" lIns="91440" tIns="45720" rIns="91440" bIns="45720" rtlCol="0" anchor="t">
            <a:spAutoFit/>
          </a:bodyPr>
          <a:lstStyle/>
          <a:p>
            <a:r>
              <a:rPr lang="en-US">
                <a:latin typeface="Verdana"/>
                <a:ea typeface="Verdana"/>
                <a:cs typeface="Vrinda"/>
              </a:rPr>
              <a:t>At the conclusion of each day during the early voting period, registrars of voters must transport the receptacles containing the day’s early voting ballots, and SDR ballots in the case of a general election, to the municipal clerk who must secure and store them in a manner as similar as possible to the security and storage of absentee ballots. </a:t>
            </a:r>
          </a:p>
          <a:p>
            <a:endParaRPr lang="en-US">
              <a:latin typeface="Verdana"/>
              <a:ea typeface="Verdana"/>
              <a:cs typeface="Vrinda"/>
            </a:endParaRPr>
          </a:p>
          <a:p>
            <a:r>
              <a:rPr lang="en-US">
                <a:latin typeface="Verdana"/>
                <a:ea typeface="Verdana"/>
                <a:cs typeface="Vrinda"/>
              </a:rPr>
              <a:t>The election officials who are present when the registrars transport the ballots to the town clerk must sign the Affidavit of Delivery and Receipt of Early Voting Ballots: Towns Where Town Clerks Store Ballots.</a:t>
            </a:r>
            <a:endParaRPr lang="en-US"/>
          </a:p>
          <a:p>
            <a:endParaRPr lang="en-US">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19452107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Chain of Custody</a:t>
            </a:r>
          </a:p>
        </p:txBody>
      </p:sp>
      <p:sp>
        <p:nvSpPr>
          <p:cNvPr id="2" name="TextBox 1">
            <a:extLst>
              <a:ext uri="{FF2B5EF4-FFF2-40B4-BE49-F238E27FC236}">
                <a16:creationId xmlns:a16="http://schemas.microsoft.com/office/drawing/2014/main" id="{2F2D6828-65B6-894D-76EC-B1B4808A635E}"/>
              </a:ext>
            </a:extLst>
          </p:cNvPr>
          <p:cNvSpPr txBox="1"/>
          <p:nvPr/>
        </p:nvSpPr>
        <p:spPr>
          <a:xfrm>
            <a:off x="3016470" y="2141549"/>
            <a:ext cx="8994040" cy="4801314"/>
          </a:xfrm>
          <a:prstGeom prst="rect">
            <a:avLst/>
          </a:prstGeom>
          <a:noFill/>
        </p:spPr>
        <p:txBody>
          <a:bodyPr wrap="square" lIns="91440" tIns="45720" rIns="91440" bIns="45720" rtlCol="0" anchor="t">
            <a:spAutoFit/>
          </a:bodyPr>
          <a:lstStyle/>
          <a:p>
            <a:r>
              <a:rPr lang="en-US">
                <a:latin typeface="Verdana"/>
                <a:ea typeface="Verdana"/>
                <a:cs typeface="Vrinda"/>
              </a:rPr>
              <a:t>If this type of storage is not practical, the registrars must prepare an alternate plan and submit it to the Secretary of the State for approval. The plan should indicate the basis for the request and set out clear chain of custody and storage procedures. </a:t>
            </a:r>
            <a:endParaRPr lang="en-US">
              <a:latin typeface="Vrinda" panose="020B0502040204020203" pitchFamily="34" charset="0"/>
              <a:ea typeface="Verdana"/>
              <a:cs typeface="Vrinda" panose="020B0502040204020203" pitchFamily="34" charset="0"/>
            </a:endParaRPr>
          </a:p>
          <a:p>
            <a:endParaRPr lang="en-US">
              <a:latin typeface="Verdana"/>
              <a:ea typeface="Verdana"/>
              <a:cs typeface="Vrinda"/>
            </a:endParaRPr>
          </a:p>
          <a:p>
            <a:r>
              <a:rPr lang="en-US">
                <a:latin typeface="Verdana"/>
                <a:ea typeface="Verdana"/>
                <a:cs typeface="Vrinda"/>
              </a:rPr>
              <a:t>At a minimum, the registrars must store the ballots under lock and key in a tamper-proof, fire-proof receptacle. The receptacle must be locked in a secure room that is not generally accessible. When delivering ballots for counting on the day of the primary or election, these towns will use the Affidavit of Delivery and Receipt of Early Voting Ballots: Towns Operating Under an Alternative Storage Plan </a:t>
            </a:r>
            <a:endParaRPr lang="en-US"/>
          </a:p>
          <a:p>
            <a:endParaRPr lang="en-US">
              <a:latin typeface="Verdana" panose="020B0604030504040204" pitchFamily="34" charset="0"/>
              <a:ea typeface="Verdana" panose="020B0604030504040204" pitchFamily="34" charset="0"/>
              <a:cs typeface="Vrinda" panose="020B0502040204020203" pitchFamily="34" charset="0"/>
            </a:endParaRPr>
          </a:p>
          <a:p>
            <a:r>
              <a:rPr lang="en-US">
                <a:latin typeface="Verdana"/>
                <a:ea typeface="Verdana"/>
                <a:cs typeface="Vrinda"/>
              </a:rPr>
              <a:t>The registrars of voters or town clerk, whichever applies, should limit access to the storage location and maintain a log of all people who have access to that storage location. For anyone who accesses the storage location, the log should show the names, dates, times, and purpose. </a:t>
            </a:r>
          </a:p>
          <a:p>
            <a:endParaRPr lang="en-US">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941009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AFAC0-A082-FA0B-22D0-072803A0717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5AADA14-240C-15A1-4B5F-4ED7D8E26785}"/>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2BE9478C-2069-DB3C-1856-6C8ABE8067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362475D2-998E-4168-02D5-A524BBD9D6B6}"/>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CAD5895-2C4E-9566-72A0-7F6F37E92CC5}"/>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52E8CB44-1BDD-10D6-9F08-F99E33E71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9009FD14-F043-817A-BFF5-71B10C12EF97}"/>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Key Dates April – September 2025</a:t>
            </a:r>
          </a:p>
        </p:txBody>
      </p:sp>
      <p:sp>
        <p:nvSpPr>
          <p:cNvPr id="2" name="TextBox 1">
            <a:extLst>
              <a:ext uri="{FF2B5EF4-FFF2-40B4-BE49-F238E27FC236}">
                <a16:creationId xmlns:a16="http://schemas.microsoft.com/office/drawing/2014/main" id="{56565F5E-B980-8F52-9FD4-A0F67705CE22}"/>
              </a:ext>
            </a:extLst>
          </p:cNvPr>
          <p:cNvSpPr txBox="1"/>
          <p:nvPr/>
        </p:nvSpPr>
        <p:spPr>
          <a:xfrm>
            <a:off x="3529588" y="2714830"/>
            <a:ext cx="7686351" cy="2580483"/>
          </a:xfrm>
          <a:prstGeom prst="rect">
            <a:avLst/>
          </a:prstGeom>
          <a:noFill/>
        </p:spPr>
        <p:txBody>
          <a:bodyPr wrap="square" rtlCol="0">
            <a:spAutoFit/>
          </a:bodyPr>
          <a:lstStyle/>
          <a:p>
            <a:r>
              <a:rPr lang="en-US">
                <a:latin typeface="Verdana" panose="020B0604030504040204" pitchFamily="34" charset="0"/>
                <a:ea typeface="Verdana" panose="020B0604030504040204" pitchFamily="34" charset="0"/>
              </a:rPr>
              <a:t>Party endorsements: July 15-22, 2025 </a:t>
            </a:r>
          </a:p>
          <a:p>
            <a:endParaRPr lang="en-US">
              <a:latin typeface="Verdana" panose="020B0604030504040204" pitchFamily="34" charset="0"/>
              <a:ea typeface="Verdana" panose="020B0604030504040204" pitchFamily="34" charset="0"/>
            </a:endParaRPr>
          </a:p>
          <a:p>
            <a:r>
              <a:rPr lang="en-US">
                <a:latin typeface="Verdana" panose="020B0604030504040204" pitchFamily="34" charset="0"/>
                <a:ea typeface="Verdana" panose="020B0604030504040204" pitchFamily="34" charset="0"/>
              </a:rPr>
              <a:t>Certification of endorsements: July 23, 2025 (4:00 p.m.) </a:t>
            </a:r>
          </a:p>
          <a:p>
            <a:endParaRPr lang="en-US">
              <a:latin typeface="Verdana" panose="020B0604030504040204" pitchFamily="34" charset="0"/>
              <a:ea typeface="Verdana" panose="020B0604030504040204" pitchFamily="34" charset="0"/>
            </a:endParaRPr>
          </a:p>
          <a:p>
            <a:r>
              <a:rPr lang="en-US">
                <a:latin typeface="Verdana" panose="020B0604030504040204" pitchFamily="34" charset="0"/>
                <a:ea typeface="Verdana" panose="020B0604030504040204" pitchFamily="34" charset="0"/>
              </a:rPr>
              <a:t>Nominating petitions filed by: August 6, 2025 (4:00 p.m.) </a:t>
            </a:r>
          </a:p>
          <a:p>
            <a:endParaRPr lang="en-US">
              <a:latin typeface="Verdana" panose="020B0604030504040204" pitchFamily="34" charset="0"/>
              <a:ea typeface="Verdana" panose="020B0604030504040204" pitchFamily="34" charset="0"/>
            </a:endParaRPr>
          </a:p>
          <a:p>
            <a:r>
              <a:rPr lang="en-US">
                <a:latin typeface="Verdana" panose="020B0604030504040204" pitchFamily="34" charset="0"/>
                <a:ea typeface="Verdana" panose="020B0604030504040204" pitchFamily="34" charset="0"/>
              </a:rPr>
              <a:t>Primary petitions filed by: August 6, 2025 (4:00 p.m.) </a:t>
            </a:r>
          </a:p>
          <a:p>
            <a:endParaRPr lang="en-US">
              <a:latin typeface="Verdana" panose="020B0604030504040204" pitchFamily="34" charset="0"/>
              <a:ea typeface="Verdana" panose="020B0604030504040204" pitchFamily="34" charset="0"/>
            </a:endParaRPr>
          </a:p>
          <a:p>
            <a:r>
              <a:rPr lang="en-US">
                <a:latin typeface="Verdana" panose="020B0604030504040204" pitchFamily="34" charset="0"/>
                <a:ea typeface="Verdana" panose="020B0604030504040204" pitchFamily="34" charset="0"/>
              </a:rPr>
              <a:t>Primary September 9, 2025 (6:00 a.m. – 8:00 p.m.)</a:t>
            </a:r>
            <a:endParaRPr lang="en-US">
              <a:latin typeface="Verdana" panose="020B0604030504040204" pitchFamily="34" charset="0"/>
              <a:ea typeface="Verdana" panose="020B0604030504040204" pitchFamily="34" charset="0"/>
              <a:cs typeface="Vrinda" panose="020B0502040204020203" pitchFamily="34" charset="0"/>
            </a:endParaRPr>
          </a:p>
        </p:txBody>
      </p:sp>
    </p:spTree>
    <p:extLst>
      <p:ext uri="{BB962C8B-B14F-4D97-AF65-F5344CB8AC3E}">
        <p14:creationId xmlns:p14="http://schemas.microsoft.com/office/powerpoint/2010/main" val="8729213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C253E-B401-6403-305E-4643B911FA6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CC68A15-1117-1A2A-B95C-4803BCA5A453}"/>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7DCCB33A-F2F6-ACA6-5C4F-53C7900BE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E27F7E40-5AD2-B697-4DC5-41449F794606}"/>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0106308-BB4A-BDFD-6EC9-43D0A6B4E192}"/>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300B5870-EA42-D94F-AE50-8A0574A66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64B3EEC7-584B-4F09-F8CF-D228320DAE69}"/>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Same Day Registration</a:t>
            </a:r>
          </a:p>
        </p:txBody>
      </p:sp>
      <p:sp>
        <p:nvSpPr>
          <p:cNvPr id="2" name="TextBox 1">
            <a:extLst>
              <a:ext uri="{FF2B5EF4-FFF2-40B4-BE49-F238E27FC236}">
                <a16:creationId xmlns:a16="http://schemas.microsoft.com/office/drawing/2014/main" id="{6EF5295E-A99C-730E-32B0-26D2DA8D3802}"/>
              </a:ext>
            </a:extLst>
          </p:cNvPr>
          <p:cNvSpPr txBox="1"/>
          <p:nvPr/>
        </p:nvSpPr>
        <p:spPr>
          <a:xfrm>
            <a:off x="3049319" y="2551837"/>
            <a:ext cx="8994040" cy="1754326"/>
          </a:xfrm>
          <a:prstGeom prst="rect">
            <a:avLst/>
          </a:prstGeom>
          <a:noFill/>
        </p:spPr>
        <p:txBody>
          <a:bodyPr wrap="square" lIns="91440" tIns="45720" rIns="91440" bIns="45720" rtlCol="0" anchor="t">
            <a:spAutoFit/>
          </a:bodyPr>
          <a:lstStyle/>
          <a:p>
            <a:r>
              <a:rPr lang="en-US">
                <a:latin typeface="Verdana"/>
                <a:ea typeface="Verdana"/>
                <a:cs typeface="Vrinda"/>
              </a:rPr>
              <a:t>Same Day Registration, (SDR) does not take place during Primary Elections in Connecticut. </a:t>
            </a:r>
          </a:p>
          <a:p>
            <a:endParaRPr lang="en-US">
              <a:latin typeface="Verdana"/>
              <a:ea typeface="Verdana"/>
              <a:cs typeface="Vrinda"/>
            </a:endParaRPr>
          </a:p>
          <a:p>
            <a:r>
              <a:rPr lang="en-US">
                <a:latin typeface="Verdana"/>
                <a:ea typeface="Verdana"/>
                <a:cs typeface="Vrinda"/>
              </a:rPr>
              <a:t>SDR only takes place during the Early Voting Period of a General Election as well as the day of a General Election</a:t>
            </a:r>
          </a:p>
          <a:p>
            <a:endParaRPr lang="en-US">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61321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32157"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Post Election Audit</a:t>
            </a:r>
          </a:p>
        </p:txBody>
      </p:sp>
      <p:sp>
        <p:nvSpPr>
          <p:cNvPr id="2" name="TextBox 1">
            <a:extLst>
              <a:ext uri="{FF2B5EF4-FFF2-40B4-BE49-F238E27FC236}">
                <a16:creationId xmlns:a16="http://schemas.microsoft.com/office/drawing/2014/main" id="{2F2D6828-65B6-894D-76EC-B1B4808A635E}"/>
              </a:ext>
            </a:extLst>
          </p:cNvPr>
          <p:cNvSpPr txBox="1"/>
          <p:nvPr/>
        </p:nvSpPr>
        <p:spPr>
          <a:xfrm>
            <a:off x="3340962" y="2396842"/>
            <a:ext cx="8755811" cy="3970318"/>
          </a:xfrm>
          <a:prstGeom prst="rect">
            <a:avLst/>
          </a:prstGeom>
          <a:noFill/>
        </p:spPr>
        <p:txBody>
          <a:bodyPr wrap="square" rtlCol="0">
            <a:spAutoFit/>
          </a:bodyPr>
          <a:lstStyle/>
          <a:p>
            <a:r>
              <a:rPr lang="en-US">
                <a:latin typeface="Verdana" panose="020B0604030504040204" pitchFamily="34" charset="0"/>
                <a:ea typeface="Verdana" panose="020B0604030504040204" pitchFamily="34" charset="0"/>
                <a:cs typeface="Vrinda" panose="020B0502040204020203" pitchFamily="34" charset="0"/>
              </a:rPr>
              <a:t>The Secretary of the States Office will conduct a lottery after the election. Those polling places selected will need to have a post election audit conducted. </a:t>
            </a:r>
          </a:p>
          <a:p>
            <a:endParaRPr lang="en-US">
              <a:latin typeface="Verdana" panose="020B0604030504040204" pitchFamily="34" charset="0"/>
              <a:ea typeface="Verdana" panose="020B0604030504040204" pitchFamily="34" charset="0"/>
              <a:cs typeface="Vrinda" panose="020B0502040204020203" pitchFamily="34" charset="0"/>
            </a:endParaRPr>
          </a:p>
          <a:p>
            <a:r>
              <a:rPr lang="en-US">
                <a:latin typeface="Verdana" panose="020B0604030504040204" pitchFamily="34" charset="0"/>
                <a:ea typeface="Verdana" panose="020B0604030504040204" pitchFamily="34" charset="0"/>
                <a:cs typeface="Vrinda" panose="020B0502040204020203" pitchFamily="34" charset="0"/>
              </a:rPr>
              <a:t>The audit may be conducted either by manual or automated form. All automated audits take place in the Office of the Secretary of the State.</a:t>
            </a:r>
          </a:p>
          <a:p>
            <a:endParaRPr lang="en-US">
              <a:latin typeface="Verdana" panose="020B0604030504040204" pitchFamily="34" charset="0"/>
              <a:ea typeface="Verdana" panose="020B0604030504040204" pitchFamily="34" charset="0"/>
              <a:cs typeface="Vrinda" panose="020B0502040204020203" pitchFamily="34" charset="0"/>
            </a:endParaRPr>
          </a:p>
          <a:p>
            <a:r>
              <a:rPr lang="en-US">
                <a:latin typeface="Verdana" panose="020B0604030504040204" pitchFamily="34" charset="0"/>
                <a:ea typeface="Verdana" panose="020B0604030504040204" pitchFamily="34" charset="0"/>
                <a:cs typeface="Vrinda" panose="020B0502040204020203" pitchFamily="34" charset="0"/>
              </a:rPr>
              <a:t>Regardless of the type of audit you perform it must still be noticed locally.</a:t>
            </a:r>
          </a:p>
          <a:p>
            <a:endParaRPr lang="en-US">
              <a:latin typeface="Verdana" panose="020B0604030504040204" pitchFamily="34" charset="0"/>
              <a:ea typeface="Verdana" panose="020B0604030504040204" pitchFamily="34" charset="0"/>
              <a:cs typeface="Vrinda" panose="020B0502040204020203" pitchFamily="34" charset="0"/>
            </a:endParaRPr>
          </a:p>
          <a:p>
            <a:r>
              <a:rPr lang="en-US">
                <a:latin typeface="Verdana" panose="020B0604030504040204" pitchFamily="34" charset="0"/>
                <a:ea typeface="Verdana" panose="020B0604030504040204" pitchFamily="34" charset="0"/>
                <a:cs typeface="Vrinda" panose="020B0502040204020203" pitchFamily="34" charset="0"/>
              </a:rPr>
              <a:t>To conduct the audit manually make sure to reference the audit manual which is located on the SOTS website.</a:t>
            </a:r>
          </a:p>
          <a:p>
            <a:endParaRPr lang="en-US">
              <a:latin typeface="Verdana" panose="020B0604030504040204" pitchFamily="34" charset="0"/>
              <a:ea typeface="Verdana" panose="020B0604030504040204" pitchFamily="34" charset="0"/>
              <a:cs typeface="Vrinda" panose="020B0502040204020203" pitchFamily="34" charset="0"/>
            </a:endParaRPr>
          </a:p>
          <a:p>
            <a:r>
              <a:rPr lang="en-US">
                <a:latin typeface="Verdana" panose="020B0604030504040204" pitchFamily="34" charset="0"/>
                <a:ea typeface="Verdana" panose="020B0604030504040204" pitchFamily="34" charset="0"/>
                <a:cs typeface="Vrinda" panose="020B0502040204020203" pitchFamily="34" charset="0"/>
              </a:rPr>
              <a:t>Polling places were a recanvass occurs are excused from being audited. </a:t>
            </a:r>
          </a:p>
          <a:p>
            <a:endParaRPr lang="en-US">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1791011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23175" y="1119968"/>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Recanvass</a:t>
            </a:r>
          </a:p>
        </p:txBody>
      </p:sp>
      <p:sp>
        <p:nvSpPr>
          <p:cNvPr id="2" name="TextBox 1">
            <a:extLst>
              <a:ext uri="{FF2B5EF4-FFF2-40B4-BE49-F238E27FC236}">
                <a16:creationId xmlns:a16="http://schemas.microsoft.com/office/drawing/2014/main" id="{2F2D6828-65B6-894D-76EC-B1B4808A635E}"/>
              </a:ext>
            </a:extLst>
          </p:cNvPr>
          <p:cNvSpPr txBox="1"/>
          <p:nvPr/>
        </p:nvSpPr>
        <p:spPr>
          <a:xfrm>
            <a:off x="3529588" y="2436198"/>
            <a:ext cx="8755811" cy="3693319"/>
          </a:xfrm>
          <a:prstGeom prst="rect">
            <a:avLst/>
          </a:prstGeom>
          <a:noFill/>
        </p:spPr>
        <p:txBody>
          <a:bodyPr wrap="square" rtlCol="0">
            <a:spAutoFit/>
          </a:bodyPr>
          <a:lstStyle/>
          <a:p>
            <a:r>
              <a:rPr lang="en-US" sz="1800">
                <a:latin typeface="Verdana" panose="020B0604030504040204" pitchFamily="34" charset="0"/>
                <a:ea typeface="Verdana" panose="020B0604030504040204" pitchFamily="34" charset="0"/>
                <a:cs typeface="Vrinda" panose="020B0502040204020203" pitchFamily="34" charset="0"/>
              </a:rPr>
              <a:t>A recanvas of an election can take place if the moderator (or head moderator in towns divided into voting districts) calls for a recanvas of the machine counted ballots, and/or the hand counted ballots, and/or absentee ballots and/or write-in ballots if he determines there is a </a:t>
            </a:r>
            <a:r>
              <a:rPr lang="en-US" sz="1800" u="sng">
                <a:latin typeface="Verdana" panose="020B0604030504040204" pitchFamily="34" charset="0"/>
                <a:ea typeface="Verdana" panose="020B0604030504040204" pitchFamily="34" charset="0"/>
                <a:cs typeface="Vrinda" panose="020B0502040204020203" pitchFamily="34" charset="0"/>
              </a:rPr>
              <a:t>discrepancy</a:t>
            </a:r>
            <a:r>
              <a:rPr lang="en-US" sz="1800">
                <a:latin typeface="Verdana" panose="020B0604030504040204" pitchFamily="34" charset="0"/>
                <a:ea typeface="Verdana" panose="020B0604030504040204" pitchFamily="34" charset="0"/>
                <a:cs typeface="Vrinda" panose="020B0502040204020203" pitchFamily="34" charset="0"/>
              </a:rPr>
              <a:t> in the returns of any voting district in an election or primary. (§ 9-311) </a:t>
            </a:r>
          </a:p>
          <a:p>
            <a:endParaRPr lang="en-US">
              <a:latin typeface="Verdana" panose="020B0604030504040204" pitchFamily="34" charset="0"/>
              <a:ea typeface="Verdana" panose="020B0604030504040204" pitchFamily="34" charset="0"/>
              <a:cs typeface="Vrinda" panose="020B0502040204020203" pitchFamily="34" charset="0"/>
            </a:endParaRPr>
          </a:p>
          <a:p>
            <a:r>
              <a:rPr lang="en-US">
                <a:latin typeface="Verdana" panose="020B0604030504040204" pitchFamily="34" charset="0"/>
                <a:ea typeface="Verdana" panose="020B0604030504040204" pitchFamily="34" charset="0"/>
                <a:cs typeface="Vrinda" panose="020B0502040204020203" pitchFamily="34" charset="0"/>
              </a:rPr>
              <a:t>Or</a:t>
            </a:r>
          </a:p>
          <a:p>
            <a:pPr marL="0" indent="0">
              <a:buNone/>
            </a:pPr>
            <a:endParaRPr lang="en-US">
              <a:latin typeface="Verdana" panose="020B0604030504040204" pitchFamily="34" charset="0"/>
              <a:ea typeface="Verdana" panose="020B0604030504040204" pitchFamily="34" charset="0"/>
              <a:cs typeface="Vrinda" panose="020B0502040204020203" pitchFamily="34" charset="0"/>
            </a:endParaRPr>
          </a:p>
          <a:p>
            <a:r>
              <a:rPr lang="en-US" sz="1800">
                <a:latin typeface="Verdana" panose="020B0604030504040204" pitchFamily="34" charset="0"/>
                <a:ea typeface="Verdana" panose="020B0604030504040204" pitchFamily="34" charset="0"/>
                <a:cs typeface="Vrinda" panose="020B0502040204020203" pitchFamily="34" charset="0"/>
              </a:rPr>
              <a:t>After any election or primary, when the plurality of the winning candidate for an office is 1 ½ of 1 percent or less than twenty votes are separating both the winning and defeated candidate for office. </a:t>
            </a:r>
          </a:p>
          <a:p>
            <a:endParaRPr lang="en-US">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2570440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DC89-AAE1-C889-45CF-66D6F31F3A8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AD61BC7-987F-3CE2-FCE5-B25A17C716DA}"/>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7CFC8D12-ECB0-DB89-A988-D600FCFD4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BCB3D4F1-1F50-9BB5-F911-D1E881C4F5AC}"/>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87E15F8-E3E3-036C-AFAE-5D0C067E97E4}"/>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8CFB2C25-D38D-5925-4793-D74AFDE22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BA72FEB2-CE53-9DC4-640E-167060ED6501}"/>
              </a:ext>
            </a:extLst>
          </p:cNvPr>
          <p:cNvSpPr txBox="1"/>
          <p:nvPr/>
        </p:nvSpPr>
        <p:spPr>
          <a:xfrm>
            <a:off x="4094121" y="1122540"/>
            <a:ext cx="7615405" cy="954107"/>
          </a:xfrm>
          <a:prstGeom prst="rect">
            <a:avLst/>
          </a:prstGeom>
          <a:noFill/>
        </p:spPr>
        <p:txBody>
          <a:bodyPr wrap="square" rtlCol="0">
            <a:spAutoFit/>
          </a:bodyPr>
          <a:lstStyle/>
          <a:p>
            <a:r>
              <a:rPr lang="en-US" sz="2800" b="1">
                <a:solidFill>
                  <a:schemeClr val="bg1"/>
                </a:solidFill>
                <a:latin typeface="Verdana" panose="020B0604030504040204" pitchFamily="34" charset="0"/>
                <a:ea typeface="Verdana" panose="020B0604030504040204" pitchFamily="34" charset="0"/>
              </a:rPr>
              <a:t>Methods of Registering Voters &amp; Letters Sent to Voters</a:t>
            </a:r>
          </a:p>
        </p:txBody>
      </p:sp>
      <p:sp>
        <p:nvSpPr>
          <p:cNvPr id="2" name="TextBox 1">
            <a:extLst>
              <a:ext uri="{FF2B5EF4-FFF2-40B4-BE49-F238E27FC236}">
                <a16:creationId xmlns:a16="http://schemas.microsoft.com/office/drawing/2014/main" id="{AE7B0B67-23F9-DEDD-9990-6C61C71C3EA3}"/>
              </a:ext>
            </a:extLst>
          </p:cNvPr>
          <p:cNvSpPr txBox="1"/>
          <p:nvPr/>
        </p:nvSpPr>
        <p:spPr>
          <a:xfrm>
            <a:off x="2998715" y="2763156"/>
            <a:ext cx="4358924" cy="3274230"/>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a:latin typeface="Verdana" panose="020B0604030504040204" pitchFamily="34" charset="0"/>
                <a:ea typeface="Verdana" panose="020B0604030504040204" pitchFamily="34" charset="0"/>
              </a:rPr>
              <a:t>Online Voter Registration</a:t>
            </a:r>
          </a:p>
          <a:p>
            <a:pPr marL="285750" indent="-285750">
              <a:lnSpc>
                <a:spcPct val="200000"/>
              </a:lnSpc>
              <a:buFont typeface="Arial" panose="020B0604020202020204" pitchFamily="34" charset="0"/>
              <a:buChar char="•"/>
            </a:pPr>
            <a:r>
              <a:rPr lang="en-US">
                <a:latin typeface="Verdana" panose="020B0604030504040204" pitchFamily="34" charset="0"/>
                <a:ea typeface="Verdana" panose="020B0604030504040204" pitchFamily="34" charset="0"/>
              </a:rPr>
              <a:t>DMV / Tumbleweed</a:t>
            </a:r>
          </a:p>
          <a:p>
            <a:pPr marL="285750" indent="-285750">
              <a:lnSpc>
                <a:spcPct val="200000"/>
              </a:lnSpc>
              <a:buFont typeface="Arial" panose="020B0604020202020204" pitchFamily="34" charset="0"/>
              <a:buChar char="•"/>
            </a:pPr>
            <a:r>
              <a:rPr lang="en-US">
                <a:latin typeface="Verdana" panose="020B0604030504040204" pitchFamily="34" charset="0"/>
                <a:ea typeface="Verdana" panose="020B0604030504040204" pitchFamily="34" charset="0"/>
              </a:rPr>
              <a:t>In person / mail-in registrations</a:t>
            </a:r>
          </a:p>
          <a:p>
            <a:pPr marL="285750" indent="-285750">
              <a:lnSpc>
                <a:spcPct val="200000"/>
              </a:lnSpc>
              <a:buFont typeface="Arial" panose="020B0604020202020204" pitchFamily="34" charset="0"/>
              <a:buChar char="•"/>
            </a:pPr>
            <a:r>
              <a:rPr lang="en-US">
                <a:latin typeface="Verdana" panose="020B0604030504040204" pitchFamily="34" charset="0"/>
                <a:ea typeface="Verdana" panose="020B0604030504040204" pitchFamily="34" charset="0"/>
              </a:rPr>
              <a:t>High Schools</a:t>
            </a:r>
          </a:p>
          <a:p>
            <a:pPr marL="285750" indent="-285750">
              <a:lnSpc>
                <a:spcPct val="200000"/>
              </a:lnSpc>
              <a:buFont typeface="Arial" panose="020B0604020202020204" pitchFamily="34" charset="0"/>
              <a:buChar char="•"/>
            </a:pPr>
            <a:r>
              <a:rPr lang="en-US">
                <a:latin typeface="Verdana" panose="020B0604030504040204" pitchFamily="34" charset="0"/>
                <a:ea typeface="Verdana" panose="020B0604030504040204" pitchFamily="34" charset="0"/>
              </a:rPr>
              <a:t>Permanent Absentee Letter</a:t>
            </a:r>
          </a:p>
          <a:p>
            <a:pPr marL="285750" indent="-285750">
              <a:lnSpc>
                <a:spcPct val="200000"/>
              </a:lnSpc>
              <a:buFont typeface="Arial" panose="020B0604020202020204" pitchFamily="34" charset="0"/>
              <a:buChar char="•"/>
            </a:pPr>
            <a:endParaRPr lang="en-US" sz="1600">
              <a:latin typeface="Verdana" panose="020B0604030504040204" pitchFamily="34" charset="0"/>
              <a:ea typeface="Verdana" panose="020B0604030504040204" pitchFamily="34" charset="0"/>
            </a:endParaRPr>
          </a:p>
        </p:txBody>
      </p:sp>
      <p:sp>
        <p:nvSpPr>
          <p:cNvPr id="9" name="TextBox 8">
            <a:extLst>
              <a:ext uri="{FF2B5EF4-FFF2-40B4-BE49-F238E27FC236}">
                <a16:creationId xmlns:a16="http://schemas.microsoft.com/office/drawing/2014/main" id="{598F90B8-6B37-4D34-C35C-F1C0F994B3FA}"/>
              </a:ext>
            </a:extLst>
          </p:cNvPr>
          <p:cNvSpPr txBox="1"/>
          <p:nvPr/>
        </p:nvSpPr>
        <p:spPr>
          <a:xfrm>
            <a:off x="7357639" y="2763156"/>
            <a:ext cx="3944112" cy="2781980"/>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1800">
                <a:latin typeface="Verdana" panose="020B0604030504040204" pitchFamily="34" charset="0"/>
                <a:ea typeface="Verdana" panose="020B0604030504040204" pitchFamily="34" charset="0"/>
              </a:rPr>
              <a:t>Acceptance / Change Letter</a:t>
            </a:r>
          </a:p>
          <a:p>
            <a:pPr marL="285750" indent="-285750">
              <a:lnSpc>
                <a:spcPct val="200000"/>
              </a:lnSpc>
              <a:buFont typeface="Arial" panose="020B0604020202020204" pitchFamily="34" charset="0"/>
              <a:buChar char="•"/>
            </a:pPr>
            <a:r>
              <a:rPr lang="en-US" sz="1800">
                <a:latin typeface="Verdana" panose="020B0604030504040204" pitchFamily="34" charset="0"/>
                <a:ea typeface="Verdana" panose="020B0604030504040204" pitchFamily="34" charset="0"/>
              </a:rPr>
              <a:t>Disenfranchisement Letter</a:t>
            </a:r>
          </a:p>
          <a:p>
            <a:pPr marL="285750" indent="-285750">
              <a:lnSpc>
                <a:spcPct val="200000"/>
              </a:lnSpc>
              <a:buFont typeface="Arial" panose="020B0604020202020204" pitchFamily="34" charset="0"/>
              <a:buChar char="•"/>
            </a:pPr>
            <a:r>
              <a:rPr lang="en-US" sz="1800">
                <a:latin typeface="Verdana" panose="020B0604030504040204" pitchFamily="34" charset="0"/>
                <a:ea typeface="Verdana" panose="020B0604030504040204" pitchFamily="34" charset="0"/>
              </a:rPr>
              <a:t>DMV Letter</a:t>
            </a:r>
          </a:p>
          <a:p>
            <a:pPr marL="285750" indent="-285750">
              <a:lnSpc>
                <a:spcPct val="200000"/>
              </a:lnSpc>
              <a:buFont typeface="Arial" panose="020B0604020202020204" pitchFamily="34" charset="0"/>
              <a:buChar char="•"/>
            </a:pPr>
            <a:r>
              <a:rPr lang="en-US" sz="1800">
                <a:latin typeface="Verdana" panose="020B0604030504040204" pitchFamily="34" charset="0"/>
                <a:ea typeface="Verdana" panose="020B0604030504040204" pitchFamily="34" charset="0"/>
              </a:rPr>
              <a:t>ED 683 / CVR Letters</a:t>
            </a:r>
          </a:p>
          <a:p>
            <a:pPr marL="285750" indent="-285750">
              <a:lnSpc>
                <a:spcPct val="200000"/>
              </a:lnSpc>
              <a:buFont typeface="Arial" panose="020B0604020202020204" pitchFamily="34" charset="0"/>
              <a:buChar char="•"/>
            </a:pPr>
            <a:r>
              <a:rPr lang="en-US" sz="1800">
                <a:latin typeface="Verdana" panose="020B0604030504040204" pitchFamily="34" charset="0"/>
                <a:ea typeface="Verdana" panose="020B0604030504040204" pitchFamily="34" charset="0"/>
              </a:rPr>
              <a:t>Rejection Letter</a:t>
            </a:r>
            <a:endParaRPr lang="en-US"/>
          </a:p>
        </p:txBody>
      </p:sp>
    </p:spTree>
    <p:extLst>
      <p:ext uri="{BB962C8B-B14F-4D97-AF65-F5344CB8AC3E}">
        <p14:creationId xmlns:p14="http://schemas.microsoft.com/office/powerpoint/2010/main" val="3303952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BE949-4ED9-D42C-2351-803BD66B138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892E86E-53BB-9E5B-EDE2-988747D13E93}"/>
              </a:ext>
            </a:extLst>
          </p:cNvPr>
          <p:cNvSpPr txBox="1"/>
          <p:nvPr/>
        </p:nvSpPr>
        <p:spPr>
          <a:xfrm>
            <a:off x="3529588" y="1089191"/>
            <a:ext cx="8744473" cy="584775"/>
          </a:xfrm>
          <a:prstGeom prst="rect">
            <a:avLst/>
          </a:prstGeom>
          <a:noFill/>
        </p:spPr>
        <p:txBody>
          <a:bodyPr wrap="square" rtlCol="0">
            <a:spAutoFit/>
          </a:bodyPr>
          <a:lstStyle/>
          <a:p>
            <a:r>
              <a:rPr lang="en-US" sz="3200" b="1">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C7017828-8CAF-FC45-E8FC-00CF90A11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D51B4E76-111F-8A0D-46F3-50D6011BAD30}"/>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283791E-73E3-9F38-73B9-9675093073D4}"/>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0AA38125-5D80-197B-5433-7AFB73A9F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09B5C297-E08B-05F7-1510-7F6C5FBF40A7}"/>
              </a:ext>
            </a:extLst>
          </p:cNvPr>
          <p:cNvSpPr txBox="1"/>
          <p:nvPr/>
        </p:nvSpPr>
        <p:spPr>
          <a:xfrm>
            <a:off x="4094121" y="1122540"/>
            <a:ext cx="7615405" cy="553998"/>
          </a:xfrm>
          <a:prstGeom prst="rect">
            <a:avLst/>
          </a:prstGeom>
          <a:noFill/>
        </p:spPr>
        <p:txBody>
          <a:bodyPr wrap="square" rtlCol="0">
            <a:spAutoFit/>
          </a:bodyPr>
          <a:lstStyle/>
          <a:p>
            <a:r>
              <a:rPr lang="en-US" sz="3000" b="1">
                <a:solidFill>
                  <a:schemeClr val="bg1"/>
                </a:solidFill>
                <a:latin typeface="Verdana" panose="020B0604030504040204" pitchFamily="34" charset="0"/>
                <a:ea typeface="Verdana" panose="020B0604030504040204" pitchFamily="34" charset="0"/>
              </a:rPr>
              <a:t> Tumbleweed /DMV</a:t>
            </a:r>
          </a:p>
        </p:txBody>
      </p:sp>
      <p:sp>
        <p:nvSpPr>
          <p:cNvPr id="2" name="TextBox 1">
            <a:extLst>
              <a:ext uri="{FF2B5EF4-FFF2-40B4-BE49-F238E27FC236}">
                <a16:creationId xmlns:a16="http://schemas.microsoft.com/office/drawing/2014/main" id="{A78696A5-AB69-22A4-BBCD-0CAC23E99137}"/>
              </a:ext>
            </a:extLst>
          </p:cNvPr>
          <p:cNvSpPr txBox="1"/>
          <p:nvPr/>
        </p:nvSpPr>
        <p:spPr>
          <a:xfrm>
            <a:off x="3484569" y="2799080"/>
            <a:ext cx="7686351" cy="2031325"/>
          </a:xfrm>
          <a:prstGeom prst="rect">
            <a:avLst/>
          </a:prstGeom>
          <a:noFill/>
        </p:spPr>
        <p:txBody>
          <a:bodyPr wrap="square" rtlCol="0">
            <a:spAutoFit/>
          </a:bodyPr>
          <a:lstStyle/>
          <a:p>
            <a:r>
              <a:rPr lang="en-US" sz="1800">
                <a:latin typeface="Verdana" panose="020B0604030504040204" pitchFamily="34" charset="0"/>
                <a:ea typeface="Verdana" panose="020B0604030504040204" pitchFamily="34" charset="0"/>
              </a:rPr>
              <a:t>Tumbleweed – is the DMV ‘s secure server which registrars of voters and tax collectors have access to records showing address changes made by residents of your town by the residents. (§9-19i). </a:t>
            </a:r>
          </a:p>
          <a:p>
            <a:endParaRPr lang="en-US">
              <a:latin typeface="Verdana" panose="020B0604030504040204" pitchFamily="34" charset="0"/>
              <a:ea typeface="Verdana" panose="020B0604030504040204" pitchFamily="34" charset="0"/>
              <a:cs typeface="Vrinda" panose="020B0502040204020203" pitchFamily="34" charset="0"/>
            </a:endParaRPr>
          </a:p>
          <a:p>
            <a:r>
              <a:rPr lang="en-US">
                <a:latin typeface="Verdana" panose="020B0604030504040204" pitchFamily="34" charset="0"/>
                <a:ea typeface="Verdana" panose="020B0604030504040204" pitchFamily="34" charset="0"/>
                <a:cs typeface="Vrinda" panose="020B0502040204020203" pitchFamily="34" charset="0"/>
              </a:rPr>
              <a:t>DMV Registration –Voter Registration that takes place during a transaction at the DMV through the Motor Voter Act of 1993</a:t>
            </a:r>
          </a:p>
        </p:txBody>
      </p:sp>
      <p:sp>
        <p:nvSpPr>
          <p:cNvPr id="9" name="Content Placeholder 2">
            <a:extLst>
              <a:ext uri="{FF2B5EF4-FFF2-40B4-BE49-F238E27FC236}">
                <a16:creationId xmlns:a16="http://schemas.microsoft.com/office/drawing/2014/main" id="{52B0CAF4-483B-D0CE-DF9D-316A07257C1D}"/>
              </a:ext>
            </a:extLst>
          </p:cNvPr>
          <p:cNvSpPr txBox="1">
            <a:spLocks/>
          </p:cNvSpPr>
          <p:nvPr/>
        </p:nvSpPr>
        <p:spPr>
          <a:xfrm>
            <a:off x="304800" y="762000"/>
            <a:ext cx="10515600" cy="52793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p>
          <a:p>
            <a:endParaRPr lang="en-US"/>
          </a:p>
        </p:txBody>
      </p:sp>
    </p:spTree>
    <p:extLst>
      <p:ext uri="{BB962C8B-B14F-4D97-AF65-F5344CB8AC3E}">
        <p14:creationId xmlns:p14="http://schemas.microsoft.com/office/powerpoint/2010/main" val="3782631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A49C45-E98D-499C-96CA-F68402F51142}"/>
              </a:ext>
            </a:extLst>
          </p:cNvPr>
          <p:cNvPicPr>
            <a:picLocks noChangeAspect="1"/>
          </p:cNvPicPr>
          <p:nvPr/>
        </p:nvPicPr>
        <p:blipFill>
          <a:blip r:embed="rId3"/>
          <a:stretch>
            <a:fillRect/>
          </a:stretch>
        </p:blipFill>
        <p:spPr>
          <a:xfrm>
            <a:off x="1413353" y="733743"/>
            <a:ext cx="9365293" cy="5767641"/>
          </a:xfrm>
          <a:prstGeom prst="rect">
            <a:avLst/>
          </a:prstGeom>
        </p:spPr>
      </p:pic>
    </p:spTree>
    <p:extLst>
      <p:ext uri="{BB962C8B-B14F-4D97-AF65-F5344CB8AC3E}">
        <p14:creationId xmlns:p14="http://schemas.microsoft.com/office/powerpoint/2010/main" val="3904677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31C9870-53CF-45EC-BB48-16B66CF69FFF}"/>
              </a:ext>
            </a:extLst>
          </p:cNvPr>
          <p:cNvPicPr>
            <a:picLocks noGrp="1" noChangeAspect="1"/>
          </p:cNvPicPr>
          <p:nvPr>
            <p:ph idx="1"/>
          </p:nvPr>
        </p:nvPicPr>
        <p:blipFill>
          <a:blip r:embed="rId2"/>
          <a:stretch>
            <a:fillRect/>
          </a:stretch>
        </p:blipFill>
        <p:spPr>
          <a:xfrm>
            <a:off x="609600" y="762000"/>
            <a:ext cx="10237164" cy="5051425"/>
          </a:xfrm>
          <a:prstGeom prst="rect">
            <a:avLst/>
          </a:prstGeom>
        </p:spPr>
      </p:pic>
    </p:spTree>
    <p:extLst>
      <p:ext uri="{BB962C8B-B14F-4D97-AF65-F5344CB8AC3E}">
        <p14:creationId xmlns:p14="http://schemas.microsoft.com/office/powerpoint/2010/main" val="6396757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8493</TotalTime>
  <Words>4499</Words>
  <Application>Microsoft Office PowerPoint</Application>
  <PresentationFormat>Widescreen</PresentationFormat>
  <Paragraphs>467</Paragraphs>
  <Slides>52</Slides>
  <Notes>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3" baseType="lpstr">
      <vt:lpstr>Aptos</vt:lpstr>
      <vt:lpstr>Arial</vt:lpstr>
      <vt:lpstr>Calibri</vt:lpstr>
      <vt:lpstr>Calibri Light</vt:lpstr>
      <vt:lpstr>Symbol</vt:lpstr>
      <vt:lpstr>Times New Roman</vt:lpstr>
      <vt:lpstr>Verdana</vt:lpstr>
      <vt:lpstr>Vrinda</vt:lpstr>
      <vt:lpstr>Wingdings</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Satterlee, Eliza</dc:creator>
  <cp:lastModifiedBy>DeCarlo, Timothy</cp:lastModifiedBy>
  <cp:revision>3</cp:revision>
  <cp:lastPrinted>2025-01-24T14:55:59Z</cp:lastPrinted>
  <dcterms:created xsi:type="dcterms:W3CDTF">2023-10-04T14:55:39Z</dcterms:created>
  <dcterms:modified xsi:type="dcterms:W3CDTF">2025-04-07T15:33:57Z</dcterms:modified>
</cp:coreProperties>
</file>