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2A_111A0DAA.xml" ContentType="application/vnd.ms-powerpoint.comments+xml"/>
  <Override PartName="/ppt/comments/modernComment_12D_A6331975.xml" ContentType="application/vnd.ms-powerpoint.comments+xml"/>
  <Override PartName="/ppt/comments/modernComment_126_93D14FC8.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9" r:id="rId3"/>
    <p:sldId id="258" r:id="rId4"/>
    <p:sldId id="263" r:id="rId5"/>
    <p:sldId id="275" r:id="rId6"/>
    <p:sldId id="292" r:id="rId7"/>
    <p:sldId id="297" r:id="rId8"/>
    <p:sldId id="293" r:id="rId9"/>
    <p:sldId id="298" r:id="rId10"/>
    <p:sldId id="299" r:id="rId11"/>
    <p:sldId id="300" r:id="rId12"/>
    <p:sldId id="301" r:id="rId13"/>
    <p:sldId id="294" r:id="rId14"/>
    <p:sldId id="296"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00705-ABA7-9D37-9126-13387BA31194}" name="Sullivan, Kristin" initials="SK" userId="S::kristin.sullivan@ct.gov::d3655bbe-46f8-4020-838b-e07b40dbbc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76120"/>
    <a:srgbClr val="E6B00F"/>
    <a:srgbClr val="D2232A"/>
    <a:srgbClr val="4078BD"/>
    <a:srgbClr val="23408F"/>
    <a:srgbClr val="162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2C66C-30AF-0B41-A877-183F90807658}" v="882" dt="2024-04-11T17:40:40.381"/>
    <p1510:client id="{CA897CF2-D29C-4157-BC30-C53D12D0D7CE}" v="894" dt="2024-04-11T15:15:37.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7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26_93D14FC8.xml><?xml version="1.0" encoding="utf-8"?>
<p188:cmLst xmlns:a="http://schemas.openxmlformats.org/drawingml/2006/main" xmlns:r="http://schemas.openxmlformats.org/officeDocument/2006/relationships" xmlns:p188="http://schemas.microsoft.com/office/powerpoint/2018/8/main">
  <p188:cm id="{1F41A586-A2EA-44F2-9EFA-1FC976CE3A54}" authorId="{2DC00705-ABA7-9D37-9126-13387BA31194}" created="2024-04-11T17:10:00.567">
    <ac:txMkLst xmlns:ac="http://schemas.microsoft.com/office/drawing/2013/main/command">
      <pc:docMk xmlns:pc="http://schemas.microsoft.com/office/powerpoint/2013/main/command"/>
      <pc:sldMk xmlns:pc="http://schemas.microsoft.com/office/powerpoint/2013/main/command" cId="2479968200" sldId="294"/>
      <ac:spMk id="9" creationId="{EC1C8310-1E9C-B813-C311-0C5018782AA3}"/>
      <ac:txMk cp="385" len="6">
        <ac:context len="531" hash="1888099782"/>
      </ac:txMk>
    </ac:txMkLst>
    <p188:pos x="3313043" y="2760869"/>
    <p188:txBody>
      <a:bodyPr/>
      <a:lstStyle/>
      <a:p>
        <a:r>
          <a:rPr lang="en-US"/>
          <a:t>I think you are missing some words here.  What does "there" refer to?</a:t>
        </a:r>
      </a:p>
    </p188:txBody>
  </p188:cm>
</p188:cmLst>
</file>

<file path=ppt/comments/modernComment_12A_111A0DAA.xml><?xml version="1.0" encoding="utf-8"?>
<p188:cmLst xmlns:a="http://schemas.openxmlformats.org/drawingml/2006/main" xmlns:r="http://schemas.openxmlformats.org/officeDocument/2006/relationships" xmlns:p188="http://schemas.microsoft.com/office/powerpoint/2018/8/main">
  <p188:cm id="{E5F18B8A-420C-4FC1-83CA-CB4647007911}" authorId="{2DC00705-ABA7-9D37-9126-13387BA31194}" created="2024-04-11T17:04:39.708">
    <ac:txMkLst xmlns:ac="http://schemas.microsoft.com/office/drawing/2013/main/command">
      <pc:docMk xmlns:pc="http://schemas.microsoft.com/office/powerpoint/2013/main/command"/>
      <pc:sldMk xmlns:pc="http://schemas.microsoft.com/office/powerpoint/2013/main/command" cId="286920106" sldId="298"/>
      <ac:spMk id="9" creationId="{EC1C8310-1E9C-B813-C311-0C5018782AA3}"/>
      <ac:txMk cp="122" len="2">
        <ac:context len="137" hash="4085506523"/>
      </ac:txMk>
    </ac:txMkLst>
    <p188:pos x="2915478" y="1811130"/>
    <p188:txBody>
      <a:bodyPr/>
      <a:lstStyle/>
      <a:p>
        <a:r>
          <a:rPr lang="en-US"/>
          <a:t>What does IN two days mean?</a:t>
        </a:r>
      </a:p>
    </p188:txBody>
  </p188:cm>
</p188:cmLst>
</file>

<file path=ppt/comments/modernComment_12D_A6331975.xml><?xml version="1.0" encoding="utf-8"?>
<p188:cmLst xmlns:a="http://schemas.openxmlformats.org/drawingml/2006/main" xmlns:r="http://schemas.openxmlformats.org/officeDocument/2006/relationships" xmlns:p188="http://schemas.microsoft.com/office/powerpoint/2018/8/main">
  <p188:cm id="{72C75B2D-6706-495B-95E5-F9D4BB009446}" authorId="{2DC00705-ABA7-9D37-9126-13387BA31194}" created="2024-04-11T17:20:14.908">
    <ac:txMkLst xmlns:ac="http://schemas.microsoft.com/office/drawing/2013/main/command">
      <pc:docMk xmlns:pc="http://schemas.microsoft.com/office/powerpoint/2013/main/command"/>
      <pc:sldMk xmlns:pc="http://schemas.microsoft.com/office/powerpoint/2013/main/command" cId="2788366709" sldId="301"/>
      <ac:spMk id="9" creationId="{EC1C8310-1E9C-B813-C311-0C5018782AA3}"/>
      <ac:txMk cp="143" len="14">
        <ac:context len="307" hash="2532443503"/>
      </ac:txMk>
    </ac:txMkLst>
    <p188:pos x="2286000" y="1800086"/>
    <p188:txBody>
      <a:bodyPr/>
      <a:lstStyle/>
      <a:p>
        <a:r>
          <a:rPr lang="en-US"/>
          <a:t>Do we want to expand this?  Shouldn't they coordinate with the town clerk, so that they are continually receiving and exchanging information until the situation is resolved?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DA71-5121-D7BD-1045-0B9D03179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A94C8-6A25-55E2-B337-774F722174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4ED38F-833A-062E-89A6-A3914ADB9323}"/>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FA24BC53-7A4C-6126-A227-678473890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4EDB-0063-B154-9004-845191B0215A}"/>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880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0F3C-D4A9-9AEB-F0D2-B40CCB3D1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CF6FD7-029F-1479-AC8E-A166AC992C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34379-D861-376F-3D91-6CCB006C2AE3}"/>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0CD76565-0D40-10EA-EBC4-E78DEE009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C0D71-6F89-D2B5-1EB5-92D117091D73}"/>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0425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24A20-7D36-3135-B110-C742257C45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01D796-43D7-F339-FF2B-11B152070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F9928-D7CB-43C7-7A4B-291888D3005B}"/>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E5A4566D-C5F2-CA79-22BA-23F9A0537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522BA-1002-0DE1-1E7A-82314A0028B0}"/>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150210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4229-7013-0E63-D42D-869D3BF86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E16CD-08A7-F969-D889-E3DA224AB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5C342-A484-F8E4-5BCC-C09B63027E2E}"/>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2DDF86A3-2BB1-68D4-BD42-E00ECBEF9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41350-A793-27DF-29CA-6B774A27EE8B}"/>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41727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13CF-F15B-4110-7931-020E349E98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60B8D-95A8-372D-2AAA-AB9FB9B1B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D4921-05C0-A9AD-C3BA-C4DDA1257164}"/>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C0ECD030-8E5C-F923-3321-D08AB4755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B71E2-A0A7-A57F-797A-3C7C8DEC2D6A}"/>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42984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B591-D887-BEBE-428E-89916AADE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8B534-9F45-307C-4817-1D52990EB8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3AC0C-589C-14FC-9AC8-2B727D012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2CCF5-E962-BCEA-FD35-A7B9687718FC}"/>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6" name="Footer Placeholder 5">
            <a:extLst>
              <a:ext uri="{FF2B5EF4-FFF2-40B4-BE49-F238E27FC236}">
                <a16:creationId xmlns:a16="http://schemas.microsoft.com/office/drawing/2014/main" id="{5964E3CA-7D28-1AC2-C6DA-61CF8AC58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7CEF-AE1B-62FE-5FDE-BA3206DB0108}"/>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158779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BFB7-8509-734F-5025-0C30B4EF5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A0F56-1E47-79C3-A300-5521937B4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05F64-1AD2-2162-52F6-FF878F3D1A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DA7F18-B987-6E85-D548-200D46B41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68EB7-DAA7-382F-2743-8CC3229F9E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E8397-3FCB-06D0-7A65-DC9BFE5C9CDA}"/>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8" name="Footer Placeholder 7">
            <a:extLst>
              <a:ext uri="{FF2B5EF4-FFF2-40B4-BE49-F238E27FC236}">
                <a16:creationId xmlns:a16="http://schemas.microsoft.com/office/drawing/2014/main" id="{F0BE9E44-9C3D-D0DC-3947-987EF74BD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CFDFA4-29A9-CBA1-07A4-57BF342F21E3}"/>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83207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D7DF-8D3A-4BB7-386D-D402F4B237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E6C696-751B-BFF2-7501-50078854BA6C}"/>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4" name="Footer Placeholder 3">
            <a:extLst>
              <a:ext uri="{FF2B5EF4-FFF2-40B4-BE49-F238E27FC236}">
                <a16:creationId xmlns:a16="http://schemas.microsoft.com/office/drawing/2014/main" id="{BC477F05-AC83-0696-D0C4-0436B8B60A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83621D-ECE5-2050-EEFB-2729ECB11665}"/>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6083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D0883-F94A-1AF8-D713-1FCB00223498}"/>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3" name="Footer Placeholder 2">
            <a:extLst>
              <a:ext uri="{FF2B5EF4-FFF2-40B4-BE49-F238E27FC236}">
                <a16:creationId xmlns:a16="http://schemas.microsoft.com/office/drawing/2014/main" id="{0313DCDF-04CE-3284-33F8-EA78DDEC0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3EE12-8A0B-8663-2C28-EB6C57E9E42C}"/>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390959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F4EC-8AA7-C4C1-7163-6954577B9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679DA-FC29-EFB5-5603-1AD4EEC14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7276-56E7-E829-85DF-5AA126AAD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406C3-D15C-29A4-19E1-39E85372A41A}"/>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6" name="Footer Placeholder 5">
            <a:extLst>
              <a:ext uri="{FF2B5EF4-FFF2-40B4-BE49-F238E27FC236}">
                <a16:creationId xmlns:a16="http://schemas.microsoft.com/office/drawing/2014/main" id="{7DBF091C-BD68-AE0B-265D-C1786008E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D9CEE-7E6D-9470-98AC-D50DF3A6915F}"/>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16466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A57E-55F5-E5AF-4E70-3F49E1525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5093BF-F094-407C-A2BD-72FFCF19E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5B20E-0770-9DBC-1EEB-C94EB5316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0574A-5E65-44A7-320E-58A127252561}"/>
              </a:ext>
            </a:extLst>
          </p:cNvPr>
          <p:cNvSpPr>
            <a:spLocks noGrp="1"/>
          </p:cNvSpPr>
          <p:nvPr>
            <p:ph type="dt" sz="half" idx="10"/>
          </p:nvPr>
        </p:nvSpPr>
        <p:spPr/>
        <p:txBody>
          <a:bodyPr/>
          <a:lstStyle/>
          <a:p>
            <a:fld id="{796B15DB-B161-429A-90E2-18E8C7C517E8}" type="datetimeFigureOut">
              <a:rPr lang="en-US" smtClean="0"/>
              <a:t>4/11/2024</a:t>
            </a:fld>
            <a:endParaRPr lang="en-US"/>
          </a:p>
        </p:txBody>
      </p:sp>
      <p:sp>
        <p:nvSpPr>
          <p:cNvPr id="6" name="Footer Placeholder 5">
            <a:extLst>
              <a:ext uri="{FF2B5EF4-FFF2-40B4-BE49-F238E27FC236}">
                <a16:creationId xmlns:a16="http://schemas.microsoft.com/office/drawing/2014/main" id="{7DE7B381-17CC-6CC4-FEB8-2427B7BC4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8B492-58C7-56A4-FD07-C9C3264F09DF}"/>
              </a:ext>
            </a:extLst>
          </p:cNvPr>
          <p:cNvSpPr>
            <a:spLocks noGrp="1"/>
          </p:cNvSpPr>
          <p:nvPr>
            <p:ph type="sldNum" sz="quarter" idx="12"/>
          </p:nvPr>
        </p:nvSpPr>
        <p:spPr/>
        <p:txBody>
          <a:bodyPr/>
          <a:lstStyle/>
          <a:p>
            <a:fld id="{A20B180E-4A5A-4B1D-9C66-13DA1C0FA0F3}" type="slidenum">
              <a:rPr lang="en-US" smtClean="0"/>
              <a:t>‹#›</a:t>
            </a:fld>
            <a:endParaRPr lang="en-US"/>
          </a:p>
        </p:txBody>
      </p:sp>
    </p:spTree>
    <p:extLst>
      <p:ext uri="{BB962C8B-B14F-4D97-AF65-F5344CB8AC3E}">
        <p14:creationId xmlns:p14="http://schemas.microsoft.com/office/powerpoint/2010/main" val="272916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4A0F0-13AA-3077-C75C-DF54E1855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F3FAD8-9B16-7BDF-05E6-C94DC5A07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740AE-97D0-1C2D-ACD7-1B9874EC1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B15DB-B161-429A-90E2-18E8C7C517E8}" type="datetimeFigureOut">
              <a:rPr lang="en-US" smtClean="0"/>
              <a:t>4/11/2024</a:t>
            </a:fld>
            <a:endParaRPr lang="en-US"/>
          </a:p>
        </p:txBody>
      </p:sp>
      <p:sp>
        <p:nvSpPr>
          <p:cNvPr id="5" name="Footer Placeholder 4">
            <a:extLst>
              <a:ext uri="{FF2B5EF4-FFF2-40B4-BE49-F238E27FC236}">
                <a16:creationId xmlns:a16="http://schemas.microsoft.com/office/drawing/2014/main" id="{72F796DC-1EF9-88AE-D375-346F79D4A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434B2E-8D3D-0257-5549-71A301126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B180E-4A5A-4B1D-9C66-13DA1C0FA0F3}" type="slidenum">
              <a:rPr lang="en-US" smtClean="0"/>
              <a:t>‹#›</a:t>
            </a:fld>
            <a:endParaRPr lang="en-US"/>
          </a:p>
        </p:txBody>
      </p:sp>
    </p:spTree>
    <p:extLst>
      <p:ext uri="{BB962C8B-B14F-4D97-AF65-F5344CB8AC3E}">
        <p14:creationId xmlns:p14="http://schemas.microsoft.com/office/powerpoint/2010/main" val="396755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2D_A633197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26_93D14FC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2A_111A0DAA.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06169-7DD6-369E-0A63-4B6681B1FD5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DD3238C8-0376-6F3D-12BB-D4BE2CACFBDB}"/>
              </a:ext>
            </a:extLst>
          </p:cNvPr>
          <p:cNvSpPr txBox="1">
            <a:spLocks/>
          </p:cNvSpPr>
          <p:nvPr/>
        </p:nvSpPr>
        <p:spPr>
          <a:xfrm>
            <a:off x="4603843" y="2043405"/>
            <a:ext cx="5482549" cy="1719194"/>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Trade Gothic LT Pro Bold" panose="020B0803040303020004" pitchFamily="34" charset="0"/>
                <a:ea typeface="+mj-ea"/>
                <a:cs typeface="+mj-cs"/>
              </a:defRPr>
            </a:lvl1pPr>
          </a:lstStyle>
          <a:p>
            <a:r>
              <a:rPr lang="en-US">
                <a:latin typeface="Verdana" panose="020B0604030504040204" pitchFamily="34" charset="0"/>
                <a:ea typeface="Verdana" panose="020B0604030504040204" pitchFamily="34" charset="0"/>
              </a:rPr>
              <a:t>Emergency Contingency Plans</a:t>
            </a:r>
          </a:p>
        </p:txBody>
      </p:sp>
      <p:sp>
        <p:nvSpPr>
          <p:cNvPr id="9" name="Subtitle 2">
            <a:extLst>
              <a:ext uri="{FF2B5EF4-FFF2-40B4-BE49-F238E27FC236}">
                <a16:creationId xmlns:a16="http://schemas.microsoft.com/office/drawing/2014/main" id="{48B862DD-282F-53FA-1B96-70E679946550}"/>
              </a:ext>
            </a:extLst>
          </p:cNvPr>
          <p:cNvSpPr txBox="1">
            <a:spLocks/>
          </p:cNvSpPr>
          <p:nvPr/>
        </p:nvSpPr>
        <p:spPr>
          <a:xfrm>
            <a:off x="4609009" y="3746956"/>
            <a:ext cx="4668099" cy="6160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bg1"/>
                </a:solidFill>
                <a:latin typeface="Trade Gothic LT Pro" panose="020B05030403030200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Verdana" panose="020B0604030504040204" pitchFamily="34" charset="0"/>
                <a:ea typeface="Verdana" panose="020B0604030504040204" pitchFamily="34" charset="0"/>
              </a:rPr>
              <a:t>Office of the Secretary of the State</a:t>
            </a:r>
          </a:p>
        </p:txBody>
      </p:sp>
      <p:pic>
        <p:nvPicPr>
          <p:cNvPr id="10" name="Picture 9">
            <a:extLst>
              <a:ext uri="{FF2B5EF4-FFF2-40B4-BE49-F238E27FC236}">
                <a16:creationId xmlns:a16="http://schemas.microsoft.com/office/drawing/2014/main" id="{AABBB304-EF4D-3840-C4E4-24085E4E6D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7212" y="2775779"/>
            <a:ext cx="1422807" cy="1422807"/>
          </a:xfrm>
          <a:prstGeom prst="rect">
            <a:avLst/>
          </a:prstGeom>
        </p:spPr>
      </p:pic>
    </p:spTree>
    <p:extLst>
      <p:ext uri="{BB962C8B-B14F-4D97-AF65-F5344CB8AC3E}">
        <p14:creationId xmlns:p14="http://schemas.microsoft.com/office/powerpoint/2010/main" val="22207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to do?</a:t>
            </a:r>
          </a:p>
        </p:txBody>
      </p:sp>
      <p:sp>
        <p:nvSpPr>
          <p:cNvPr id="9" name="TextBox 8">
            <a:extLst>
              <a:ext uri="{FF2B5EF4-FFF2-40B4-BE49-F238E27FC236}">
                <a16:creationId xmlns:a16="http://schemas.microsoft.com/office/drawing/2014/main" id="{EC1C8310-1E9C-B813-C311-0C5018782AA3}"/>
              </a:ext>
            </a:extLst>
          </p:cNvPr>
          <p:cNvSpPr txBox="1"/>
          <p:nvPr/>
        </p:nvSpPr>
        <p:spPr>
          <a:xfrm>
            <a:off x="3225123" y="2467875"/>
            <a:ext cx="8013586" cy="3046988"/>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First, call your IT department:</a:t>
            </a:r>
            <a:endParaRPr lang="en-US" sz="2400">
              <a:solidFill>
                <a:srgbClr val="000000"/>
              </a:solidFill>
              <a:highlight>
                <a:srgbClr val="FFFFFF"/>
              </a:highlight>
              <a:latin typeface="Verdana" panose="020B0604030504040204" pitchFamily="34" charset="0"/>
              <a:ea typeface="Verdana" panose="020B0604030504040204" pitchFamily="34" charset="0"/>
            </a:endParaRP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pPr marL="342900" indent="-342900">
              <a:buFont typeface="Arial"/>
              <a:buChar char="•"/>
            </a:pPr>
            <a:r>
              <a:rPr lang="en-US" sz="2400">
                <a:solidFill>
                  <a:srgbClr val="000000"/>
                </a:solidFill>
                <a:highlight>
                  <a:srgbClr val="FFFFFF"/>
                </a:highlight>
                <a:latin typeface="Verdana"/>
                <a:ea typeface="Verdana"/>
              </a:rPr>
              <a:t>Make sure there are no problems on your end, and it </a:t>
            </a:r>
            <a:r>
              <a:rPr lang="en-US" sz="2400">
                <a:latin typeface="Verdana"/>
                <a:ea typeface="Verdana"/>
              </a:rPr>
              <a:t>may be a simple fix.</a:t>
            </a:r>
            <a:endParaRPr lang="en-US" sz="2400">
              <a:latin typeface="Verdana"/>
              <a:ea typeface="Verdana"/>
              <a:cs typeface="Calibri" panose="020F0502020204030204"/>
            </a:endParaRPr>
          </a:p>
          <a:p>
            <a:endParaRPr lang="en-US" sz="2400">
              <a:latin typeface="Verdana" panose="020B0604030504040204" pitchFamily="34" charset="0"/>
              <a:ea typeface="Verdana" panose="020B0604030504040204" pitchFamily="34" charset="0"/>
            </a:endParaRPr>
          </a:p>
          <a:p>
            <a:r>
              <a:rPr lang="en-US" sz="2400">
                <a:latin typeface="Verdana"/>
                <a:ea typeface="Verdana"/>
              </a:rPr>
              <a:t>Second, call SOTS:</a:t>
            </a:r>
            <a:endParaRPr lang="en-US" sz="2400">
              <a:latin typeface="Verdana" panose="020B0604030504040204" pitchFamily="34" charset="0"/>
              <a:ea typeface="Verdana" panose="020B0604030504040204" pitchFamily="34" charset="0"/>
            </a:endParaRPr>
          </a:p>
          <a:p>
            <a:r>
              <a:rPr lang="en-US" sz="2400">
                <a:latin typeface="Verdana"/>
                <a:ea typeface="Verdana"/>
              </a:rPr>
              <a:t>	</a:t>
            </a:r>
          </a:p>
          <a:p>
            <a:pPr marL="342900" indent="-342900">
              <a:buFont typeface="Arial"/>
              <a:buChar char="•"/>
            </a:pPr>
            <a:r>
              <a:rPr lang="en-US" sz="2400">
                <a:latin typeface="Verdana"/>
                <a:ea typeface="Verdana"/>
              </a:rPr>
              <a:t>CVRS may be temporarily down.</a:t>
            </a:r>
          </a:p>
        </p:txBody>
      </p:sp>
    </p:spTree>
    <p:extLst>
      <p:ext uri="{BB962C8B-B14F-4D97-AF65-F5344CB8AC3E}">
        <p14:creationId xmlns:p14="http://schemas.microsoft.com/office/powerpoint/2010/main" val="181856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to do?</a:t>
            </a:r>
          </a:p>
        </p:txBody>
      </p:sp>
      <p:sp>
        <p:nvSpPr>
          <p:cNvPr id="9" name="TextBox 8">
            <a:extLst>
              <a:ext uri="{FF2B5EF4-FFF2-40B4-BE49-F238E27FC236}">
                <a16:creationId xmlns:a16="http://schemas.microsoft.com/office/drawing/2014/main" id="{EC1C8310-1E9C-B813-C311-0C5018782AA3}"/>
              </a:ext>
            </a:extLst>
          </p:cNvPr>
          <p:cNvSpPr txBox="1"/>
          <p:nvPr/>
        </p:nvSpPr>
        <p:spPr>
          <a:xfrm>
            <a:off x="3114688" y="2390571"/>
            <a:ext cx="8013586" cy="3662541"/>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Third, call Frontier or your ISP (internet service provider).</a:t>
            </a:r>
            <a:endParaRPr lang="en-US" sz="2400">
              <a:solidFill>
                <a:srgbClr val="000000"/>
              </a:solidFill>
              <a:highlight>
                <a:srgbClr val="FFFFFF"/>
              </a:highlight>
              <a:latin typeface="Verdana" panose="020B0604030504040204" pitchFamily="34" charset="0"/>
              <a:ea typeface="Verdana" panose="020B0604030504040204" pitchFamily="34" charset="0"/>
            </a:endParaRP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r>
              <a:rPr lang="en-US" sz="2400">
                <a:solidFill>
                  <a:srgbClr val="000000"/>
                </a:solidFill>
                <a:highlight>
                  <a:srgbClr val="FFFFFF"/>
                </a:highlight>
                <a:latin typeface="Verdana"/>
                <a:ea typeface="Verdana"/>
              </a:rPr>
              <a:t>SOTS will facilitate this communication if they are not responsive.</a:t>
            </a: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r>
              <a:rPr lang="en-US" sz="2400">
                <a:solidFill>
                  <a:srgbClr val="000000"/>
                </a:solidFill>
                <a:highlight>
                  <a:srgbClr val="FFFFFF"/>
                </a:highlight>
                <a:latin typeface="Verdana"/>
                <a:ea typeface="Verdana"/>
              </a:rPr>
              <a:t>If there is still no luck, then you must assume and prepare for the worst: no internet and no CVRS.</a:t>
            </a:r>
          </a:p>
          <a:p>
            <a:endParaRPr lang="en-US" sz="2000">
              <a:solidFill>
                <a:srgbClr val="000000"/>
              </a:solidFill>
              <a:highlight>
                <a:srgbClr val="FFFFFF"/>
              </a:highlight>
              <a:latin typeface="Verdana" panose="020B0604030504040204" pitchFamily="34" charset="0"/>
              <a:ea typeface="Verdana" panose="020B0604030504040204" pitchFamily="34" charset="0"/>
            </a:endParaRPr>
          </a:p>
          <a:p>
            <a:endParaRPr lang="en-US" sz="2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0749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Paper does not need the internet!</a:t>
            </a:r>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to do?</a:t>
            </a:r>
          </a:p>
        </p:txBody>
      </p:sp>
      <p:sp>
        <p:nvSpPr>
          <p:cNvPr id="9" name="TextBox 8">
            <a:extLst>
              <a:ext uri="{FF2B5EF4-FFF2-40B4-BE49-F238E27FC236}">
                <a16:creationId xmlns:a16="http://schemas.microsoft.com/office/drawing/2014/main" id="{EC1C8310-1E9C-B813-C311-0C5018782AA3}"/>
              </a:ext>
            </a:extLst>
          </p:cNvPr>
          <p:cNvSpPr txBox="1"/>
          <p:nvPr/>
        </p:nvSpPr>
        <p:spPr>
          <a:xfrm>
            <a:off x="3103645" y="2297451"/>
            <a:ext cx="8013586" cy="4093428"/>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Call one of your neighboring towns and prepare to do things the old-fashioned way:</a:t>
            </a:r>
            <a:endParaRPr lang="en-US" sz="2400">
              <a:solidFill>
                <a:srgbClr val="000000"/>
              </a:solidFill>
              <a:highlight>
                <a:srgbClr val="FFFFFF"/>
              </a:highlight>
              <a:latin typeface="Verdana" panose="020B0604030504040204" pitchFamily="34" charset="0"/>
              <a:ea typeface="Verdana" panose="020B0604030504040204" pitchFamily="34" charset="0"/>
            </a:endParaRP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pPr marL="342900" indent="-342900">
              <a:buFont typeface="Arial"/>
              <a:buChar char="•"/>
            </a:pPr>
            <a:r>
              <a:rPr lang="en-US" sz="2400">
                <a:solidFill>
                  <a:srgbClr val="000000"/>
                </a:solidFill>
                <a:highlight>
                  <a:srgbClr val="FFFFFF"/>
                </a:highlight>
                <a:latin typeface="Verdana"/>
                <a:ea typeface="Verdana"/>
              </a:rPr>
              <a:t>Print out your lists</a:t>
            </a:r>
          </a:p>
          <a:p>
            <a:pPr marL="342900" indent="-342900">
              <a:buFont typeface="Arial"/>
              <a:buChar char="•"/>
            </a:pPr>
            <a:r>
              <a:rPr lang="en-US" sz="2400">
                <a:solidFill>
                  <a:srgbClr val="000000"/>
                </a:solidFill>
                <a:highlight>
                  <a:srgbClr val="FFFFFF"/>
                </a:highlight>
                <a:latin typeface="Verdana"/>
                <a:ea typeface="Verdana"/>
              </a:rPr>
              <a:t>Use their CVRS connection for updates</a:t>
            </a:r>
            <a:endParaRPr lang="en-US" sz="2400">
              <a:solidFill>
                <a:srgbClr val="000000"/>
              </a:solidFill>
              <a:highlight>
                <a:srgbClr val="FFFFFF"/>
              </a:highlight>
              <a:latin typeface="Verdana" panose="020B0604030504040204" pitchFamily="34" charset="0"/>
              <a:ea typeface="Verdana" panose="020B0604030504040204" pitchFamily="34" charset="0"/>
            </a:endParaRPr>
          </a:p>
          <a:p>
            <a:pPr marL="342900" indent="-342900">
              <a:buFont typeface="Arial"/>
              <a:buChar char="•"/>
            </a:pPr>
            <a:r>
              <a:rPr lang="en-US" sz="2400">
                <a:solidFill>
                  <a:srgbClr val="000000"/>
                </a:solidFill>
                <a:highlight>
                  <a:srgbClr val="FFFFFF"/>
                </a:highlight>
                <a:latin typeface="Verdana"/>
                <a:ea typeface="Verdana"/>
              </a:rPr>
              <a:t>Get a copy of the town clerk’s absentee log</a:t>
            </a:r>
            <a:endParaRPr lang="en-US" sz="2400">
              <a:solidFill>
                <a:srgbClr val="000000"/>
              </a:solidFill>
              <a:highlight>
                <a:srgbClr val="FFFFFF"/>
              </a:highlight>
              <a:latin typeface="Verdana" panose="020B0604030504040204" pitchFamily="34" charset="0"/>
              <a:ea typeface="Verdana" panose="020B0604030504040204" pitchFamily="34" charset="0"/>
            </a:endParaRPr>
          </a:p>
          <a:p>
            <a:pPr marL="342900" indent="-342900">
              <a:buFont typeface="Arial"/>
              <a:buChar char="•"/>
            </a:pPr>
            <a:r>
              <a:rPr lang="en-US" sz="2400">
                <a:solidFill>
                  <a:srgbClr val="000000"/>
                </a:solidFill>
                <a:highlight>
                  <a:srgbClr val="FFFFFF"/>
                </a:highlight>
                <a:latin typeface="Verdana"/>
                <a:ea typeface="Verdana"/>
              </a:rPr>
              <a:t>Manually add any last-minute registrations to the supplemental list</a:t>
            </a:r>
            <a:endParaRPr lang="en-US" sz="2400">
              <a:solidFill>
                <a:srgbClr val="000000"/>
              </a:solidFill>
              <a:highlight>
                <a:srgbClr val="FFFFFF"/>
              </a:highlight>
              <a:latin typeface="Verdana" panose="020B0604030504040204" pitchFamily="34" charset="0"/>
              <a:ea typeface="Verdana" panose="020B0604030504040204" pitchFamily="34" charset="0"/>
            </a:endParaRPr>
          </a:p>
          <a:p>
            <a:pPr marL="342900" indent="-342900">
              <a:buFont typeface="Arial"/>
              <a:buChar char="•"/>
            </a:pPr>
            <a:r>
              <a:rPr lang="en-US" sz="2400">
                <a:solidFill>
                  <a:srgbClr val="000000"/>
                </a:solidFill>
                <a:highlight>
                  <a:srgbClr val="FFFFFF"/>
                </a:highlight>
                <a:latin typeface="Verdana"/>
                <a:ea typeface="Verdana"/>
              </a:rPr>
              <a:t>Make sure there are working phones at the location</a:t>
            </a:r>
            <a:endParaRPr lang="en-US" sz="2400">
              <a:solidFill>
                <a:srgbClr val="000000"/>
              </a:solidFill>
              <a:highlight>
                <a:srgbClr val="FFFFFF"/>
              </a:highlight>
              <a:latin typeface="Verdana" panose="020B0604030504040204" pitchFamily="34" charset="0"/>
              <a:ea typeface="Verdana" panose="020B0604030504040204" pitchFamily="34" charset="0"/>
            </a:endParaRPr>
          </a:p>
          <a:p>
            <a:endParaRPr lang="en-US" sz="2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88366709"/>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We Don’t Like Your Plan</a:t>
            </a:r>
          </a:p>
        </p:txBody>
      </p:sp>
      <p:sp>
        <p:nvSpPr>
          <p:cNvPr id="9" name="TextBox 8">
            <a:extLst>
              <a:ext uri="{FF2B5EF4-FFF2-40B4-BE49-F238E27FC236}">
                <a16:creationId xmlns:a16="http://schemas.microsoft.com/office/drawing/2014/main" id="{EC1C8310-1E9C-B813-C311-0C5018782AA3}"/>
              </a:ext>
            </a:extLst>
          </p:cNvPr>
          <p:cNvSpPr txBox="1"/>
          <p:nvPr/>
        </p:nvSpPr>
        <p:spPr>
          <a:xfrm>
            <a:off x="3048704" y="2258229"/>
            <a:ext cx="9153414" cy="4524315"/>
          </a:xfrm>
          <a:prstGeom prst="rect">
            <a:avLst/>
          </a:prstGeom>
          <a:noFill/>
        </p:spPr>
        <p:txBody>
          <a:bodyPr wrap="square" lIns="91440" tIns="45720" rIns="91440" bIns="45720" rtlCol="0" anchor="t">
            <a:spAutoFit/>
          </a:bodyPr>
          <a:lstStyle/>
          <a:p>
            <a:r>
              <a:rPr lang="en-US" sz="2100">
                <a:latin typeface="Verdana"/>
                <a:ea typeface="Verdana"/>
              </a:rPr>
              <a:t>Fair enough! We write to satisfy the law, but the model plan cannot be a one-size-fits all solution or address every situation in every town.</a:t>
            </a:r>
            <a:endParaRPr lang="en-US" sz="2100">
              <a:latin typeface="Verdana" panose="020B0604030504040204" pitchFamily="34" charset="0"/>
              <a:ea typeface="Verdana" panose="020B0604030504040204" pitchFamily="34" charset="0"/>
            </a:endParaRPr>
          </a:p>
          <a:p>
            <a:endParaRPr lang="en-US" sz="2100">
              <a:latin typeface="Verdana" panose="020B0604030504040204" pitchFamily="34" charset="0"/>
              <a:ea typeface="Verdana" panose="020B0604030504040204" pitchFamily="34" charset="0"/>
            </a:endParaRPr>
          </a:p>
          <a:p>
            <a:r>
              <a:rPr lang="en-US" sz="2100">
                <a:latin typeface="Verdana"/>
                <a:ea typeface="Verdana"/>
              </a:rPr>
              <a:t>When you write your own plan, remember the following:</a:t>
            </a:r>
            <a:endParaRPr lang="en-US" sz="2100">
              <a:latin typeface="Verdana" panose="020B0604030504040204" pitchFamily="34" charset="0"/>
              <a:ea typeface="Verdana" panose="020B0604030504040204" pitchFamily="34" charset="0"/>
            </a:endParaRPr>
          </a:p>
          <a:p>
            <a:pPr marL="285750" indent="-285750">
              <a:buFont typeface="Arial"/>
              <a:buChar char="•"/>
            </a:pPr>
            <a:r>
              <a:rPr lang="en-US" sz="2100">
                <a:latin typeface="Verdana"/>
                <a:ea typeface="Verdana"/>
              </a:rPr>
              <a:t>The ROV and Town Clerk must work together</a:t>
            </a:r>
          </a:p>
          <a:p>
            <a:pPr marL="285750" indent="-285750">
              <a:buFont typeface="Arial"/>
              <a:buChar char="•"/>
            </a:pPr>
            <a:r>
              <a:rPr lang="en-US" sz="2100">
                <a:latin typeface="Verdana"/>
                <a:ea typeface="Verdana"/>
              </a:rPr>
              <a:t>The Plan must have the approval of the town’s legislative body</a:t>
            </a:r>
            <a:endParaRPr lang="en-US" sz="2100">
              <a:latin typeface="Verdana"/>
              <a:ea typeface="Verdana"/>
              <a:cs typeface="Calibri" panose="020F0502020204030204"/>
            </a:endParaRPr>
          </a:p>
          <a:p>
            <a:pPr marL="285750" indent="-285750">
              <a:buFont typeface="Arial"/>
              <a:buChar char="•"/>
            </a:pPr>
            <a:r>
              <a:rPr lang="en-US" sz="2100">
                <a:latin typeface="Verdana"/>
                <a:ea typeface="Verdana"/>
              </a:rPr>
              <a:t>A copy of the plans needs to be filed in the Town Clerk’s office</a:t>
            </a:r>
            <a:endParaRPr lang="en-US" sz="2100">
              <a:latin typeface="Verdana" panose="020B0604030504040204" pitchFamily="34" charset="0"/>
              <a:ea typeface="Verdana" panose="020B0604030504040204" pitchFamily="34" charset="0"/>
            </a:endParaRPr>
          </a:p>
          <a:p>
            <a:pPr marL="285750" indent="-285750">
              <a:buFont typeface="Arial"/>
              <a:buChar char="•"/>
            </a:pPr>
            <a:r>
              <a:rPr lang="en-US" sz="2100">
                <a:latin typeface="Verdana"/>
                <a:ea typeface="Verdana"/>
              </a:rPr>
              <a:t>For the new ROV’s there should find and review.    </a:t>
            </a:r>
            <a:endParaRPr lang="en-US" sz="2100">
              <a:latin typeface="Verdana" panose="020B0604030504040204" pitchFamily="34" charset="0"/>
              <a:ea typeface="Verdana" panose="020B0604030504040204" pitchFamily="34" charset="0"/>
            </a:endParaRPr>
          </a:p>
          <a:p>
            <a:endParaRPr lang="en-US" sz="2100">
              <a:latin typeface="Verdana" panose="020B0604030504040204" pitchFamily="34" charset="0"/>
              <a:ea typeface="Verdana" panose="020B0604030504040204" pitchFamily="34" charset="0"/>
            </a:endParaRPr>
          </a:p>
          <a:p>
            <a:r>
              <a:rPr lang="en-US" sz="2100">
                <a:latin typeface="Verdana"/>
                <a:ea typeface="Verdana"/>
              </a:rPr>
              <a:t>Under the new early voting statutes, towns with their own plan must update the plan to include early voting.</a:t>
            </a:r>
          </a:p>
          <a:p>
            <a:endParaRPr lang="en-US"/>
          </a:p>
          <a:p>
            <a:endParaRPr lang="en-US"/>
          </a:p>
        </p:txBody>
      </p:sp>
    </p:spTree>
    <p:extLst>
      <p:ext uri="{BB962C8B-B14F-4D97-AF65-F5344CB8AC3E}">
        <p14:creationId xmlns:p14="http://schemas.microsoft.com/office/powerpoint/2010/main" val="247996820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How do we do this?</a:t>
            </a:r>
          </a:p>
        </p:txBody>
      </p:sp>
      <p:sp>
        <p:nvSpPr>
          <p:cNvPr id="9" name="TextBox 8">
            <a:extLst>
              <a:ext uri="{FF2B5EF4-FFF2-40B4-BE49-F238E27FC236}">
                <a16:creationId xmlns:a16="http://schemas.microsoft.com/office/drawing/2014/main" id="{EC1C8310-1E9C-B813-C311-0C5018782AA3}"/>
              </a:ext>
            </a:extLst>
          </p:cNvPr>
          <p:cNvSpPr txBox="1"/>
          <p:nvPr/>
        </p:nvSpPr>
        <p:spPr>
          <a:xfrm>
            <a:off x="3048705" y="2346577"/>
            <a:ext cx="8013586" cy="4431983"/>
          </a:xfrm>
          <a:prstGeom prst="rect">
            <a:avLst/>
          </a:prstGeom>
          <a:noFill/>
        </p:spPr>
        <p:txBody>
          <a:bodyPr wrap="square" lIns="91440" tIns="45720" rIns="91440" bIns="45720" rtlCol="0" anchor="t">
            <a:spAutoFit/>
          </a:bodyPr>
          <a:lstStyle/>
          <a:p>
            <a:r>
              <a:rPr lang="en-US" sz="2400">
                <a:latin typeface="Verdana"/>
                <a:ea typeface="Verdana"/>
              </a:rPr>
              <a:t>Use the SOTS regulations as a model.</a:t>
            </a:r>
          </a:p>
          <a:p>
            <a:endParaRPr lang="en-US" sz="2400">
              <a:latin typeface="Verdana" panose="020B0604030504040204" pitchFamily="34" charset="0"/>
              <a:ea typeface="Verdana" panose="020B0604030504040204" pitchFamily="34" charset="0"/>
            </a:endParaRPr>
          </a:p>
          <a:p>
            <a:r>
              <a:rPr lang="en-US" sz="2400">
                <a:latin typeface="Verdana"/>
                <a:ea typeface="Verdana"/>
              </a:rPr>
              <a:t>Use your experience.</a:t>
            </a:r>
          </a:p>
          <a:p>
            <a:endParaRPr lang="en-US" sz="2400">
              <a:latin typeface="Verdana" panose="020B0604030504040204" pitchFamily="34" charset="0"/>
              <a:ea typeface="Verdana" panose="020B0604030504040204" pitchFamily="34" charset="0"/>
            </a:endParaRPr>
          </a:p>
          <a:p>
            <a:r>
              <a:rPr lang="en-US" sz="2400">
                <a:latin typeface="Verdana"/>
                <a:ea typeface="Verdana"/>
              </a:rPr>
              <a:t>Use ROVAC.  </a:t>
            </a:r>
            <a:endParaRPr lang="en-US" sz="2400">
              <a:latin typeface="Verdana" panose="020B0604030504040204" pitchFamily="34" charset="0"/>
              <a:ea typeface="Verdana" panose="020B0604030504040204" pitchFamily="34" charset="0"/>
            </a:endParaRPr>
          </a:p>
          <a:p>
            <a:endParaRPr lang="en-US" sz="2400">
              <a:latin typeface="Verdana" panose="020B0604030504040204" pitchFamily="34" charset="0"/>
              <a:ea typeface="Verdana" panose="020B0604030504040204" pitchFamily="34" charset="0"/>
            </a:endParaRPr>
          </a:p>
          <a:p>
            <a:endParaRPr lang="en-US" sz="2400">
              <a:latin typeface="Verdana" panose="020B0604030504040204" pitchFamily="34" charset="0"/>
              <a:ea typeface="Verdana" panose="020B0604030504040204" pitchFamily="34" charset="0"/>
            </a:endParaRPr>
          </a:p>
          <a:p>
            <a:r>
              <a:rPr lang="en-US" sz="2400">
                <a:latin typeface="Verdana"/>
                <a:ea typeface="Verdana"/>
              </a:rPr>
              <a:t>One last item: If you do use the emergency plan, please tell us.  By law, you have 30 days to report the information to us.  Also, we like to know how these things are handled at the ground level.  </a:t>
            </a:r>
            <a:endParaRPr lang="en-US" sz="2400">
              <a:latin typeface="Verdana" panose="020B0604030504040204" pitchFamily="34" charset="0"/>
              <a:ea typeface="Verdana" panose="020B0604030504040204" pitchFamily="34" charset="0"/>
            </a:endParaRPr>
          </a:p>
          <a:p>
            <a:endParaRPr lang="en-US"/>
          </a:p>
        </p:txBody>
      </p:sp>
    </p:spTree>
    <p:extLst>
      <p:ext uri="{BB962C8B-B14F-4D97-AF65-F5344CB8AC3E}">
        <p14:creationId xmlns:p14="http://schemas.microsoft.com/office/powerpoint/2010/main" val="1421512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lIns="91440" tIns="45720" rIns="91440" bIns="45720" rtlCol="0" anchor="t">
            <a:spAutoFit/>
          </a:bodyPr>
          <a:lstStyle/>
          <a:p>
            <a:r>
              <a:rPr lang="en-US" sz="3000" b="1">
                <a:solidFill>
                  <a:schemeClr val="bg1"/>
                </a:solidFill>
                <a:latin typeface="Verdana"/>
                <a:ea typeface="Verdana"/>
              </a:rPr>
              <a:t>Some more platitudes!</a:t>
            </a:r>
            <a:endParaRPr lang="en-US" sz="3000" b="1">
              <a:solidFill>
                <a:schemeClr val="bg1"/>
              </a:solidFill>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EC1C8310-1E9C-B813-C311-0C5018782AA3}"/>
              </a:ext>
            </a:extLst>
          </p:cNvPr>
          <p:cNvSpPr txBox="1"/>
          <p:nvPr/>
        </p:nvSpPr>
        <p:spPr>
          <a:xfrm>
            <a:off x="3424183" y="2578490"/>
            <a:ext cx="8013586" cy="2862322"/>
          </a:xfrm>
          <a:prstGeom prst="rect">
            <a:avLst/>
          </a:prstGeom>
          <a:noFill/>
        </p:spPr>
        <p:txBody>
          <a:bodyPr wrap="square" lIns="91440" tIns="45720" rIns="91440" bIns="45720" rtlCol="0" anchor="t">
            <a:spAutoFit/>
          </a:bodyPr>
          <a:lstStyle/>
          <a:p>
            <a:pPr algn="ctr"/>
            <a:r>
              <a:rPr lang="en-US" sz="2400">
                <a:latin typeface="Verdana"/>
                <a:ea typeface="Verdana"/>
              </a:rPr>
              <a:t>An ounce of prevention is worth a pound of cure</a:t>
            </a:r>
          </a:p>
          <a:p>
            <a:pPr algn="ctr"/>
            <a:endParaRPr lang="en-US" sz="2400">
              <a:latin typeface="Verdana"/>
              <a:ea typeface="Verdana"/>
            </a:endParaRPr>
          </a:p>
          <a:p>
            <a:pPr algn="ctr"/>
            <a:r>
              <a:rPr lang="en-US" sz="2400">
                <a:latin typeface="Verdana"/>
                <a:ea typeface="Verdana"/>
              </a:rPr>
              <a:t>Better safe than sorry.</a:t>
            </a:r>
          </a:p>
          <a:p>
            <a:pPr algn="ctr"/>
            <a:endParaRPr lang="en-US" sz="2400">
              <a:latin typeface="Verdana"/>
              <a:ea typeface="Verdana"/>
            </a:endParaRPr>
          </a:p>
          <a:p>
            <a:pPr algn="ctr"/>
            <a:r>
              <a:rPr lang="en-US" sz="2400">
                <a:latin typeface="Verdana"/>
                <a:ea typeface="Verdana"/>
              </a:rPr>
              <a:t>Those who don’t learn from history are doomed to repeat it.</a:t>
            </a:r>
          </a:p>
          <a:p>
            <a:endParaRPr lang="en-US"/>
          </a:p>
          <a:p>
            <a:endParaRPr lang="en-US"/>
          </a:p>
        </p:txBody>
      </p:sp>
    </p:spTree>
    <p:extLst>
      <p:ext uri="{BB962C8B-B14F-4D97-AF65-F5344CB8AC3E}">
        <p14:creationId xmlns:p14="http://schemas.microsoft.com/office/powerpoint/2010/main" val="221709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52E3A6-8483-9084-D465-E9256807C4EB}"/>
              </a:ext>
            </a:extLst>
          </p:cNvPr>
          <p:cNvSpPr>
            <a:spLocks noGrp="1" noRot="1" noMove="1" noResize="1" noEditPoints="1" noAdjustHandles="1" noChangeArrowheads="1" noChangeShapeType="1"/>
          </p:cNvSpPr>
          <p:nvPr/>
        </p:nvSpPr>
        <p:spPr>
          <a:xfrm>
            <a:off x="0" y="0"/>
            <a:ext cx="12192000" cy="3479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rectangle&#10;&#10;Description automatically generated">
            <a:extLst>
              <a:ext uri="{FF2B5EF4-FFF2-40B4-BE49-F238E27FC236}">
                <a16:creationId xmlns:a16="http://schemas.microsoft.com/office/drawing/2014/main" id="{2B760832-EF18-5952-7A8C-6CF7A4166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 y="1005839"/>
            <a:ext cx="11172863" cy="4891049"/>
          </a:xfrm>
          <a:prstGeom prst="rect">
            <a:avLst/>
          </a:prstGeom>
        </p:spPr>
      </p:pic>
      <p:sp>
        <p:nvSpPr>
          <p:cNvPr id="4" name="TextBox 3">
            <a:extLst>
              <a:ext uri="{FF2B5EF4-FFF2-40B4-BE49-F238E27FC236}">
                <a16:creationId xmlns:a16="http://schemas.microsoft.com/office/drawing/2014/main" id="{607B0CA4-B836-4833-4D21-E3BE55998FAE}"/>
              </a:ext>
            </a:extLst>
          </p:cNvPr>
          <p:cNvSpPr txBox="1"/>
          <p:nvPr/>
        </p:nvSpPr>
        <p:spPr>
          <a:xfrm>
            <a:off x="1122680" y="174765"/>
            <a:ext cx="10007600" cy="769441"/>
          </a:xfrm>
          <a:prstGeom prst="rect">
            <a:avLst/>
          </a:prstGeom>
          <a:noFill/>
        </p:spPr>
        <p:txBody>
          <a:bodyPr wrap="square" rtlCol="0">
            <a:spAutoFit/>
          </a:bodyPr>
          <a:lstStyle/>
          <a:p>
            <a:pPr algn="ctr"/>
            <a:r>
              <a:rPr lang="en-US" sz="4400" b="1">
                <a:solidFill>
                  <a:schemeClr val="bg1"/>
                </a:solidFill>
                <a:latin typeface="Verdana" panose="020B0604030504040204" pitchFamily="34" charset="0"/>
                <a:ea typeface="Verdana" panose="020B0604030504040204" pitchFamily="34" charset="0"/>
              </a:rPr>
              <a:t>Emergency Plans</a:t>
            </a:r>
          </a:p>
        </p:txBody>
      </p:sp>
      <p:sp>
        <p:nvSpPr>
          <p:cNvPr id="5" name="TextBox 4">
            <a:extLst>
              <a:ext uri="{FF2B5EF4-FFF2-40B4-BE49-F238E27FC236}">
                <a16:creationId xmlns:a16="http://schemas.microsoft.com/office/drawing/2014/main" id="{8AE91457-89C7-F6CE-2FAC-84CF6D3C079A}"/>
              </a:ext>
            </a:extLst>
          </p:cNvPr>
          <p:cNvSpPr txBox="1"/>
          <p:nvPr/>
        </p:nvSpPr>
        <p:spPr>
          <a:xfrm>
            <a:off x="5404338" y="2020455"/>
            <a:ext cx="5725942" cy="369332"/>
          </a:xfrm>
          <a:prstGeom prst="rect">
            <a:avLst/>
          </a:prstGeom>
          <a:noFill/>
        </p:spPr>
        <p:txBody>
          <a:bodyPr wrap="square" rtlCol="0">
            <a:spAutoFit/>
          </a:bodyPr>
          <a:lstStyle/>
          <a:p>
            <a:pPr algn="ctr"/>
            <a:r>
              <a:rPr lang="en-US">
                <a:solidFill>
                  <a:schemeClr val="bg1"/>
                </a:solidFill>
                <a:latin typeface="Verdana" panose="020B0604030504040204" pitchFamily="34" charset="0"/>
                <a:ea typeface="Verdana" panose="020B0604030504040204" pitchFamily="34" charset="0"/>
              </a:rPr>
              <a:t>What happens when things go FUBAR?</a:t>
            </a:r>
          </a:p>
        </p:txBody>
      </p:sp>
      <p:pic>
        <p:nvPicPr>
          <p:cNvPr id="6" name="Picture 5">
            <a:extLst>
              <a:ext uri="{FF2B5EF4-FFF2-40B4-BE49-F238E27FC236}">
                <a16:creationId xmlns:a16="http://schemas.microsoft.com/office/drawing/2014/main" id="{3ED4CCA3-7727-62D9-3367-6D671FE29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817" y="6001630"/>
            <a:ext cx="755726" cy="755726"/>
          </a:xfrm>
          <a:prstGeom prst="rect">
            <a:avLst/>
          </a:prstGeom>
        </p:spPr>
      </p:pic>
      <p:sp>
        <p:nvSpPr>
          <p:cNvPr id="11" name="TextBox 10">
            <a:extLst>
              <a:ext uri="{FF2B5EF4-FFF2-40B4-BE49-F238E27FC236}">
                <a16:creationId xmlns:a16="http://schemas.microsoft.com/office/drawing/2014/main" id="{5209E8E1-B825-3BCB-85F2-272A46328458}"/>
              </a:ext>
            </a:extLst>
          </p:cNvPr>
          <p:cNvSpPr txBox="1"/>
          <p:nvPr/>
        </p:nvSpPr>
        <p:spPr>
          <a:xfrm>
            <a:off x="1246543" y="6254334"/>
            <a:ext cx="5679641" cy="246221"/>
          </a:xfrm>
          <a:prstGeom prst="rect">
            <a:avLst/>
          </a:prstGeom>
          <a:noFill/>
        </p:spPr>
        <p:txBody>
          <a:bodyPr wrap="square" rtlCol="0">
            <a:spAutoFit/>
          </a:bodyPr>
          <a:lstStyle/>
          <a:p>
            <a:r>
              <a:rPr lang="en-US" sz="1000">
                <a:solidFill>
                  <a:srgbClr val="4078BD"/>
                </a:solidFill>
                <a:latin typeface="Verdana" panose="020B0604030504040204" pitchFamily="34" charset="0"/>
                <a:ea typeface="Verdana" panose="020B0604030504040204" pitchFamily="34" charset="0"/>
              </a:rPr>
              <a:t>Office of the Connecticut Secretary of the State</a:t>
            </a:r>
          </a:p>
        </p:txBody>
      </p:sp>
      <p:sp>
        <p:nvSpPr>
          <p:cNvPr id="2" name="TextBox 1">
            <a:extLst>
              <a:ext uri="{FF2B5EF4-FFF2-40B4-BE49-F238E27FC236}">
                <a16:creationId xmlns:a16="http://schemas.microsoft.com/office/drawing/2014/main" id="{5862B38B-9D29-A46B-A66E-120EF757EB34}"/>
              </a:ext>
            </a:extLst>
          </p:cNvPr>
          <p:cNvSpPr txBox="1"/>
          <p:nvPr/>
        </p:nvSpPr>
        <p:spPr>
          <a:xfrm>
            <a:off x="868680" y="3972605"/>
            <a:ext cx="4125351" cy="400110"/>
          </a:xfrm>
          <a:prstGeom prst="rect">
            <a:avLst/>
          </a:prstGeom>
          <a:noFill/>
        </p:spPr>
        <p:txBody>
          <a:bodyPr wrap="square" rtlCol="0">
            <a:spAutoFit/>
          </a:bodyPr>
          <a:lstStyle/>
          <a:p>
            <a:pPr algn="ctr"/>
            <a:r>
              <a:rPr lang="en-US" sz="2000">
                <a:solidFill>
                  <a:schemeClr val="bg1"/>
                </a:solidFill>
              </a:rPr>
              <a:t>Those who fail to plan, plan to Fail.</a:t>
            </a:r>
          </a:p>
        </p:txBody>
      </p:sp>
      <p:sp>
        <p:nvSpPr>
          <p:cNvPr id="7" name="TextBox 6">
            <a:extLst>
              <a:ext uri="{FF2B5EF4-FFF2-40B4-BE49-F238E27FC236}">
                <a16:creationId xmlns:a16="http://schemas.microsoft.com/office/drawing/2014/main" id="{ECECF479-C5AA-C2FA-B3E2-D3769A1D91CB}"/>
              </a:ext>
            </a:extLst>
          </p:cNvPr>
          <p:cNvSpPr txBox="1"/>
          <p:nvPr/>
        </p:nvSpPr>
        <p:spPr>
          <a:xfrm>
            <a:off x="6956865" y="3172101"/>
            <a:ext cx="2445043" cy="830997"/>
          </a:xfrm>
          <a:prstGeom prst="rect">
            <a:avLst/>
          </a:prstGeom>
          <a:noFill/>
        </p:spPr>
        <p:txBody>
          <a:bodyPr wrap="square" rtlCol="0">
            <a:spAutoFit/>
          </a:bodyPr>
          <a:lstStyle/>
          <a:p>
            <a:pPr algn="ctr"/>
            <a:r>
              <a:rPr lang="en-US" sz="2400">
                <a:solidFill>
                  <a:schemeClr val="bg1"/>
                </a:solidFill>
              </a:rPr>
              <a:t>Did that really happen?</a:t>
            </a:r>
          </a:p>
        </p:txBody>
      </p:sp>
      <p:sp>
        <p:nvSpPr>
          <p:cNvPr id="8" name="TextBox 7">
            <a:extLst>
              <a:ext uri="{FF2B5EF4-FFF2-40B4-BE49-F238E27FC236}">
                <a16:creationId xmlns:a16="http://schemas.microsoft.com/office/drawing/2014/main" id="{FBE2870F-CAF2-8BF7-9329-5CA4CF89D963}"/>
              </a:ext>
            </a:extLst>
          </p:cNvPr>
          <p:cNvSpPr txBox="1"/>
          <p:nvPr/>
        </p:nvSpPr>
        <p:spPr>
          <a:xfrm>
            <a:off x="1531917" y="2389787"/>
            <a:ext cx="2108533" cy="677108"/>
          </a:xfrm>
          <a:prstGeom prst="rect">
            <a:avLst/>
          </a:prstGeom>
          <a:noFill/>
        </p:spPr>
        <p:txBody>
          <a:bodyPr wrap="square" rtlCol="0">
            <a:spAutoFit/>
          </a:bodyPr>
          <a:lstStyle/>
          <a:p>
            <a:pPr algn="ctr"/>
            <a:r>
              <a:rPr lang="en-US">
                <a:solidFill>
                  <a:schemeClr val="bg1"/>
                </a:solidFill>
              </a:rPr>
              <a:t>What can go wrong, will go </a:t>
            </a:r>
            <a:r>
              <a:rPr lang="en-US" sz="2000">
                <a:solidFill>
                  <a:schemeClr val="bg1"/>
                </a:solidFill>
              </a:rPr>
              <a:t>wrong</a:t>
            </a:r>
            <a:r>
              <a:rPr lang="en-US">
                <a:solidFill>
                  <a:schemeClr val="bg1"/>
                </a:solidFill>
              </a:rPr>
              <a:t>. </a:t>
            </a:r>
          </a:p>
        </p:txBody>
      </p:sp>
      <p:sp>
        <p:nvSpPr>
          <p:cNvPr id="9" name="TextBox 8">
            <a:extLst>
              <a:ext uri="{FF2B5EF4-FFF2-40B4-BE49-F238E27FC236}">
                <a16:creationId xmlns:a16="http://schemas.microsoft.com/office/drawing/2014/main" id="{34570636-9EA9-D65F-67FB-6FF57806CD94}"/>
              </a:ext>
            </a:extLst>
          </p:cNvPr>
          <p:cNvSpPr txBox="1"/>
          <p:nvPr/>
        </p:nvSpPr>
        <p:spPr>
          <a:xfrm>
            <a:off x="5404338" y="4619501"/>
            <a:ext cx="2749248" cy="646331"/>
          </a:xfrm>
          <a:prstGeom prst="rect">
            <a:avLst/>
          </a:prstGeom>
          <a:noFill/>
        </p:spPr>
        <p:txBody>
          <a:bodyPr wrap="square" rtlCol="0">
            <a:spAutoFit/>
          </a:bodyPr>
          <a:lstStyle/>
          <a:p>
            <a:pPr algn="ctr"/>
            <a:r>
              <a:rPr lang="en-US">
                <a:solidFill>
                  <a:schemeClr val="bg1"/>
                </a:solidFill>
              </a:rPr>
              <a:t>The best laid plans of mice and men</a:t>
            </a:r>
          </a:p>
        </p:txBody>
      </p:sp>
    </p:spTree>
    <p:extLst>
      <p:ext uri="{BB962C8B-B14F-4D97-AF65-F5344CB8AC3E}">
        <p14:creationId xmlns:p14="http://schemas.microsoft.com/office/powerpoint/2010/main" val="164602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2E5DFA-5D37-B908-F64E-559F9B6CF096}"/>
              </a:ext>
            </a:extLst>
          </p:cNvPr>
          <p:cNvSpPr>
            <a:spLocks noGrp="1" noRot="1" noMove="1" noResize="1" noEditPoints="1" noAdjustHandles="1" noChangeArrowheads="1" noChangeShapeType="1"/>
          </p:cNvSpPr>
          <p:nvPr/>
        </p:nvSpPr>
        <p:spPr>
          <a:xfrm>
            <a:off x="0" y="0"/>
            <a:ext cx="4678680" cy="405384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84E18F-3D9D-063E-98D1-0BECAE75F2E7}"/>
              </a:ext>
            </a:extLst>
          </p:cNvPr>
          <p:cNvSpPr txBox="1"/>
          <p:nvPr/>
        </p:nvSpPr>
        <p:spPr>
          <a:xfrm>
            <a:off x="4984929" y="941696"/>
            <a:ext cx="6643191" cy="1446550"/>
          </a:xfrm>
          <a:prstGeom prst="rect">
            <a:avLst/>
          </a:prstGeom>
          <a:noFill/>
        </p:spPr>
        <p:txBody>
          <a:bodyPr wrap="square" rtlCol="0">
            <a:spAutoFit/>
          </a:bodyPr>
          <a:lstStyle/>
          <a:p>
            <a:pPr algn="ctr"/>
            <a:r>
              <a:rPr lang="en-US" sz="4400" b="1">
                <a:latin typeface="Verdana" panose="020B0604030504040204" pitchFamily="34" charset="0"/>
                <a:ea typeface="Verdana" panose="020B0604030504040204" pitchFamily="34" charset="0"/>
              </a:rPr>
              <a:t>WHY?! Do we have to do this?</a:t>
            </a:r>
          </a:p>
        </p:txBody>
      </p:sp>
      <p:pic>
        <p:nvPicPr>
          <p:cNvPr id="7" name="Picture 6" descr="Logo&#10;&#10;Description automatically generated">
            <a:extLst>
              <a:ext uri="{FF2B5EF4-FFF2-40B4-BE49-F238E27FC236}">
                <a16:creationId xmlns:a16="http://schemas.microsoft.com/office/drawing/2014/main" id="{B31FEDE1-6249-50FE-497B-A07B8E250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6861" y="5474725"/>
            <a:ext cx="831299" cy="831299"/>
          </a:xfrm>
          <a:prstGeom prst="rect">
            <a:avLst/>
          </a:prstGeom>
        </p:spPr>
      </p:pic>
      <p:sp>
        <p:nvSpPr>
          <p:cNvPr id="9" name="TextBox 8">
            <a:extLst>
              <a:ext uri="{FF2B5EF4-FFF2-40B4-BE49-F238E27FC236}">
                <a16:creationId xmlns:a16="http://schemas.microsoft.com/office/drawing/2014/main" id="{95AB0B9E-4301-4B0F-E50F-969D3B2F81EF}"/>
              </a:ext>
            </a:extLst>
          </p:cNvPr>
          <p:cNvSpPr txBox="1"/>
          <p:nvPr/>
        </p:nvSpPr>
        <p:spPr>
          <a:xfrm>
            <a:off x="4516120" y="4343444"/>
            <a:ext cx="7112000" cy="369332"/>
          </a:xfrm>
          <a:prstGeom prst="rect">
            <a:avLst/>
          </a:prstGeom>
          <a:noFill/>
        </p:spPr>
        <p:txBody>
          <a:bodyPr wrap="square" rtlCol="0">
            <a:spAutoFit/>
          </a:bodyPr>
          <a:lstStyle/>
          <a:p>
            <a:r>
              <a:rPr lang="en-US">
                <a:solidFill>
                  <a:schemeClr val="bg1"/>
                </a:solidFill>
                <a:latin typeface="Verdana" panose="020B0604030504040204" pitchFamily="34" charset="0"/>
                <a:ea typeface="Verdana" panose="020B0604030504040204" pitchFamily="34" charset="0"/>
              </a:rPr>
              <a:t>Text</a:t>
            </a:r>
          </a:p>
        </p:txBody>
      </p:sp>
      <p:sp>
        <p:nvSpPr>
          <p:cNvPr id="12" name="Rectangle 11">
            <a:extLst>
              <a:ext uri="{FF2B5EF4-FFF2-40B4-BE49-F238E27FC236}">
                <a16:creationId xmlns:a16="http://schemas.microsoft.com/office/drawing/2014/main" id="{0D280420-BC20-7186-411F-F5E23E69F547}"/>
              </a:ext>
            </a:extLst>
          </p:cNvPr>
          <p:cNvSpPr>
            <a:spLocks noGrp="1" noRot="1" noMove="1" noResize="1" noEditPoints="1" noAdjustHandles="1" noChangeArrowheads="1" noChangeShapeType="1"/>
          </p:cNvSpPr>
          <p:nvPr/>
        </p:nvSpPr>
        <p:spPr>
          <a:xfrm>
            <a:off x="0" y="4053841"/>
            <a:ext cx="12188952" cy="2494279"/>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t>Connecticut General Statute 9-174a requires every town to have an emergency contingency plan for every</a:t>
            </a:r>
          </a:p>
          <a:p>
            <a:pPr algn="ctr"/>
            <a:r>
              <a:rPr lang="en-US" sz="2800"/>
              <a:t>election, primary, referendum (and yes, it must cover early voting).</a:t>
            </a:r>
            <a:endParaRPr lang="en-US" sz="2800">
              <a:cs typeface="Calibri"/>
            </a:endParaRPr>
          </a:p>
        </p:txBody>
      </p:sp>
      <p:sp>
        <p:nvSpPr>
          <p:cNvPr id="13" name="Rectangle 12">
            <a:extLst>
              <a:ext uri="{FF2B5EF4-FFF2-40B4-BE49-F238E27FC236}">
                <a16:creationId xmlns:a16="http://schemas.microsoft.com/office/drawing/2014/main" id="{4A1B42BE-672F-072F-3B70-2FBA044C606C}"/>
              </a:ext>
            </a:extLst>
          </p:cNvPr>
          <p:cNvSpPr>
            <a:spLocks noGrp="1" noRot="1" noMove="1" noResize="1" noEditPoints="1" noAdjustHandles="1" noChangeArrowheads="1" noChangeShapeType="1"/>
          </p:cNvSpPr>
          <p:nvPr/>
        </p:nvSpPr>
        <p:spPr>
          <a:xfrm>
            <a:off x="0" y="6548121"/>
            <a:ext cx="12188952" cy="325121"/>
          </a:xfrm>
          <a:prstGeom prst="rect">
            <a:avLst/>
          </a:prstGeom>
          <a:solidFill>
            <a:srgbClr val="D2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F908DE04-BD97-69F2-8825-772505641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6861" y="5554354"/>
            <a:ext cx="755726" cy="755726"/>
          </a:xfrm>
          <a:prstGeom prst="rect">
            <a:avLst/>
          </a:prstGeom>
        </p:spPr>
      </p:pic>
    </p:spTree>
    <p:extLst>
      <p:ext uri="{BB962C8B-B14F-4D97-AF65-F5344CB8AC3E}">
        <p14:creationId xmlns:p14="http://schemas.microsoft.com/office/powerpoint/2010/main" val="224370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15B038-5191-AA1D-BE7E-10D9D085B811}"/>
              </a:ext>
            </a:extLst>
          </p:cNvPr>
          <p:cNvSpPr>
            <a:spLocks noGrp="1" noRot="1" noMove="1" noResize="1" noEditPoints="1" noAdjustHandles="1" noChangeArrowheads="1" noChangeShapeType="1"/>
          </p:cNvSpPr>
          <p:nvPr/>
        </p:nvSpPr>
        <p:spPr>
          <a:xfrm>
            <a:off x="0" y="0"/>
            <a:ext cx="5369560" cy="6893560"/>
          </a:xfrm>
          <a:prstGeom prst="rect">
            <a:avLst/>
          </a:prstGeom>
          <a:gradFill flip="none" rotWithShape="1">
            <a:gsLst>
              <a:gs pos="0">
                <a:srgbClr val="D2232A"/>
              </a:gs>
              <a:gs pos="73000">
                <a:srgbClr val="23408F"/>
              </a:gs>
              <a:gs pos="100000">
                <a:srgbClr val="23408F"/>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C514B03-58E8-38D4-B980-BB1E63230563}"/>
              </a:ext>
            </a:extLst>
          </p:cNvPr>
          <p:cNvSpPr>
            <a:spLocks noGrp="1"/>
          </p:cNvSpPr>
          <p:nvPr>
            <p:ph sz="quarter" idx="4"/>
          </p:nvPr>
        </p:nvSpPr>
        <p:spPr>
          <a:xfrm>
            <a:off x="5765800" y="745958"/>
            <a:ext cx="5709904" cy="5426242"/>
          </a:xfrm>
        </p:spPr>
        <p:txBody>
          <a:bodyPr vert="horz" lIns="91440" tIns="45720" rIns="91440" bIns="45720" rtlCol="0" anchor="t">
            <a:normAutofit/>
          </a:bodyPr>
          <a:lstStyle/>
          <a:p>
            <a:r>
              <a:rPr lang="en-US" dirty="0">
                <a:latin typeface="Verdana"/>
                <a:ea typeface="Verdana"/>
              </a:rPr>
              <a:t>SOTS has a model plan</a:t>
            </a:r>
          </a:p>
          <a:p>
            <a:r>
              <a:rPr lang="en-US" dirty="0">
                <a:latin typeface="Verdana"/>
                <a:ea typeface="Verdana"/>
              </a:rPr>
              <a:t>Conn. Agencies Regs. </a:t>
            </a:r>
            <a:r>
              <a:rPr lang="en-US" dirty="0">
                <a:latin typeface="Calibri"/>
                <a:ea typeface="Verdana"/>
                <a:cs typeface="Calibri"/>
              </a:rPr>
              <a:t>§§</a:t>
            </a:r>
            <a:r>
              <a:rPr lang="en-US" dirty="0"/>
              <a:t> 9-174a-1—9-174a-34</a:t>
            </a:r>
            <a:endParaRPr lang="en-US" dirty="0">
              <a:cs typeface="Calibri" panose="020F0502020204030204"/>
            </a:endParaRPr>
          </a:p>
          <a:p>
            <a:endParaRPr lang="en-US" dirty="0">
              <a:latin typeface="Verdana" panose="020B0604030504040204" pitchFamily="34" charset="0"/>
              <a:ea typeface="Verdana" panose="020B0604030504040204" pitchFamily="34" charset="0"/>
            </a:endParaRPr>
          </a:p>
          <a:p>
            <a:r>
              <a:rPr lang="en-US">
                <a:latin typeface="Verdana"/>
                <a:ea typeface="Verdana"/>
              </a:rPr>
              <a:t>You can find this on SOTS website under regulations.</a:t>
            </a:r>
          </a:p>
          <a:p>
            <a:endParaRPr lang="en-US" dirty="0">
              <a:latin typeface="Verdana" panose="020B0604030504040204" pitchFamily="34" charset="0"/>
              <a:ea typeface="Verdana" panose="020B0604030504040204" pitchFamily="34" charset="0"/>
            </a:endParaRPr>
          </a:p>
          <a:p>
            <a:r>
              <a:rPr lang="en-US" dirty="0">
                <a:latin typeface="Verdana"/>
                <a:ea typeface="Verdana"/>
              </a:rPr>
              <a:t>By law, the SOTS plan will be your plan if you do not adopt one.</a:t>
            </a:r>
          </a:p>
        </p:txBody>
      </p:sp>
      <p:sp>
        <p:nvSpPr>
          <p:cNvPr id="2" name="Title 1">
            <a:extLst>
              <a:ext uri="{FF2B5EF4-FFF2-40B4-BE49-F238E27FC236}">
                <a16:creationId xmlns:a16="http://schemas.microsoft.com/office/drawing/2014/main" id="{566DF1CA-947A-139B-02C6-1826F1660C1B}"/>
              </a:ext>
            </a:extLst>
          </p:cNvPr>
          <p:cNvSpPr>
            <a:spLocks noGrp="1"/>
          </p:cNvSpPr>
          <p:nvPr>
            <p:ph type="title"/>
          </p:nvPr>
        </p:nvSpPr>
        <p:spPr>
          <a:xfrm>
            <a:off x="538480" y="1242102"/>
            <a:ext cx="4688840" cy="1325563"/>
          </a:xfrm>
        </p:spPr>
        <p:txBody>
          <a:bodyPr>
            <a:normAutofit/>
          </a:bodyPr>
          <a:lstStyle/>
          <a:p>
            <a:r>
              <a:rPr lang="en-US" sz="4000" b="1">
                <a:solidFill>
                  <a:schemeClr val="bg1"/>
                </a:solidFill>
                <a:latin typeface="Verdana" panose="020B0604030504040204" pitchFamily="34" charset="0"/>
                <a:ea typeface="Verdana" panose="020B0604030504040204" pitchFamily="34" charset="0"/>
              </a:rPr>
              <a:t>What needs to be in the plan?</a:t>
            </a:r>
          </a:p>
        </p:txBody>
      </p:sp>
      <p:pic>
        <p:nvPicPr>
          <p:cNvPr id="13" name="Picture 12" descr="Logo&#10;&#10;Description automatically generated">
            <a:extLst>
              <a:ext uri="{FF2B5EF4-FFF2-40B4-BE49-F238E27FC236}">
                <a16:creationId xmlns:a16="http://schemas.microsoft.com/office/drawing/2014/main" id="{8D29ECD1-6CD8-BFE8-9EAE-83D2CE652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80" y="5792671"/>
            <a:ext cx="755726" cy="755726"/>
          </a:xfrm>
          <a:prstGeom prst="rect">
            <a:avLst/>
          </a:prstGeom>
        </p:spPr>
      </p:pic>
      <p:sp>
        <p:nvSpPr>
          <p:cNvPr id="14" name="TextBox 13">
            <a:extLst>
              <a:ext uri="{FF2B5EF4-FFF2-40B4-BE49-F238E27FC236}">
                <a16:creationId xmlns:a16="http://schemas.microsoft.com/office/drawing/2014/main" id="{E9B85433-02E4-EAB1-4BB8-46D3172C2006}"/>
              </a:ext>
            </a:extLst>
          </p:cNvPr>
          <p:cNvSpPr txBox="1"/>
          <p:nvPr/>
        </p:nvSpPr>
        <p:spPr>
          <a:xfrm>
            <a:off x="1294206" y="6047423"/>
            <a:ext cx="5679641" cy="246221"/>
          </a:xfrm>
          <a:prstGeom prst="rect">
            <a:avLst/>
          </a:prstGeom>
          <a:noFill/>
        </p:spPr>
        <p:txBody>
          <a:bodyPr wrap="square" rtlCol="0">
            <a:spAutoFit/>
          </a:bodyPr>
          <a:lstStyle/>
          <a:p>
            <a:r>
              <a:rPr lang="en-US" sz="1000">
                <a:solidFill>
                  <a:schemeClr val="bg1"/>
                </a:solidFill>
                <a:latin typeface="Verdana" panose="020B0604030504040204" pitchFamily="34" charset="0"/>
                <a:ea typeface="Verdana" panose="020B0604030504040204" pitchFamily="34" charset="0"/>
              </a:rPr>
              <a:t>Office of the Connecticut Secretary of the State</a:t>
            </a:r>
          </a:p>
        </p:txBody>
      </p:sp>
    </p:spTree>
    <p:extLst>
      <p:ext uri="{BB962C8B-B14F-4D97-AF65-F5344CB8AC3E}">
        <p14:creationId xmlns:p14="http://schemas.microsoft.com/office/powerpoint/2010/main" val="134961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What does the plan cover?</a:t>
            </a:r>
          </a:p>
        </p:txBody>
      </p:sp>
      <p:sp>
        <p:nvSpPr>
          <p:cNvPr id="2" name="TextBox 1">
            <a:extLst>
              <a:ext uri="{FF2B5EF4-FFF2-40B4-BE49-F238E27FC236}">
                <a16:creationId xmlns:a16="http://schemas.microsoft.com/office/drawing/2014/main" id="{E7CBF111-3C81-85BE-B0F8-F66C5B33476A}"/>
              </a:ext>
            </a:extLst>
          </p:cNvPr>
          <p:cNvSpPr txBox="1"/>
          <p:nvPr/>
        </p:nvSpPr>
        <p:spPr>
          <a:xfrm>
            <a:off x="3802807" y="2210811"/>
            <a:ext cx="7553325" cy="3785652"/>
          </a:xfrm>
          <a:prstGeom prst="rect">
            <a:avLst/>
          </a:prstGeom>
          <a:noFill/>
        </p:spPr>
        <p:txBody>
          <a:bodyPr wrap="square" lIns="91440" tIns="45720" rIns="91440" bIns="45720" rtlCol="0" anchor="t">
            <a:spAutoFit/>
          </a:bodyPr>
          <a:lstStyle/>
          <a:p>
            <a:r>
              <a:rPr lang="en-US" sz="2400">
                <a:latin typeface="Verdana"/>
                <a:ea typeface="Verdana"/>
              </a:rPr>
              <a:t>Anything and Everything!  </a:t>
            </a:r>
          </a:p>
          <a:p>
            <a:endParaRPr lang="en-US" sz="2400">
              <a:latin typeface="Verdana"/>
              <a:ea typeface="Verdana"/>
              <a:cs typeface="Calibri"/>
            </a:endParaRPr>
          </a:p>
          <a:p>
            <a:r>
              <a:rPr lang="en-US" sz="2400">
                <a:latin typeface="Verdana"/>
                <a:ea typeface="Verdana"/>
              </a:rPr>
              <a:t>Our model plan includes nuclear war, hurricanes, gas leaks.  </a:t>
            </a:r>
            <a:endParaRPr lang="en-US" sz="2400">
              <a:latin typeface="Verdana"/>
              <a:ea typeface="Verdana"/>
              <a:cs typeface="Calibri"/>
            </a:endParaRPr>
          </a:p>
          <a:p>
            <a:endParaRPr lang="en-US" sz="2400">
              <a:latin typeface="Verdana"/>
              <a:ea typeface="Verdana"/>
            </a:endParaRPr>
          </a:p>
          <a:p>
            <a:r>
              <a:rPr lang="en-US" sz="2400">
                <a:latin typeface="Verdana"/>
                <a:ea typeface="Verdana"/>
              </a:rPr>
              <a:t>These are obviously the extremes, but the model plan also covers running out of ballots, power outages, poll workers getting sick, and other common “emergencies” towns encounter on election day.</a:t>
            </a:r>
            <a:endParaRPr lang="en-US" sz="2400">
              <a:latin typeface="Verdana"/>
              <a:ea typeface="Verdana"/>
              <a:cs typeface="Calibri"/>
            </a:endParaRPr>
          </a:p>
        </p:txBody>
      </p:sp>
    </p:spTree>
    <p:extLst>
      <p:ext uri="{BB962C8B-B14F-4D97-AF65-F5344CB8AC3E}">
        <p14:creationId xmlns:p14="http://schemas.microsoft.com/office/powerpoint/2010/main" val="102089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Remember 9/11</a:t>
            </a:r>
          </a:p>
        </p:txBody>
      </p:sp>
      <p:sp>
        <p:nvSpPr>
          <p:cNvPr id="2" name="TextBox 1">
            <a:extLst>
              <a:ext uri="{FF2B5EF4-FFF2-40B4-BE49-F238E27FC236}">
                <a16:creationId xmlns:a16="http://schemas.microsoft.com/office/drawing/2014/main" id="{E7CBF111-3C81-85BE-B0F8-F66C5B33476A}"/>
              </a:ext>
            </a:extLst>
          </p:cNvPr>
          <p:cNvSpPr txBox="1"/>
          <p:nvPr/>
        </p:nvSpPr>
        <p:spPr>
          <a:xfrm>
            <a:off x="3752850" y="3057525"/>
            <a:ext cx="7553325" cy="2308324"/>
          </a:xfrm>
          <a:prstGeom prst="rect">
            <a:avLst/>
          </a:prstGeom>
          <a:noFill/>
        </p:spPr>
        <p:txBody>
          <a:bodyPr wrap="square" lIns="91440" tIns="45720" rIns="91440" bIns="45720" rtlCol="0" anchor="t">
            <a:spAutoFit/>
          </a:bodyPr>
          <a:lstStyle/>
          <a:p>
            <a:r>
              <a:rPr lang="en-US" sz="2400">
                <a:latin typeface="Verdana"/>
                <a:ea typeface="Verdana"/>
              </a:rPr>
              <a:t>I was not here for the election right after 9/11, however, I was told that it was still held.</a:t>
            </a:r>
          </a:p>
          <a:p>
            <a:endParaRPr lang="en-US" sz="2400">
              <a:latin typeface="Verdana"/>
              <a:ea typeface="Verdana"/>
            </a:endParaRPr>
          </a:p>
          <a:p>
            <a:r>
              <a:rPr lang="en-US" sz="2400">
                <a:latin typeface="Verdana"/>
                <a:ea typeface="Verdana"/>
              </a:rPr>
              <a:t>Imagine that everyone was on high alert, but thanks to the dedication of the election officials, it was still held.  </a:t>
            </a:r>
          </a:p>
        </p:txBody>
      </p:sp>
    </p:spTree>
    <p:extLst>
      <p:ext uri="{BB962C8B-B14F-4D97-AF65-F5344CB8AC3E}">
        <p14:creationId xmlns:p14="http://schemas.microsoft.com/office/powerpoint/2010/main" val="95410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lIns="91440" tIns="45720" rIns="91440" bIns="45720" rtlCol="0" anchor="t">
            <a:spAutoFit/>
          </a:bodyPr>
          <a:lstStyle/>
          <a:p>
            <a:r>
              <a:rPr lang="en-US" sz="3000" b="1">
                <a:solidFill>
                  <a:schemeClr val="bg1"/>
                </a:solidFill>
                <a:latin typeface="Verdana"/>
                <a:ea typeface="Verdana"/>
              </a:rPr>
              <a:t>On the Practical Side</a:t>
            </a:r>
          </a:p>
        </p:txBody>
      </p:sp>
      <p:sp>
        <p:nvSpPr>
          <p:cNvPr id="9" name="TextBox 8">
            <a:extLst>
              <a:ext uri="{FF2B5EF4-FFF2-40B4-BE49-F238E27FC236}">
                <a16:creationId xmlns:a16="http://schemas.microsoft.com/office/drawing/2014/main" id="{EC1C8310-1E9C-B813-C311-0C5018782AA3}"/>
              </a:ext>
            </a:extLst>
          </p:cNvPr>
          <p:cNvSpPr txBox="1"/>
          <p:nvPr/>
        </p:nvSpPr>
        <p:spPr>
          <a:xfrm>
            <a:off x="3048705" y="2180925"/>
            <a:ext cx="9051672" cy="4154984"/>
          </a:xfrm>
          <a:prstGeom prst="rect">
            <a:avLst/>
          </a:prstGeom>
          <a:noFill/>
        </p:spPr>
        <p:txBody>
          <a:bodyPr wrap="square" lIns="91440" tIns="45720" rIns="91440" bIns="45720" rtlCol="0" anchor="t">
            <a:spAutoFit/>
          </a:bodyPr>
          <a:lstStyle/>
          <a:p>
            <a:r>
              <a:rPr lang="en-US" sz="2400" b="0" i="0">
                <a:solidFill>
                  <a:srgbClr val="000000"/>
                </a:solidFill>
                <a:effectLst/>
                <a:highlight>
                  <a:srgbClr val="FFFFFF"/>
                </a:highlight>
                <a:latin typeface="Verdana"/>
                <a:ea typeface="Verdana"/>
              </a:rPr>
              <a:t>The statute specifically states that plans must cover the following situations:</a:t>
            </a:r>
          </a:p>
          <a:p>
            <a:endParaRPr lang="en-US" sz="2400" b="0" i="0">
              <a:solidFill>
                <a:srgbClr val="000000"/>
              </a:solidFill>
              <a:effectLst/>
              <a:highlight>
                <a:srgbClr val="FFFFFF"/>
              </a:highlight>
              <a:latin typeface="Verdana" panose="020B0604030504040204" pitchFamily="34" charset="0"/>
              <a:ea typeface="Verdana" panose="020B0604030504040204" pitchFamily="34" charset="0"/>
            </a:endParaRPr>
          </a:p>
          <a:p>
            <a:pPr marL="342900" indent="-342900">
              <a:buAutoNum type="alphaUcParenBoth"/>
            </a:pPr>
            <a:r>
              <a:rPr lang="en-US" sz="2400" b="0" i="0">
                <a:solidFill>
                  <a:srgbClr val="000000"/>
                </a:solidFill>
                <a:effectLst/>
                <a:highlight>
                  <a:srgbClr val="FFFFFF"/>
                </a:highlight>
                <a:latin typeface="Verdana"/>
                <a:ea typeface="Verdana"/>
              </a:rPr>
              <a:t>a shortage or absence of poll workers</a:t>
            </a:r>
          </a:p>
          <a:p>
            <a:pPr marL="342900" indent="-342900">
              <a:buAutoNum type="alphaUcParenBoth"/>
            </a:pPr>
            <a:r>
              <a:rPr lang="en-US" sz="2400" b="0" i="0">
                <a:solidFill>
                  <a:srgbClr val="000000"/>
                </a:solidFill>
                <a:effectLst/>
                <a:highlight>
                  <a:srgbClr val="FFFFFF"/>
                </a:highlight>
                <a:latin typeface="Verdana"/>
                <a:ea typeface="Verdana"/>
              </a:rPr>
              <a:t>a loss of power,</a:t>
            </a:r>
            <a:r>
              <a:rPr lang="en-US" sz="2400">
                <a:solidFill>
                  <a:srgbClr val="000000"/>
                </a:solidFill>
                <a:highlight>
                  <a:srgbClr val="FFFFFF"/>
                </a:highlight>
                <a:latin typeface="Verdana"/>
                <a:ea typeface="Verdana"/>
              </a:rPr>
              <a:t> </a:t>
            </a:r>
          </a:p>
          <a:p>
            <a:pPr marL="342900" indent="-342900">
              <a:buAutoNum type="alphaUcParenBoth"/>
            </a:pPr>
            <a:r>
              <a:rPr lang="en-US" sz="2400" b="0" i="0">
                <a:solidFill>
                  <a:srgbClr val="000000"/>
                </a:solidFill>
                <a:effectLst/>
                <a:highlight>
                  <a:srgbClr val="FFFFFF"/>
                </a:highlight>
                <a:latin typeface="Verdana"/>
                <a:ea typeface="Verdana"/>
              </a:rPr>
              <a:t>a fire or </a:t>
            </a:r>
            <a:r>
              <a:rPr lang="en-US" sz="2400">
                <a:solidFill>
                  <a:srgbClr val="000000"/>
                </a:solidFill>
                <a:highlight>
                  <a:srgbClr val="FFFFFF"/>
                </a:highlight>
                <a:latin typeface="Verdana"/>
                <a:ea typeface="Verdana"/>
              </a:rPr>
              <a:t>fire </a:t>
            </a:r>
            <a:r>
              <a:rPr lang="en-US" sz="2400" b="0" i="0">
                <a:solidFill>
                  <a:srgbClr val="000000"/>
                </a:solidFill>
                <a:effectLst/>
                <a:highlight>
                  <a:srgbClr val="FFFFFF"/>
                </a:highlight>
                <a:latin typeface="Verdana"/>
                <a:ea typeface="Verdana"/>
              </a:rPr>
              <a:t>alarm </a:t>
            </a:r>
            <a:r>
              <a:rPr lang="en-US" sz="2400">
                <a:solidFill>
                  <a:srgbClr val="000000"/>
                </a:solidFill>
                <a:highlight>
                  <a:srgbClr val="FFFFFF"/>
                </a:highlight>
                <a:latin typeface="Verdana"/>
                <a:ea typeface="Verdana"/>
              </a:rPr>
              <a:t>within</a:t>
            </a:r>
            <a:r>
              <a:rPr lang="en-US" sz="2400" b="0" i="0">
                <a:solidFill>
                  <a:srgbClr val="000000"/>
                </a:solidFill>
                <a:effectLst/>
                <a:highlight>
                  <a:srgbClr val="FFFFFF"/>
                </a:highlight>
                <a:latin typeface="Verdana"/>
                <a:ea typeface="Verdana"/>
              </a:rPr>
              <a:t> a polling place,</a:t>
            </a:r>
            <a:r>
              <a:rPr lang="en-US" sz="2400">
                <a:solidFill>
                  <a:srgbClr val="000000"/>
                </a:solidFill>
                <a:highlight>
                  <a:srgbClr val="FFFFFF"/>
                </a:highlight>
                <a:latin typeface="Verdana"/>
                <a:ea typeface="Verdana"/>
              </a:rPr>
              <a:t> </a:t>
            </a:r>
            <a:endParaRPr lang="en-US" sz="2400" b="0" i="0">
              <a:solidFill>
                <a:srgbClr val="000000"/>
              </a:solidFill>
              <a:effectLst/>
              <a:highlight>
                <a:srgbClr val="FFFFFF"/>
              </a:highlight>
              <a:latin typeface="Verdana" panose="020B0604030504040204" pitchFamily="34" charset="0"/>
              <a:ea typeface="Verdana" panose="020B0604030504040204" pitchFamily="34" charset="0"/>
            </a:endParaRPr>
          </a:p>
          <a:p>
            <a:pPr marL="342900" indent="-342900">
              <a:buAutoNum type="alphaUcParenBoth"/>
            </a:pPr>
            <a:r>
              <a:rPr lang="en-US" sz="2400" b="0" i="0">
                <a:solidFill>
                  <a:srgbClr val="000000"/>
                </a:solidFill>
                <a:effectLst/>
                <a:highlight>
                  <a:srgbClr val="FFFFFF"/>
                </a:highlight>
                <a:latin typeface="Verdana"/>
                <a:ea typeface="Verdana"/>
              </a:rPr>
              <a:t>voting machine malfunctions,</a:t>
            </a:r>
            <a:r>
              <a:rPr lang="en-US" sz="2400">
                <a:solidFill>
                  <a:srgbClr val="000000"/>
                </a:solidFill>
                <a:highlight>
                  <a:srgbClr val="FFFFFF"/>
                </a:highlight>
                <a:latin typeface="Verdana"/>
                <a:ea typeface="Verdana"/>
              </a:rPr>
              <a:t> </a:t>
            </a:r>
            <a:endParaRPr lang="en-US" sz="2400" b="0" i="0">
              <a:solidFill>
                <a:srgbClr val="000000"/>
              </a:solidFill>
              <a:effectLst/>
              <a:highlight>
                <a:srgbClr val="FFFFFF"/>
              </a:highlight>
              <a:latin typeface="Verdana" panose="020B0604030504040204" pitchFamily="34" charset="0"/>
              <a:ea typeface="Verdana" panose="020B0604030504040204" pitchFamily="34" charset="0"/>
            </a:endParaRPr>
          </a:p>
          <a:p>
            <a:pPr marL="342900" indent="-342900">
              <a:buAutoNum type="alphaUcParenBoth"/>
            </a:pPr>
            <a:r>
              <a:rPr lang="en-US" sz="2400" b="0" i="0">
                <a:solidFill>
                  <a:srgbClr val="000000"/>
                </a:solidFill>
                <a:effectLst/>
                <a:highlight>
                  <a:srgbClr val="FFFFFF"/>
                </a:highlight>
                <a:latin typeface="Verdana"/>
                <a:ea typeface="Verdana"/>
              </a:rPr>
              <a:t>a weather </a:t>
            </a:r>
            <a:r>
              <a:rPr lang="en-US" sz="2400">
                <a:solidFill>
                  <a:srgbClr val="000000"/>
                </a:solidFill>
                <a:highlight>
                  <a:srgbClr val="FFFFFF"/>
                </a:highlight>
                <a:latin typeface="Verdana"/>
                <a:ea typeface="Verdana"/>
              </a:rPr>
              <a:t>disaster or</a:t>
            </a:r>
            <a:r>
              <a:rPr lang="en-US" sz="2400" b="0" i="0">
                <a:solidFill>
                  <a:srgbClr val="000000"/>
                </a:solidFill>
                <a:effectLst/>
                <a:highlight>
                  <a:srgbClr val="FFFFFF"/>
                </a:highlight>
                <a:latin typeface="Verdana"/>
                <a:ea typeface="Verdana"/>
              </a:rPr>
              <a:t> other natural disaster,</a:t>
            </a:r>
            <a:r>
              <a:rPr lang="en-US" sz="2400">
                <a:solidFill>
                  <a:srgbClr val="000000"/>
                </a:solidFill>
                <a:highlight>
                  <a:srgbClr val="FFFFFF"/>
                </a:highlight>
                <a:latin typeface="Verdana"/>
                <a:ea typeface="Verdana"/>
              </a:rPr>
              <a:t> </a:t>
            </a:r>
            <a:endParaRPr lang="en-US" sz="2400" b="0" i="0">
              <a:solidFill>
                <a:srgbClr val="000000"/>
              </a:solidFill>
              <a:effectLst/>
              <a:highlight>
                <a:srgbClr val="FFFFFF"/>
              </a:highlight>
              <a:latin typeface="Verdana" panose="020B0604030504040204" pitchFamily="34" charset="0"/>
              <a:ea typeface="Verdana" panose="020B0604030504040204" pitchFamily="34" charset="0"/>
            </a:endParaRPr>
          </a:p>
          <a:p>
            <a:pPr marL="342900" indent="-342900">
              <a:buAutoNum type="alphaUcParenBoth"/>
            </a:pPr>
            <a:r>
              <a:rPr lang="en-US" sz="2400" b="0" i="0">
                <a:solidFill>
                  <a:srgbClr val="000000"/>
                </a:solidFill>
                <a:effectLst/>
                <a:highlight>
                  <a:srgbClr val="FFFFFF"/>
                </a:highlight>
                <a:latin typeface="Verdana"/>
                <a:ea typeface="Verdana"/>
              </a:rPr>
              <a:t>the need to remove and replace a poll worker or moderator, and</a:t>
            </a:r>
            <a:r>
              <a:rPr lang="en-US" sz="2400">
                <a:solidFill>
                  <a:srgbClr val="000000"/>
                </a:solidFill>
                <a:highlight>
                  <a:srgbClr val="FFFFFF"/>
                </a:highlight>
                <a:latin typeface="Verdana"/>
                <a:ea typeface="Verdana"/>
              </a:rPr>
              <a:t> </a:t>
            </a:r>
            <a:endParaRPr lang="en-US" sz="2400" b="0" i="0">
              <a:solidFill>
                <a:srgbClr val="000000"/>
              </a:solidFill>
              <a:effectLst/>
              <a:highlight>
                <a:srgbClr val="FFFFFF"/>
              </a:highlight>
              <a:latin typeface="Verdana" panose="020B0604030504040204" pitchFamily="34" charset="0"/>
              <a:ea typeface="Verdana" panose="020B0604030504040204" pitchFamily="34" charset="0"/>
            </a:endParaRPr>
          </a:p>
          <a:p>
            <a:pPr marL="342900" indent="-342900">
              <a:buAutoNum type="alphaUcParenBoth"/>
            </a:pPr>
            <a:r>
              <a:rPr lang="en-US" sz="2400" b="0" i="0">
                <a:solidFill>
                  <a:srgbClr val="000000"/>
                </a:solidFill>
                <a:effectLst/>
                <a:highlight>
                  <a:srgbClr val="FFFFFF"/>
                </a:highlight>
                <a:latin typeface="Verdana"/>
                <a:ea typeface="Verdana"/>
              </a:rPr>
              <a:t>disorder in and around the polling place</a:t>
            </a:r>
            <a:r>
              <a:rPr lang="en-US" sz="2400">
                <a:solidFill>
                  <a:srgbClr val="000000"/>
                </a:solidFill>
                <a:highlight>
                  <a:srgbClr val="FFFFFF"/>
                </a:highlight>
                <a:latin typeface="Verdana"/>
                <a:ea typeface="Verdana"/>
              </a:rPr>
              <a:t>.</a:t>
            </a:r>
            <a:endParaRPr lang="en-US" sz="2400">
              <a:latin typeface="Verdana"/>
              <a:ea typeface="Verdana"/>
            </a:endParaRPr>
          </a:p>
        </p:txBody>
      </p:sp>
    </p:spTree>
    <p:extLst>
      <p:ext uri="{BB962C8B-B14F-4D97-AF65-F5344CB8AC3E}">
        <p14:creationId xmlns:p14="http://schemas.microsoft.com/office/powerpoint/2010/main" val="289581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Early Voting</a:t>
            </a:r>
          </a:p>
        </p:txBody>
      </p:sp>
      <p:sp>
        <p:nvSpPr>
          <p:cNvPr id="9" name="TextBox 8">
            <a:extLst>
              <a:ext uri="{FF2B5EF4-FFF2-40B4-BE49-F238E27FC236}">
                <a16:creationId xmlns:a16="http://schemas.microsoft.com/office/drawing/2014/main" id="{EC1C8310-1E9C-B813-C311-0C5018782AA3}"/>
              </a:ext>
            </a:extLst>
          </p:cNvPr>
          <p:cNvSpPr txBox="1"/>
          <p:nvPr/>
        </p:nvSpPr>
        <p:spPr>
          <a:xfrm>
            <a:off x="3048427" y="2258049"/>
            <a:ext cx="8013586" cy="4524315"/>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The Early Voting Handbook</a:t>
            </a: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r>
              <a:rPr lang="en-US" sz="2400">
                <a:latin typeface="Verdana"/>
                <a:ea typeface="Verdana"/>
              </a:rPr>
              <a:t>The law requires emergency contingency plans to address early voting-related logistics, including the following: </a:t>
            </a:r>
          </a:p>
          <a:p>
            <a:endParaRPr lang="en-US" sz="2400">
              <a:latin typeface="Verdana"/>
              <a:ea typeface="Verdana"/>
            </a:endParaRPr>
          </a:p>
          <a:p>
            <a:pPr marL="457200" indent="-457200">
              <a:buAutoNum type="arabicPeriod"/>
            </a:pPr>
            <a:r>
              <a:rPr lang="en-US" sz="2400">
                <a:latin typeface="Verdana"/>
                <a:ea typeface="Verdana"/>
              </a:rPr>
              <a:t>solutions for envelope shortages, </a:t>
            </a:r>
            <a:endParaRPr lang="en-US" sz="2400">
              <a:latin typeface="Verdana"/>
              <a:ea typeface="Verdana"/>
              <a:cs typeface="Calibri"/>
            </a:endParaRPr>
          </a:p>
          <a:p>
            <a:pPr marL="457200" indent="-457200">
              <a:buAutoNum type="arabicPeriod"/>
            </a:pPr>
            <a:r>
              <a:rPr lang="en-US" sz="2400">
                <a:latin typeface="Verdana"/>
                <a:ea typeface="Verdana"/>
              </a:rPr>
              <a:t>Strategies to address staffing shortages for early voting, </a:t>
            </a:r>
            <a:endParaRPr lang="en-US" sz="2400">
              <a:latin typeface="Verdana"/>
              <a:ea typeface="Verdana"/>
              <a:cs typeface="Calibri"/>
            </a:endParaRPr>
          </a:p>
          <a:p>
            <a:pPr marL="457200" indent="-457200">
              <a:buAutoNum type="arabicPeriod"/>
            </a:pPr>
            <a:r>
              <a:rPr lang="en-US" sz="2400">
                <a:latin typeface="Verdana"/>
                <a:ea typeface="Verdana"/>
              </a:rPr>
              <a:t>a fire or alarm within an early voting location, and </a:t>
            </a:r>
            <a:endParaRPr lang="en-US" sz="2400">
              <a:latin typeface="Verdana"/>
              <a:ea typeface="Verdana"/>
              <a:cs typeface="Calibri"/>
            </a:endParaRPr>
          </a:p>
          <a:p>
            <a:pPr marL="457200" indent="-457200">
              <a:buAutoNum type="arabicPeriod"/>
            </a:pPr>
            <a:r>
              <a:rPr lang="en-US" sz="2400">
                <a:latin typeface="Verdana"/>
                <a:ea typeface="Verdana"/>
              </a:rPr>
              <a:t>disorder in or around an early voting location.</a:t>
            </a:r>
            <a:endParaRPr lang="en-US" sz="2400">
              <a:latin typeface="Calibri" panose="020F0502020204030204"/>
              <a:ea typeface="Verdana"/>
              <a:cs typeface="Calibri"/>
            </a:endParaRPr>
          </a:p>
        </p:txBody>
      </p:sp>
    </p:spTree>
    <p:extLst>
      <p:ext uri="{BB962C8B-B14F-4D97-AF65-F5344CB8AC3E}">
        <p14:creationId xmlns:p14="http://schemas.microsoft.com/office/powerpoint/2010/main" val="28523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BFF2CB-878C-6706-BA9F-37B45E7FB58E}"/>
              </a:ext>
            </a:extLst>
          </p:cNvPr>
          <p:cNvSpPr txBox="1"/>
          <p:nvPr/>
        </p:nvSpPr>
        <p:spPr>
          <a:xfrm>
            <a:off x="3529588" y="1089191"/>
            <a:ext cx="8744473" cy="584775"/>
          </a:xfrm>
          <a:prstGeom prst="rect">
            <a:avLst/>
          </a:prstGeom>
          <a:noFill/>
        </p:spPr>
        <p:txBody>
          <a:bodyPr wrap="square" rtlCol="0">
            <a:spAutoFit/>
          </a:bodyPr>
          <a:lstStyle/>
          <a:p>
            <a:r>
              <a:rPr lang="en-US" sz="3200" b="1">
                <a:solidFill>
                  <a:schemeClr val="bg1"/>
                </a:solidFill>
                <a:latin typeface="Verdana" panose="020B0604030504040204" pitchFamily="34" charset="0"/>
                <a:ea typeface="Verdana" panose="020B0604030504040204" pitchFamily="34" charset="0"/>
              </a:rPr>
              <a:t>Title</a:t>
            </a:r>
          </a:p>
        </p:txBody>
      </p:sp>
      <p:pic>
        <p:nvPicPr>
          <p:cNvPr id="4" name="Picture 3" descr="A picture containing emblem, symbol, text, logo&#10;&#10;Description automatically generated">
            <a:extLst>
              <a:ext uri="{FF2B5EF4-FFF2-40B4-BE49-F238E27FC236}">
                <a16:creationId xmlns:a16="http://schemas.microsoft.com/office/drawing/2014/main" id="{B752EC39-1C66-5B93-EB53-6183918C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6" name="Rectangle 5">
            <a:extLst>
              <a:ext uri="{FF2B5EF4-FFF2-40B4-BE49-F238E27FC236}">
                <a16:creationId xmlns:a16="http://schemas.microsoft.com/office/drawing/2014/main" id="{9F899527-AA38-F5A5-8FC4-688A1F9E68ED}"/>
              </a:ext>
            </a:extLst>
          </p:cNvPr>
          <p:cNvSpPr>
            <a:spLocks noGrp="1" noRot="1" noMove="1" noResize="1" noEditPoints="1" noAdjustHandles="1" noChangeArrowheads="1" noChangeShapeType="1"/>
          </p:cNvSpPr>
          <p:nvPr/>
        </p:nvSpPr>
        <p:spPr>
          <a:xfrm>
            <a:off x="-45720" y="0"/>
            <a:ext cx="2946400" cy="6858000"/>
          </a:xfrm>
          <a:prstGeom prst="rect">
            <a:avLst/>
          </a:prstGeom>
          <a:solidFill>
            <a:srgbClr val="4078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323178-56E7-D1D7-489A-CBFEA475403D}"/>
              </a:ext>
            </a:extLst>
          </p:cNvPr>
          <p:cNvSpPr>
            <a:spLocks noGrp="1" noRot="1" noMove="1" noResize="1" noEditPoints="1" noAdjustHandles="1" noChangeArrowheads="1" noChangeShapeType="1"/>
          </p:cNvSpPr>
          <p:nvPr/>
        </p:nvSpPr>
        <p:spPr>
          <a:xfrm>
            <a:off x="2523280" y="690880"/>
            <a:ext cx="9668719" cy="1417320"/>
          </a:xfrm>
          <a:prstGeom prst="rect">
            <a:avLst/>
          </a:prstGeom>
          <a:solidFill>
            <a:srgbClr val="23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298DDAA-F7AE-EAEF-43D9-16EEC785F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5192" y="800548"/>
            <a:ext cx="1197983" cy="1197983"/>
          </a:xfrm>
          <a:prstGeom prst="rect">
            <a:avLst/>
          </a:prstGeom>
        </p:spPr>
      </p:pic>
      <p:sp>
        <p:nvSpPr>
          <p:cNvPr id="8" name="TextBox 7">
            <a:extLst>
              <a:ext uri="{FF2B5EF4-FFF2-40B4-BE49-F238E27FC236}">
                <a16:creationId xmlns:a16="http://schemas.microsoft.com/office/drawing/2014/main" id="{A0CE8B52-30E5-A5DB-BAC1-FE568E98C100}"/>
              </a:ext>
            </a:extLst>
          </p:cNvPr>
          <p:cNvSpPr txBox="1"/>
          <p:nvPr/>
        </p:nvSpPr>
        <p:spPr>
          <a:xfrm>
            <a:off x="4065043" y="1107151"/>
            <a:ext cx="7615405" cy="553998"/>
          </a:xfrm>
          <a:prstGeom prst="rect">
            <a:avLst/>
          </a:prstGeom>
          <a:noFill/>
        </p:spPr>
        <p:txBody>
          <a:bodyPr wrap="square" rtlCol="0">
            <a:spAutoFit/>
          </a:bodyPr>
          <a:lstStyle/>
          <a:p>
            <a:r>
              <a:rPr lang="en-US" sz="3000" b="1">
                <a:solidFill>
                  <a:schemeClr val="bg1"/>
                </a:solidFill>
                <a:latin typeface="Verdana" panose="020B0604030504040204" pitchFamily="34" charset="0"/>
                <a:ea typeface="Verdana" panose="020B0604030504040204" pitchFamily="34" charset="0"/>
              </a:rPr>
              <a:t>Real Life Situation</a:t>
            </a:r>
          </a:p>
        </p:txBody>
      </p:sp>
      <p:sp>
        <p:nvSpPr>
          <p:cNvPr id="9" name="TextBox 8">
            <a:extLst>
              <a:ext uri="{FF2B5EF4-FFF2-40B4-BE49-F238E27FC236}">
                <a16:creationId xmlns:a16="http://schemas.microsoft.com/office/drawing/2014/main" id="{EC1C8310-1E9C-B813-C311-0C5018782AA3}"/>
              </a:ext>
            </a:extLst>
          </p:cNvPr>
          <p:cNvSpPr txBox="1"/>
          <p:nvPr/>
        </p:nvSpPr>
        <p:spPr>
          <a:xfrm>
            <a:off x="3666862" y="2699788"/>
            <a:ext cx="8013586" cy="2923877"/>
          </a:xfrm>
          <a:prstGeom prst="rect">
            <a:avLst/>
          </a:prstGeom>
          <a:noFill/>
        </p:spPr>
        <p:txBody>
          <a:bodyPr wrap="square" lIns="91440" tIns="45720" rIns="91440" bIns="45720" rtlCol="0" anchor="t">
            <a:spAutoFit/>
          </a:bodyPr>
          <a:lstStyle/>
          <a:p>
            <a:r>
              <a:rPr lang="en-US" sz="2400">
                <a:solidFill>
                  <a:srgbClr val="000000"/>
                </a:solidFill>
                <a:highlight>
                  <a:srgbClr val="FFFFFF"/>
                </a:highlight>
                <a:latin typeface="Verdana"/>
                <a:ea typeface="Verdana"/>
              </a:rPr>
              <a:t>Right before early voting started in March, one town lost their internet connection:</a:t>
            </a:r>
          </a:p>
          <a:p>
            <a:endParaRPr lang="en-US" sz="2400">
              <a:solidFill>
                <a:srgbClr val="000000"/>
              </a:solidFill>
              <a:highlight>
                <a:srgbClr val="FFFFFF"/>
              </a:highlight>
              <a:latin typeface="Verdana" panose="020B0604030504040204" pitchFamily="34" charset="0"/>
              <a:ea typeface="Verdana" panose="020B0604030504040204" pitchFamily="34" charset="0"/>
            </a:endParaRPr>
          </a:p>
          <a:p>
            <a:r>
              <a:rPr lang="en-US" sz="2400">
                <a:solidFill>
                  <a:srgbClr val="000000"/>
                </a:solidFill>
                <a:highlight>
                  <a:srgbClr val="FFFFFF"/>
                </a:highlight>
                <a:latin typeface="Verdana"/>
                <a:ea typeface="Verdana"/>
              </a:rPr>
              <a:t>	No internet</a:t>
            </a:r>
          </a:p>
          <a:p>
            <a:r>
              <a:rPr lang="en-US" sz="2400">
                <a:solidFill>
                  <a:srgbClr val="000000"/>
                </a:solidFill>
                <a:highlight>
                  <a:srgbClr val="FFFFFF"/>
                </a:highlight>
                <a:latin typeface="Verdana"/>
                <a:ea typeface="Verdana"/>
              </a:rPr>
              <a:t>	No CVRS</a:t>
            </a:r>
          </a:p>
          <a:p>
            <a:r>
              <a:rPr lang="en-US" sz="2400">
                <a:solidFill>
                  <a:srgbClr val="000000"/>
                </a:solidFill>
                <a:highlight>
                  <a:srgbClr val="FFFFFF"/>
                </a:highlight>
                <a:latin typeface="Verdana"/>
                <a:ea typeface="Verdana"/>
              </a:rPr>
              <a:t>	Early Voting in two days</a:t>
            </a:r>
          </a:p>
          <a:p>
            <a:r>
              <a:rPr lang="en-US" sz="2000">
                <a:solidFill>
                  <a:srgbClr val="000000"/>
                </a:solidFill>
                <a:highlight>
                  <a:srgbClr val="FFFFFF"/>
                </a:highlight>
                <a:latin typeface="Verdana"/>
                <a:ea typeface="Verdana"/>
              </a:rPr>
              <a:t>	</a:t>
            </a:r>
          </a:p>
          <a:p>
            <a:endParaRPr lang="en-US" sz="20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92010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PowerPoint Presentation</vt:lpstr>
      <vt:lpstr>PowerPoint Presentation</vt:lpstr>
      <vt:lpstr>PowerPoint Presentation</vt:lpstr>
      <vt:lpstr>What needs to be in the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Satterlee, Eliza</dc:creator>
  <cp:lastModifiedBy>DeCarlo, Timothy</cp:lastModifiedBy>
  <cp:revision>2</cp:revision>
  <dcterms:created xsi:type="dcterms:W3CDTF">2023-10-04T14:55:39Z</dcterms:created>
  <dcterms:modified xsi:type="dcterms:W3CDTF">2024-04-11T22:19:39Z</dcterms:modified>
</cp:coreProperties>
</file>