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9" r:id="rId2"/>
  </p:sldMasterIdLst>
  <p:notesMasterIdLst>
    <p:notesMasterId r:id="rId16"/>
  </p:notesMasterIdLst>
  <p:handoutMasterIdLst>
    <p:handoutMasterId r:id="rId17"/>
  </p:handoutMasterIdLst>
  <p:sldIdLst>
    <p:sldId id="361" r:id="rId3"/>
    <p:sldId id="365" r:id="rId4"/>
    <p:sldId id="363" r:id="rId5"/>
    <p:sldId id="364" r:id="rId6"/>
    <p:sldId id="369" r:id="rId7"/>
    <p:sldId id="371" r:id="rId8"/>
    <p:sldId id="347" r:id="rId9"/>
    <p:sldId id="346" r:id="rId10"/>
    <p:sldId id="367" r:id="rId11"/>
    <p:sldId id="351" r:id="rId12"/>
    <p:sldId id="354" r:id="rId13"/>
    <p:sldId id="366" r:id="rId14"/>
    <p:sldId id="353" r:id="rId15"/>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7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88462" autoAdjust="0"/>
  </p:normalViewPr>
  <p:slideViewPr>
    <p:cSldViewPr>
      <p:cViewPr varScale="1">
        <p:scale>
          <a:sx n="111" d="100"/>
          <a:sy n="111" d="100"/>
        </p:scale>
        <p:origin x="510" y="114"/>
      </p:cViewPr>
      <p:guideLst>
        <p:guide orient="horz" pos="672"/>
        <p:guide pos="71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B536112-6C63-4B4C-9D1E-621169A9AECA}" type="datetimeFigureOut">
              <a:rPr lang="en-US" smtClean="0"/>
              <a:t>4/4/2019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17A7851-B128-477E-96B8-F50DF2E7CD10}" type="slidenum">
              <a:rPr lang="en-US" smtClean="0"/>
              <a:t>‹#›</a:t>
            </a:fld>
            <a:endParaRPr lang="en-US"/>
          </a:p>
        </p:txBody>
      </p:sp>
    </p:spTree>
    <p:extLst>
      <p:ext uri="{BB962C8B-B14F-4D97-AF65-F5344CB8AC3E}">
        <p14:creationId xmlns:p14="http://schemas.microsoft.com/office/powerpoint/2010/main" val="647282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F43118-6DC2-4705-9846-F53F913FF8A3}" type="datetimeFigureOut">
              <a:rPr lang="en-US" smtClean="0"/>
              <a:t>4/4/2019</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1CAC96-518B-4642-A754-864F4822B1AE}" type="slidenum">
              <a:rPr lang="en-US" smtClean="0"/>
              <a:t>‹#›</a:t>
            </a:fld>
            <a:endParaRPr lang="en-US"/>
          </a:p>
        </p:txBody>
      </p:sp>
    </p:spTree>
    <p:extLst>
      <p:ext uri="{BB962C8B-B14F-4D97-AF65-F5344CB8AC3E}">
        <p14:creationId xmlns:p14="http://schemas.microsoft.com/office/powerpoint/2010/main" val="32203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2EA8C-C275-416B-9DF6-65790E643670}" type="slidenum">
              <a:rPr lang="en-US" smtClean="0"/>
              <a:t>2</a:t>
            </a:fld>
            <a:endParaRPr lang="en-US" dirty="0"/>
          </a:p>
        </p:txBody>
      </p:sp>
    </p:spTree>
    <p:extLst>
      <p:ext uri="{BB962C8B-B14F-4D97-AF65-F5344CB8AC3E}">
        <p14:creationId xmlns:p14="http://schemas.microsoft.com/office/powerpoint/2010/main" val="357787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2EA8C-C275-416B-9DF6-65790E6436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8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2EA8C-C275-416B-9DF6-65790E6436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29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PSAs (Regular and Supervisory,</a:t>
            </a:r>
            <a:r>
              <a:rPr lang="en-US" baseline="0" dirty="0" smtClean="0"/>
              <a:t> excluding the Regional PSA)</a:t>
            </a:r>
            <a:r>
              <a:rPr lang="en-US" dirty="0" smtClean="0"/>
              <a:t> = Regions VII and X have 5 PSAs, while Region IV has 17</a:t>
            </a:r>
          </a:p>
          <a:p>
            <a:r>
              <a:rPr lang="en-US" dirty="0" smtClean="0"/>
              <a:t>CSIs (Regular, Supervisory, and Senior) = Region I has 6 CSIs, while Region</a:t>
            </a:r>
            <a:r>
              <a:rPr lang="en-US" baseline="0" dirty="0" smtClean="0"/>
              <a:t> V has 28</a:t>
            </a:r>
            <a:endParaRPr lang="en-US" dirty="0"/>
          </a:p>
        </p:txBody>
      </p:sp>
      <p:sp>
        <p:nvSpPr>
          <p:cNvPr id="4" name="Slide Number Placeholder 3"/>
          <p:cNvSpPr>
            <a:spLocks noGrp="1"/>
          </p:cNvSpPr>
          <p:nvPr>
            <p:ph type="sldNum" sz="quarter" idx="10"/>
          </p:nvPr>
        </p:nvSpPr>
        <p:spPr/>
        <p:txBody>
          <a:bodyPr/>
          <a:lstStyle/>
          <a:p>
            <a:pPr>
              <a:defRPr/>
            </a:pPr>
            <a:fld id="{65471F9A-B9F2-41D6-B914-1029BD6179BF}" type="slidenum">
              <a:rPr lang="en-US" altLang="en-US" smtClean="0"/>
              <a:pPr>
                <a:defRPr/>
              </a:pPr>
              <a:t>5</a:t>
            </a:fld>
            <a:endParaRPr lang="en-US" altLang="en-US" dirty="0"/>
          </a:p>
        </p:txBody>
      </p:sp>
    </p:spTree>
    <p:extLst>
      <p:ext uri="{BB962C8B-B14F-4D97-AF65-F5344CB8AC3E}">
        <p14:creationId xmlns:p14="http://schemas.microsoft.com/office/powerpoint/2010/main" val="270989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2EA8C-C275-416B-9DF6-65790E6436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69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CAC96-518B-4642-A754-864F4822B1AE}" type="slidenum">
              <a:rPr lang="en-US" smtClean="0"/>
              <a:t>8</a:t>
            </a:fld>
            <a:endParaRPr lang="en-US"/>
          </a:p>
        </p:txBody>
      </p:sp>
    </p:spTree>
    <p:extLst>
      <p:ext uri="{BB962C8B-B14F-4D97-AF65-F5344CB8AC3E}">
        <p14:creationId xmlns:p14="http://schemas.microsoft.com/office/powerpoint/2010/main" val="398020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2EA8C-C275-416B-9DF6-65790E6436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03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indent="0" defTabSz="931774">
              <a:buFont typeface="+mj-lt"/>
              <a:buNone/>
              <a:defRPr/>
            </a:pPr>
            <a:endParaRPr lang="en-US" sz="2100" dirty="0">
              <a:solidFill>
                <a:schemeClr val="accent1">
                  <a:lumMod val="50000"/>
                </a:schemeClr>
              </a:solidFill>
            </a:endParaRPr>
          </a:p>
          <a:p>
            <a:pPr marL="232943" indent="-232943">
              <a:buFont typeface="+mj-lt"/>
              <a:buAutoNum type="arabicPeriod"/>
            </a:pPr>
            <a:endParaRPr lang="en-US" sz="2100" dirty="0">
              <a:solidFill>
                <a:schemeClr val="accent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F51CAC96-518B-4642-A754-864F4822B1AE}" type="slidenum">
              <a:rPr lang="en-US" smtClean="0"/>
              <a:t>11</a:t>
            </a:fld>
            <a:endParaRPr lang="en-US"/>
          </a:p>
        </p:txBody>
      </p:sp>
    </p:spTree>
    <p:extLst>
      <p:ext uri="{BB962C8B-B14F-4D97-AF65-F5344CB8AC3E}">
        <p14:creationId xmlns:p14="http://schemas.microsoft.com/office/powerpoint/2010/main" val="1497010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CAC96-518B-4642-A754-864F4822B1AE}" type="slidenum">
              <a:rPr lang="en-US" smtClean="0"/>
              <a:t>12</a:t>
            </a:fld>
            <a:endParaRPr lang="en-US"/>
          </a:p>
        </p:txBody>
      </p:sp>
    </p:spTree>
    <p:extLst>
      <p:ext uri="{BB962C8B-B14F-4D97-AF65-F5344CB8AC3E}">
        <p14:creationId xmlns:p14="http://schemas.microsoft.com/office/powerpoint/2010/main" val="428375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194" y="1391550"/>
            <a:ext cx="10360501" cy="2118485"/>
          </a:xfrm>
        </p:spPr>
        <p:txBody>
          <a:bodyPr anchor="t" anchorCtr="0">
            <a:normAutofit/>
          </a:bodyPr>
          <a:lstStyle>
            <a:lvl1pPr algn="ctr">
              <a:defRPr sz="5400" b="1" i="0">
                <a:solidFill>
                  <a:schemeClr val="accent1"/>
                </a:solidFill>
                <a:latin typeface="+mj-lt"/>
                <a:ea typeface="ITC Franklin Gothic Std Demi" charset="0"/>
                <a:cs typeface="ITC Franklin Gothic Std Demi" charset="0"/>
              </a:defRPr>
            </a:lvl1pPr>
          </a:lstStyle>
          <a:p>
            <a:r>
              <a:rPr lang="en-US" dirty="0"/>
              <a:t>Click to edit Master title style</a:t>
            </a:r>
          </a:p>
        </p:txBody>
      </p:sp>
      <p:sp>
        <p:nvSpPr>
          <p:cNvPr id="3" name="Subtitle 2"/>
          <p:cNvSpPr>
            <a:spLocks noGrp="1"/>
          </p:cNvSpPr>
          <p:nvPr>
            <p:ph type="subTitle" idx="1"/>
          </p:nvPr>
        </p:nvSpPr>
        <p:spPr>
          <a:xfrm>
            <a:off x="1523635" y="3602038"/>
            <a:ext cx="9141619" cy="1655762"/>
          </a:xfrm>
        </p:spPr>
        <p:txBody>
          <a:bodyPr/>
          <a:lstStyle>
            <a:lvl1pPr marL="0" indent="0" algn="ctr">
              <a:buNone/>
              <a:defRPr sz="2399" b="0" i="0">
                <a:solidFill>
                  <a:schemeClr val="tx2"/>
                </a:solidFill>
                <a:latin typeface="+mn-lt"/>
                <a:ea typeface="ITC Franklin Gothic Std Book" charset="0"/>
                <a:cs typeface="ITC Franklin Gothic Std Book" charset="0"/>
              </a:defRPr>
            </a:lvl1pPr>
            <a:lvl2pPr marL="457207" indent="0" algn="ctr">
              <a:buNone/>
              <a:defRPr sz="2000"/>
            </a:lvl2pPr>
            <a:lvl3pPr marL="914415" indent="0" algn="ctr">
              <a:buNone/>
              <a:defRPr sz="1800"/>
            </a:lvl3pPr>
            <a:lvl4pPr marL="1371622" indent="0" algn="ctr">
              <a:buNone/>
              <a:defRPr sz="1600"/>
            </a:lvl4pPr>
            <a:lvl5pPr marL="1828831" indent="0" algn="ctr">
              <a:buNone/>
              <a:defRPr sz="1600"/>
            </a:lvl5pPr>
            <a:lvl6pPr marL="2286038" indent="0" algn="ctr">
              <a:buNone/>
              <a:defRPr sz="1600"/>
            </a:lvl6pPr>
            <a:lvl7pPr marL="2743246" indent="0" algn="ctr">
              <a:buNone/>
              <a:defRPr sz="1600"/>
            </a:lvl7pPr>
            <a:lvl8pPr marL="3200453" indent="0" algn="ctr">
              <a:buNone/>
              <a:defRPr sz="1600"/>
            </a:lvl8pPr>
            <a:lvl9pPr marL="3657661"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B7ADD51-3F18-4BE7-A1C6-ADC47E95823C}" type="datetime1">
              <a:rPr lang="en-US" smtClean="0">
                <a:solidFill>
                  <a:srgbClr val="000000">
                    <a:tint val="75000"/>
                  </a:srgbClr>
                </a:solidFill>
              </a:rPr>
              <a:t>4/4/2019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9556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66E271F-FAF2-4DE2-8935-E687D0962411}" type="datetime1">
              <a:rPr lang="en-US" smtClean="0">
                <a:solidFill>
                  <a:srgbClr val="000000">
                    <a:tint val="75000"/>
                  </a:srgbClr>
                </a:solidFill>
              </a:rPr>
              <a:t>4/4/2019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4987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F62A9F-53E5-4D44-B748-CD5DBE728B80}" type="datetime1">
              <a:rPr lang="en-US" smtClean="0">
                <a:solidFill>
                  <a:srgbClr val="000000">
                    <a:tint val="75000"/>
                  </a:srgbClr>
                </a:solidFill>
              </a:rPr>
              <a:t>4/4/2019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graphicFrame>
        <p:nvGraphicFramePr>
          <p:cNvPr id="11" name="Table 10"/>
          <p:cNvGraphicFramePr>
            <a:graphicFrameLocks noGrp="1"/>
          </p:cNvGraphicFramePr>
          <p:nvPr userDrawn="1">
            <p:extLst>
              <p:ext uri="{D42A27DB-BD31-4B8C-83A1-F6EECF244321}">
                <p14:modId xmlns:p14="http://schemas.microsoft.com/office/powerpoint/2010/main" val="3523078280"/>
              </p:ext>
            </p:extLst>
          </p:nvPr>
        </p:nvGraphicFramePr>
        <p:xfrm>
          <a:off x="837982" y="1397000"/>
          <a:ext cx="10512862" cy="2624666"/>
        </p:xfrm>
        <a:graphic>
          <a:graphicData uri="http://schemas.openxmlformats.org/drawingml/2006/table">
            <a:tbl>
              <a:tblPr firstRow="1" bandRow="1">
                <a:tableStyleId>{5C22544A-7EE6-4342-B048-85BDC9FD1C3A}</a:tableStyleId>
              </a:tblPr>
              <a:tblGrid>
                <a:gridCol w="2102572">
                  <a:extLst>
                    <a:ext uri="{9D8B030D-6E8A-4147-A177-3AD203B41FA5}">
                      <a16:colId xmlns:a16="http://schemas.microsoft.com/office/drawing/2014/main" val="20000"/>
                    </a:ext>
                  </a:extLst>
                </a:gridCol>
                <a:gridCol w="2102572">
                  <a:extLst>
                    <a:ext uri="{9D8B030D-6E8A-4147-A177-3AD203B41FA5}">
                      <a16:colId xmlns:a16="http://schemas.microsoft.com/office/drawing/2014/main" val="20001"/>
                    </a:ext>
                  </a:extLst>
                </a:gridCol>
                <a:gridCol w="2102572">
                  <a:extLst>
                    <a:ext uri="{9D8B030D-6E8A-4147-A177-3AD203B41FA5}">
                      <a16:colId xmlns:a16="http://schemas.microsoft.com/office/drawing/2014/main" val="20002"/>
                    </a:ext>
                  </a:extLst>
                </a:gridCol>
                <a:gridCol w="2102572">
                  <a:extLst>
                    <a:ext uri="{9D8B030D-6E8A-4147-A177-3AD203B41FA5}">
                      <a16:colId xmlns:a16="http://schemas.microsoft.com/office/drawing/2014/main" val="20003"/>
                    </a:ext>
                  </a:extLst>
                </a:gridCol>
                <a:gridCol w="2102572">
                  <a:extLst>
                    <a:ext uri="{9D8B030D-6E8A-4147-A177-3AD203B41FA5}">
                      <a16:colId xmlns:a16="http://schemas.microsoft.com/office/drawing/2014/main" val="20004"/>
                    </a:ext>
                  </a:extLst>
                </a:gridCol>
              </a:tblGrid>
              <a:tr h="541130">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041768">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041768">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90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Tree>
    <p:extLst>
      <p:ext uri="{BB962C8B-B14F-4D97-AF65-F5344CB8AC3E}">
        <p14:creationId xmlns:p14="http://schemas.microsoft.com/office/powerpoint/2010/main" val="13943869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391482"/>
            <a:ext cx="10360501" cy="2118485"/>
          </a:xfrm>
        </p:spPr>
        <p:txBody>
          <a:bodyPr anchor="t" anchorCtr="0">
            <a:normAutofit/>
          </a:bodyPr>
          <a:lstStyle>
            <a:lvl1pPr algn="ctr">
              <a:defRPr sz="5400" b="1" i="0">
                <a:solidFill>
                  <a:schemeClr val="accent1"/>
                </a:solidFill>
                <a:latin typeface="+mj-lt"/>
                <a:ea typeface="ITC Franklin Gothic Std Demi" charset="0"/>
                <a:cs typeface="ITC Franklin Gothic Std Demi" charset="0"/>
              </a:defRPr>
            </a:lvl1pPr>
          </a:lstStyle>
          <a:p>
            <a:r>
              <a:rPr lang="en-US" dirty="0"/>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b="0" i="0">
                <a:solidFill>
                  <a:schemeClr val="tx2"/>
                </a:solidFill>
                <a:latin typeface="+mn-lt"/>
                <a:ea typeface="ITC Franklin Gothic Std Book" charset="0"/>
                <a:cs typeface="ITC Franklin Gothic Std Book" charset="0"/>
              </a:defRPr>
            </a:lvl1pPr>
            <a:lvl2pPr marL="457207" indent="0" algn="ctr">
              <a:buNone/>
              <a:defRPr sz="2000"/>
            </a:lvl2pPr>
            <a:lvl3pPr marL="914415" indent="0" algn="ctr">
              <a:buNone/>
              <a:defRPr sz="1800"/>
            </a:lvl3pPr>
            <a:lvl4pPr marL="1371622" indent="0" algn="ctr">
              <a:buNone/>
              <a:defRPr sz="1600"/>
            </a:lvl4pPr>
            <a:lvl5pPr marL="1828831" indent="0" algn="ctr">
              <a:buNone/>
              <a:defRPr sz="1600"/>
            </a:lvl5pPr>
            <a:lvl6pPr marL="2286038" indent="0" algn="ctr">
              <a:buNone/>
              <a:defRPr sz="1600"/>
            </a:lvl6pPr>
            <a:lvl7pPr marL="2743246" indent="0" algn="ctr">
              <a:buNone/>
              <a:defRPr sz="1600"/>
            </a:lvl7pPr>
            <a:lvl8pPr marL="3200453" indent="0" algn="ctr">
              <a:buNone/>
              <a:defRPr sz="1600"/>
            </a:lvl8pPr>
            <a:lvl9pPr marL="3657661"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CD3C9A3-3DEA-BA4D-8947-849C430C93D0}" type="datetime1">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79776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i="0">
                <a:solidFill>
                  <a:schemeClr val="accent1"/>
                </a:solidFill>
                <a:latin typeface="+mj-lt"/>
                <a:ea typeface="ITC Franklin Gothic Std Demi" charset="0"/>
                <a:cs typeface="ITC Franklin Gothic Std Demi" charset="0"/>
              </a:defRPr>
            </a:lvl1pPr>
          </a:lstStyle>
          <a:p>
            <a:r>
              <a:rPr lang="en-US" dirty="0"/>
              <a:t>Click to edit Master title style</a:t>
            </a:r>
          </a:p>
        </p:txBody>
      </p:sp>
      <p:sp>
        <p:nvSpPr>
          <p:cNvPr id="3" name="Content Placeholder 2"/>
          <p:cNvSpPr>
            <a:spLocks noGrp="1"/>
          </p:cNvSpPr>
          <p:nvPr>
            <p:ph idx="1"/>
          </p:nvPr>
        </p:nvSpPr>
        <p:spPr/>
        <p:txBody>
          <a:bodyPr/>
          <a:lstStyle>
            <a:lvl1pPr marL="365766" indent="-182884">
              <a:defRPr b="0" i="0">
                <a:solidFill>
                  <a:schemeClr val="tx2"/>
                </a:solidFill>
                <a:latin typeface="+mn-lt"/>
                <a:ea typeface="ITC Franklin Gothic Std Book" charset="0"/>
                <a:cs typeface="ITC Franklin Gothic Std Book" charset="0"/>
              </a:defRPr>
            </a:lvl1pPr>
            <a:lvl2pPr>
              <a:defRPr b="0" i="0">
                <a:solidFill>
                  <a:schemeClr val="tx2"/>
                </a:solidFill>
                <a:latin typeface="+mn-lt"/>
                <a:ea typeface="ITC Franklin Gothic Std Book" charset="0"/>
                <a:cs typeface="ITC Franklin Gothic Std Book" charset="0"/>
              </a:defRPr>
            </a:lvl2pPr>
            <a:lvl3pPr>
              <a:defRPr b="0" i="0">
                <a:solidFill>
                  <a:schemeClr val="tx2"/>
                </a:solidFill>
                <a:latin typeface="+mn-lt"/>
                <a:ea typeface="ITC Franklin Gothic Std Book" charset="0"/>
                <a:cs typeface="ITC Franklin Gothic Std Book" charset="0"/>
              </a:defRPr>
            </a:lvl3pPr>
            <a:lvl4pPr>
              <a:defRPr b="0" i="0">
                <a:solidFill>
                  <a:schemeClr val="tx2"/>
                </a:solidFill>
                <a:latin typeface="+mn-lt"/>
                <a:ea typeface="ITC Franklin Gothic Std Book" charset="0"/>
                <a:cs typeface="ITC Franklin Gothic Std Book" charset="0"/>
              </a:defRPr>
            </a:lvl4pPr>
            <a:lvl5pPr>
              <a:defRPr b="0" i="0">
                <a:solidFill>
                  <a:schemeClr val="tx2"/>
                </a:solidFill>
                <a:latin typeface="+mn-lt"/>
                <a:ea typeface="ITC Franklin Gothic Std Book" charset="0"/>
                <a:cs typeface="ITC Franklin Gothic Std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EF5E73-CE53-0E42-9B6C-D34B93C7194C}" type="datetime1">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D3E11134-9686-BF41-BFF2-0C6933F859FF}"/>
              </a:ext>
            </a:extLst>
          </p:cNvPr>
          <p:cNvSpPr>
            <a:spLocks noGrp="1"/>
          </p:cNvSpPr>
          <p:nvPr>
            <p:ph type="sldNum" sz="quarter" idx="12"/>
          </p:nvPr>
        </p:nvSpPr>
        <p:spPr>
          <a:xfrm>
            <a:off x="11009688" y="6250793"/>
            <a:ext cx="937348"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14204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744"/>
            <a:ext cx="10512862" cy="2852737"/>
          </a:xfrm>
        </p:spPr>
        <p:txBody>
          <a:bodyPr anchor="b">
            <a:normAutofit/>
          </a:bodyPr>
          <a:lstStyle>
            <a:lvl1pPr>
              <a:defRPr sz="440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831634" y="4589469"/>
            <a:ext cx="10512862" cy="1500187"/>
          </a:xfrm>
        </p:spPr>
        <p:txBody>
          <a:bodyPr/>
          <a:lstStyle>
            <a:lvl1pPr marL="0" indent="0">
              <a:buNone/>
              <a:defRPr sz="2399">
                <a:solidFill>
                  <a:schemeClr val="tx1"/>
                </a:solidFill>
              </a:defRPr>
            </a:lvl1pPr>
            <a:lvl2pPr marL="457207" indent="0">
              <a:buNone/>
              <a:defRPr sz="2000">
                <a:solidFill>
                  <a:schemeClr val="tx1">
                    <a:tint val="75000"/>
                  </a:schemeClr>
                </a:solidFill>
              </a:defRPr>
            </a:lvl2pPr>
            <a:lvl3pPr marL="914415" indent="0">
              <a:buNone/>
              <a:defRPr sz="1800">
                <a:solidFill>
                  <a:schemeClr val="tx1">
                    <a:tint val="75000"/>
                  </a:schemeClr>
                </a:solidFill>
              </a:defRPr>
            </a:lvl3pPr>
            <a:lvl4pPr marL="1371622" indent="0">
              <a:buNone/>
              <a:defRPr sz="1600">
                <a:solidFill>
                  <a:schemeClr val="tx1">
                    <a:tint val="75000"/>
                  </a:schemeClr>
                </a:solidFill>
              </a:defRPr>
            </a:lvl4pPr>
            <a:lvl5pPr marL="1828831" indent="0">
              <a:buNone/>
              <a:defRPr sz="1600">
                <a:solidFill>
                  <a:schemeClr val="tx1">
                    <a:tint val="75000"/>
                  </a:schemeClr>
                </a:solidFill>
              </a:defRPr>
            </a:lvl5pPr>
            <a:lvl6pPr marL="2286038" indent="0">
              <a:buNone/>
              <a:defRPr sz="1600">
                <a:solidFill>
                  <a:schemeClr val="tx1">
                    <a:tint val="75000"/>
                  </a:schemeClr>
                </a:solidFill>
              </a:defRPr>
            </a:lvl6pPr>
            <a:lvl7pPr marL="2743246" indent="0">
              <a:buNone/>
              <a:defRPr sz="1600">
                <a:solidFill>
                  <a:schemeClr val="tx1">
                    <a:tint val="75000"/>
                  </a:schemeClr>
                </a:solidFill>
              </a:defRPr>
            </a:lvl7pPr>
            <a:lvl8pPr marL="3200453" indent="0">
              <a:buNone/>
              <a:defRPr sz="1600">
                <a:solidFill>
                  <a:schemeClr val="tx1">
                    <a:tint val="75000"/>
                  </a:schemeClr>
                </a:solidFill>
              </a:defRPr>
            </a:lvl8pPr>
            <a:lvl9pPr marL="365766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0078C-5377-4F41-90EC-1027B8C31ACD}" type="datetime1">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426671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3"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63AC0A-6106-D340-A643-21DFF7567C5A}" type="datetime1">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128086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9"/>
            <a:ext cx="10512862" cy="1325563"/>
          </a:xfrm>
        </p:spPr>
        <p:txBody>
          <a:bodyPr/>
          <a:lstStyle/>
          <a:p>
            <a:r>
              <a:rPr lang="en-US" dirty="0"/>
              <a:t>Click to edit Master title style</a:t>
            </a:r>
          </a:p>
        </p:txBody>
      </p:sp>
      <p:sp>
        <p:nvSpPr>
          <p:cNvPr id="3" name="Text Placeholder 2"/>
          <p:cNvSpPr>
            <a:spLocks noGrp="1"/>
          </p:cNvSpPr>
          <p:nvPr>
            <p:ph type="body" idx="1"/>
          </p:nvPr>
        </p:nvSpPr>
        <p:spPr>
          <a:xfrm>
            <a:off x="839571" y="1681163"/>
            <a:ext cx="5156443" cy="823912"/>
          </a:xfrm>
        </p:spPr>
        <p:txBody>
          <a:bodyPr anchor="b"/>
          <a:lstStyle>
            <a:lvl1pPr marL="0" indent="0">
              <a:buNone/>
              <a:defRPr sz="2399" b="1"/>
            </a:lvl1pPr>
            <a:lvl2pPr marL="457207" indent="0">
              <a:buNone/>
              <a:defRPr sz="2000" b="1"/>
            </a:lvl2pPr>
            <a:lvl3pPr marL="914415" indent="0">
              <a:buNone/>
              <a:defRPr sz="1800" b="1"/>
            </a:lvl3pPr>
            <a:lvl4pPr marL="1371622" indent="0">
              <a:buNone/>
              <a:defRPr sz="1600" b="1"/>
            </a:lvl4pPr>
            <a:lvl5pPr marL="1828831"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571" y="2505075"/>
            <a:ext cx="515644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207" indent="0">
              <a:buNone/>
              <a:defRPr sz="2000" b="1"/>
            </a:lvl2pPr>
            <a:lvl3pPr marL="914415" indent="0">
              <a:buNone/>
              <a:defRPr sz="1800" b="1"/>
            </a:lvl3pPr>
            <a:lvl4pPr marL="1371622" indent="0">
              <a:buNone/>
              <a:defRPr sz="1600" b="1"/>
            </a:lvl4pPr>
            <a:lvl5pPr marL="1828831"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A8CAD1-46B7-0E49-8583-981AA0ACE8C7}" type="datetime1">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93303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1C42D80-72AE-6445-996C-4548419F97CB}" type="datetime1">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826409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B54C3-A5C2-AF4D-868D-77A34795E045}" type="datetime1">
              <a:rPr lang="en-US" smtClean="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232222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i="0">
                <a:solidFill>
                  <a:schemeClr val="accent1"/>
                </a:solidFill>
                <a:latin typeface="+mj-lt"/>
                <a:ea typeface="ITC Franklin Gothic Std Demi" charset="0"/>
                <a:cs typeface="ITC Franklin Gothic Std Demi" charset="0"/>
              </a:defRPr>
            </a:lvl1pPr>
          </a:lstStyle>
          <a:p>
            <a:r>
              <a:rPr lang="en-US" dirty="0"/>
              <a:t>Click to edit Master title style</a:t>
            </a:r>
          </a:p>
        </p:txBody>
      </p:sp>
      <p:sp>
        <p:nvSpPr>
          <p:cNvPr id="3" name="Content Placeholder 2"/>
          <p:cNvSpPr>
            <a:spLocks noGrp="1"/>
          </p:cNvSpPr>
          <p:nvPr>
            <p:ph idx="1"/>
          </p:nvPr>
        </p:nvSpPr>
        <p:spPr/>
        <p:txBody>
          <a:bodyPr/>
          <a:lstStyle>
            <a:lvl1pPr marL="365766" indent="-182884">
              <a:defRPr b="0" i="0">
                <a:solidFill>
                  <a:schemeClr val="tx2"/>
                </a:solidFill>
                <a:latin typeface="+mn-lt"/>
                <a:ea typeface="ITC Franklin Gothic Std Book" charset="0"/>
                <a:cs typeface="ITC Franklin Gothic Std Book" charset="0"/>
              </a:defRPr>
            </a:lvl1pPr>
            <a:lvl2pPr>
              <a:defRPr b="0" i="0">
                <a:solidFill>
                  <a:schemeClr val="tx2"/>
                </a:solidFill>
                <a:latin typeface="+mn-lt"/>
                <a:ea typeface="ITC Franklin Gothic Std Book" charset="0"/>
                <a:cs typeface="ITC Franklin Gothic Std Book" charset="0"/>
              </a:defRPr>
            </a:lvl2pPr>
            <a:lvl3pPr>
              <a:defRPr b="0" i="0">
                <a:solidFill>
                  <a:schemeClr val="tx2"/>
                </a:solidFill>
                <a:latin typeface="+mn-lt"/>
                <a:ea typeface="ITC Franklin Gothic Std Book" charset="0"/>
                <a:cs typeface="ITC Franklin Gothic Std Book" charset="0"/>
              </a:defRPr>
            </a:lvl3pPr>
            <a:lvl4pPr>
              <a:defRPr b="0" i="0">
                <a:solidFill>
                  <a:schemeClr val="tx2"/>
                </a:solidFill>
                <a:latin typeface="+mn-lt"/>
                <a:ea typeface="ITC Franklin Gothic Std Book" charset="0"/>
                <a:cs typeface="ITC Franklin Gothic Std Book" charset="0"/>
              </a:defRPr>
            </a:lvl4pPr>
            <a:lvl5pPr>
              <a:defRPr b="0" i="0">
                <a:solidFill>
                  <a:schemeClr val="tx2"/>
                </a:solidFill>
                <a:latin typeface="+mn-lt"/>
                <a:ea typeface="ITC Franklin Gothic Std Book" charset="0"/>
                <a:cs typeface="ITC Franklin Gothic Std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FED5BB-2104-408A-91E5-930F1142AE3B}" type="datetime1">
              <a:rPr lang="en-US" smtClean="0">
                <a:solidFill>
                  <a:srgbClr val="000000">
                    <a:tint val="75000"/>
                  </a:srgbClr>
                </a:solidFill>
              </a:rPr>
              <a:t>4/4/2019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8" name="Slide Number Placeholder 5">
            <a:extLst>
              <a:ext uri="{FF2B5EF4-FFF2-40B4-BE49-F238E27FC236}">
                <a16:creationId xmlns:a16="http://schemas.microsoft.com/office/drawing/2014/main" id="{D3E11134-9686-BF41-BFF2-0C6933F859FF}"/>
              </a:ext>
            </a:extLst>
          </p:cNvPr>
          <p:cNvSpPr>
            <a:spLocks noGrp="1"/>
          </p:cNvSpPr>
          <p:nvPr>
            <p:ph type="sldNum" sz="quarter" idx="12"/>
          </p:nvPr>
        </p:nvSpPr>
        <p:spPr>
          <a:xfrm>
            <a:off x="11009688" y="6250861"/>
            <a:ext cx="937348"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32703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69" y="457200"/>
            <a:ext cx="3931213" cy="1600200"/>
          </a:xfrm>
        </p:spPr>
        <p:txBody>
          <a:bodyPr anchor="b"/>
          <a:lstStyle>
            <a:lvl1pPr>
              <a:defRPr sz="3201"/>
            </a:lvl1pPr>
          </a:lstStyle>
          <a:p>
            <a:r>
              <a:rPr lang="en-US" dirty="0"/>
              <a:t>Click to edit Master title style</a:t>
            </a:r>
          </a:p>
        </p:txBody>
      </p:sp>
      <p:sp>
        <p:nvSpPr>
          <p:cNvPr id="3" name="Content Placeholder 2"/>
          <p:cNvSpPr>
            <a:spLocks noGrp="1"/>
          </p:cNvSpPr>
          <p:nvPr>
            <p:ph idx="1"/>
          </p:nvPr>
        </p:nvSpPr>
        <p:spPr>
          <a:xfrm>
            <a:off x="5181838" y="987431"/>
            <a:ext cx="6170593" cy="4873625"/>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69" y="2057400"/>
            <a:ext cx="3931213" cy="3811588"/>
          </a:xfrm>
        </p:spPr>
        <p:txBody>
          <a:bodyPr/>
          <a:lstStyle>
            <a:lvl1pPr marL="0" indent="0">
              <a:buNone/>
              <a:defRPr sz="1600"/>
            </a:lvl1pPr>
            <a:lvl2pPr marL="457207" indent="0">
              <a:buNone/>
              <a:defRPr sz="1400"/>
            </a:lvl2pPr>
            <a:lvl3pPr marL="914415" indent="0">
              <a:buNone/>
              <a:defRPr sz="1200"/>
            </a:lvl3pPr>
            <a:lvl4pPr marL="1371622" indent="0">
              <a:buNone/>
              <a:defRPr sz="1000"/>
            </a:lvl4pPr>
            <a:lvl5pPr marL="1828831" indent="0">
              <a:buNone/>
              <a:defRPr sz="1000"/>
            </a:lvl5pPr>
            <a:lvl6pPr marL="2286038" indent="0">
              <a:buNone/>
              <a:defRPr sz="1000"/>
            </a:lvl6pPr>
            <a:lvl7pPr marL="2743246" indent="0">
              <a:buNone/>
              <a:defRPr sz="1000"/>
            </a:lvl7pPr>
            <a:lvl8pPr marL="3200453" indent="0">
              <a:buNone/>
              <a:defRPr sz="1000"/>
            </a:lvl8pPr>
            <a:lvl9pPr marL="36576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1BF7E8-885B-C946-BDBF-6F01A7343EBC}" type="datetime1">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508965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69" y="457200"/>
            <a:ext cx="3931213" cy="1600200"/>
          </a:xfrm>
        </p:spPr>
        <p:txBody>
          <a:bodyPr anchor="b"/>
          <a:lstStyle>
            <a:lvl1pPr>
              <a:defRPr sz="320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31"/>
            <a:ext cx="6170593" cy="4873625"/>
          </a:xfrm>
        </p:spPr>
        <p:txBody>
          <a:bodyPr anchor="t"/>
          <a:lstStyle>
            <a:lvl1pPr marL="0" indent="0">
              <a:buNone/>
              <a:defRPr sz="3201"/>
            </a:lvl1pPr>
            <a:lvl2pPr marL="457207" indent="0">
              <a:buNone/>
              <a:defRPr sz="2801"/>
            </a:lvl2pPr>
            <a:lvl3pPr marL="914415" indent="0">
              <a:buNone/>
              <a:defRPr sz="2399"/>
            </a:lvl3pPr>
            <a:lvl4pPr marL="1371622" indent="0">
              <a:buNone/>
              <a:defRPr sz="2000"/>
            </a:lvl4pPr>
            <a:lvl5pPr marL="1828831"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569" y="2057400"/>
            <a:ext cx="3931213" cy="3811588"/>
          </a:xfrm>
        </p:spPr>
        <p:txBody>
          <a:bodyPr/>
          <a:lstStyle>
            <a:lvl1pPr marL="0" indent="0">
              <a:buNone/>
              <a:defRPr sz="1600"/>
            </a:lvl1pPr>
            <a:lvl2pPr marL="457207" indent="0">
              <a:buNone/>
              <a:defRPr sz="1400"/>
            </a:lvl2pPr>
            <a:lvl3pPr marL="914415" indent="0">
              <a:buNone/>
              <a:defRPr sz="1200"/>
            </a:lvl3pPr>
            <a:lvl4pPr marL="1371622" indent="0">
              <a:buNone/>
              <a:defRPr sz="1000"/>
            </a:lvl4pPr>
            <a:lvl5pPr marL="1828831" indent="0">
              <a:buNone/>
              <a:defRPr sz="1000"/>
            </a:lvl5pPr>
            <a:lvl6pPr marL="2286038" indent="0">
              <a:buNone/>
              <a:defRPr sz="1000"/>
            </a:lvl6pPr>
            <a:lvl7pPr marL="2743246" indent="0">
              <a:buNone/>
              <a:defRPr sz="1000"/>
            </a:lvl7pPr>
            <a:lvl8pPr marL="3200453" indent="0">
              <a:buNone/>
              <a:defRPr sz="1000"/>
            </a:lvl8pPr>
            <a:lvl9pPr marL="36576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1F2C8-BD2C-9D46-93CE-F2C0B005F2C8}" type="datetime1">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31211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1B9CCA1-26D2-8D4F-970F-2C64AB963BA6}" type="datetime1">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spTree>
    <p:extLst>
      <p:ext uri="{BB962C8B-B14F-4D97-AF65-F5344CB8AC3E}">
        <p14:creationId xmlns:p14="http://schemas.microsoft.com/office/powerpoint/2010/main" val="912995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7E27FE-8FDA-974E-B73C-7F5423C4DAFD}" type="datetime1">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08357" y="6242331"/>
            <a:ext cx="2742486" cy="365125"/>
          </a:xfrm>
          <a:prstGeom prst="rect">
            <a:avLst/>
          </a:prstGeom>
        </p:spPr>
        <p:txBody>
          <a:bodyPr/>
          <a:lstStyle/>
          <a:p>
            <a:fld id="{0E887BF3-6F21-4225-8390-2CCCDDF36681}" type="slidenum">
              <a:rPr lang="en-US" smtClean="0"/>
              <a:t>‹#›</a:t>
            </a:fld>
            <a:endParaRPr lang="en-US" dirty="0"/>
          </a:p>
        </p:txBody>
      </p:sp>
      <p:graphicFrame>
        <p:nvGraphicFramePr>
          <p:cNvPr id="11" name="Table 10"/>
          <p:cNvGraphicFramePr>
            <a:graphicFrameLocks noGrp="1"/>
          </p:cNvGraphicFramePr>
          <p:nvPr userDrawn="1">
            <p:extLst/>
          </p:nvPr>
        </p:nvGraphicFramePr>
        <p:xfrm>
          <a:off x="837982" y="1397000"/>
          <a:ext cx="10512862" cy="2624666"/>
        </p:xfrm>
        <a:graphic>
          <a:graphicData uri="http://schemas.openxmlformats.org/drawingml/2006/table">
            <a:tbl>
              <a:tblPr firstRow="1" bandRow="1">
                <a:tableStyleId>{5C22544A-7EE6-4342-B048-85BDC9FD1C3A}</a:tableStyleId>
              </a:tblPr>
              <a:tblGrid>
                <a:gridCol w="2102572">
                  <a:extLst>
                    <a:ext uri="{9D8B030D-6E8A-4147-A177-3AD203B41FA5}">
                      <a16:colId xmlns:a16="http://schemas.microsoft.com/office/drawing/2014/main" val="20000"/>
                    </a:ext>
                  </a:extLst>
                </a:gridCol>
                <a:gridCol w="2102572">
                  <a:extLst>
                    <a:ext uri="{9D8B030D-6E8A-4147-A177-3AD203B41FA5}">
                      <a16:colId xmlns:a16="http://schemas.microsoft.com/office/drawing/2014/main" val="20001"/>
                    </a:ext>
                  </a:extLst>
                </a:gridCol>
                <a:gridCol w="2102572">
                  <a:extLst>
                    <a:ext uri="{9D8B030D-6E8A-4147-A177-3AD203B41FA5}">
                      <a16:colId xmlns:a16="http://schemas.microsoft.com/office/drawing/2014/main" val="20002"/>
                    </a:ext>
                  </a:extLst>
                </a:gridCol>
                <a:gridCol w="2102572">
                  <a:extLst>
                    <a:ext uri="{9D8B030D-6E8A-4147-A177-3AD203B41FA5}">
                      <a16:colId xmlns:a16="http://schemas.microsoft.com/office/drawing/2014/main" val="20003"/>
                    </a:ext>
                  </a:extLst>
                </a:gridCol>
                <a:gridCol w="2102572">
                  <a:extLst>
                    <a:ext uri="{9D8B030D-6E8A-4147-A177-3AD203B41FA5}">
                      <a16:colId xmlns:a16="http://schemas.microsoft.com/office/drawing/2014/main" val="20004"/>
                    </a:ext>
                  </a:extLst>
                </a:gridCol>
              </a:tblGrid>
              <a:tr h="541130">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lang="en-US" sz="1400" dirty="0">
                        <a:latin typeface="+mj-lt"/>
                      </a:endParaRPr>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041768">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041768">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200" dirty="0"/>
                    </a:p>
                  </a:txBody>
                  <a:tcPr marL="121888" marR="1218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7334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Tree>
    <p:extLst>
      <p:ext uri="{BB962C8B-B14F-4D97-AF65-F5344CB8AC3E}">
        <p14:creationId xmlns:p14="http://schemas.microsoft.com/office/powerpoint/2010/main" val="45414717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812"/>
            <a:ext cx="10512862" cy="2852737"/>
          </a:xfrm>
        </p:spPr>
        <p:txBody>
          <a:bodyPr anchor="b">
            <a:normAutofit/>
          </a:bodyPr>
          <a:lstStyle>
            <a:lvl1pPr>
              <a:defRPr sz="440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831634" y="4589537"/>
            <a:ext cx="10512862" cy="1500187"/>
          </a:xfrm>
        </p:spPr>
        <p:txBody>
          <a:bodyPr/>
          <a:lstStyle>
            <a:lvl1pPr marL="0" indent="0">
              <a:buNone/>
              <a:defRPr sz="2399">
                <a:solidFill>
                  <a:schemeClr val="tx1"/>
                </a:solidFill>
              </a:defRPr>
            </a:lvl1pPr>
            <a:lvl2pPr marL="457207" indent="0">
              <a:buNone/>
              <a:defRPr sz="2000">
                <a:solidFill>
                  <a:schemeClr val="tx1">
                    <a:tint val="75000"/>
                  </a:schemeClr>
                </a:solidFill>
              </a:defRPr>
            </a:lvl2pPr>
            <a:lvl3pPr marL="914415" indent="0">
              <a:buNone/>
              <a:defRPr sz="1800">
                <a:solidFill>
                  <a:schemeClr val="tx1">
                    <a:tint val="75000"/>
                  </a:schemeClr>
                </a:solidFill>
              </a:defRPr>
            </a:lvl3pPr>
            <a:lvl4pPr marL="1371622" indent="0">
              <a:buNone/>
              <a:defRPr sz="1600">
                <a:solidFill>
                  <a:schemeClr val="tx1">
                    <a:tint val="75000"/>
                  </a:schemeClr>
                </a:solidFill>
              </a:defRPr>
            </a:lvl4pPr>
            <a:lvl5pPr marL="1828831" indent="0">
              <a:buNone/>
              <a:defRPr sz="1600">
                <a:solidFill>
                  <a:schemeClr val="tx1">
                    <a:tint val="75000"/>
                  </a:schemeClr>
                </a:solidFill>
              </a:defRPr>
            </a:lvl5pPr>
            <a:lvl6pPr marL="2286038" indent="0">
              <a:buNone/>
              <a:defRPr sz="1600">
                <a:solidFill>
                  <a:schemeClr val="tx1">
                    <a:tint val="75000"/>
                  </a:schemeClr>
                </a:solidFill>
              </a:defRPr>
            </a:lvl6pPr>
            <a:lvl7pPr marL="2743246" indent="0">
              <a:buNone/>
              <a:defRPr sz="1600">
                <a:solidFill>
                  <a:schemeClr val="tx1">
                    <a:tint val="75000"/>
                  </a:schemeClr>
                </a:solidFill>
              </a:defRPr>
            </a:lvl7pPr>
            <a:lvl8pPr marL="3200453" indent="0">
              <a:buNone/>
              <a:defRPr sz="1600">
                <a:solidFill>
                  <a:schemeClr val="tx1">
                    <a:tint val="75000"/>
                  </a:schemeClr>
                </a:solidFill>
              </a:defRPr>
            </a:lvl8pPr>
            <a:lvl9pPr marL="365766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0375A-C335-4B80-898B-47617F63ED90}" type="datetime1">
              <a:rPr lang="en-US" smtClean="0">
                <a:solidFill>
                  <a:srgbClr val="000000">
                    <a:tint val="75000"/>
                  </a:srgbClr>
                </a:solidFill>
              </a:rPr>
              <a:t>4/4/2019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56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15"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9B8465-C145-4090-BA56-F98AFE52F15D}" type="datetime1">
              <a:rPr lang="en-US" smtClean="0">
                <a:solidFill>
                  <a:srgbClr val="000000">
                    <a:tint val="75000"/>
                  </a:srgbClr>
                </a:solidFill>
              </a:rPr>
              <a:t>4/4/2019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763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9"/>
            <a:ext cx="10512862" cy="1325563"/>
          </a:xfrm>
        </p:spPr>
        <p:txBody>
          <a:bodyPr/>
          <a:lstStyle/>
          <a:p>
            <a:r>
              <a:rPr lang="en-US" dirty="0"/>
              <a:t>Click to edit Master title style</a:t>
            </a:r>
          </a:p>
        </p:txBody>
      </p:sp>
      <p:sp>
        <p:nvSpPr>
          <p:cNvPr id="3" name="Text Placeholder 2"/>
          <p:cNvSpPr>
            <a:spLocks noGrp="1"/>
          </p:cNvSpPr>
          <p:nvPr>
            <p:ph type="body" idx="1"/>
          </p:nvPr>
        </p:nvSpPr>
        <p:spPr>
          <a:xfrm>
            <a:off x="839571" y="1681163"/>
            <a:ext cx="5156443" cy="823912"/>
          </a:xfrm>
        </p:spPr>
        <p:txBody>
          <a:bodyPr anchor="b"/>
          <a:lstStyle>
            <a:lvl1pPr marL="0" indent="0">
              <a:buNone/>
              <a:defRPr sz="2399" b="1"/>
            </a:lvl1pPr>
            <a:lvl2pPr marL="457207" indent="0">
              <a:buNone/>
              <a:defRPr sz="2000" b="1"/>
            </a:lvl2pPr>
            <a:lvl3pPr marL="914415" indent="0">
              <a:buNone/>
              <a:defRPr sz="1800" b="1"/>
            </a:lvl3pPr>
            <a:lvl4pPr marL="1371622" indent="0">
              <a:buNone/>
              <a:defRPr sz="1600" b="1"/>
            </a:lvl4pPr>
            <a:lvl5pPr marL="1828831"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571" y="2505075"/>
            <a:ext cx="515644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207" indent="0">
              <a:buNone/>
              <a:defRPr sz="2000" b="1"/>
            </a:lvl2pPr>
            <a:lvl3pPr marL="914415" indent="0">
              <a:buNone/>
              <a:defRPr sz="1800" b="1"/>
            </a:lvl3pPr>
            <a:lvl4pPr marL="1371622" indent="0">
              <a:buNone/>
              <a:defRPr sz="1600" b="1"/>
            </a:lvl4pPr>
            <a:lvl5pPr marL="1828831"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8519D3-DD17-46D1-95CB-15EA8E9D6602}" type="datetime1">
              <a:rPr lang="en-US" smtClean="0">
                <a:solidFill>
                  <a:srgbClr val="000000">
                    <a:tint val="75000"/>
                  </a:srgbClr>
                </a:solidFill>
              </a:rPr>
              <a:t>4/4/2019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4201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C63F3F4-4C97-407D-9B18-48D214E50CE3}" type="datetime1">
              <a:rPr lang="en-US" smtClean="0">
                <a:solidFill>
                  <a:srgbClr val="000000">
                    <a:tint val="75000"/>
                  </a:srgbClr>
                </a:solidFill>
              </a:rPr>
              <a:t>4/4/2019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35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989AE-24E0-4714-9F8E-2B6393368D0E}" type="datetime1">
              <a:rPr lang="en-US" smtClean="0">
                <a:solidFill>
                  <a:srgbClr val="000000">
                    <a:tint val="75000"/>
                  </a:srgbClr>
                </a:solidFill>
              </a:rPr>
              <a:t>4/4/2019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9076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00" y="457200"/>
            <a:ext cx="3931213" cy="1600200"/>
          </a:xfrm>
        </p:spPr>
        <p:txBody>
          <a:bodyPr anchor="b"/>
          <a:lstStyle>
            <a:lvl1pPr>
              <a:defRPr sz="3201"/>
            </a:lvl1pPr>
          </a:lstStyle>
          <a:p>
            <a:r>
              <a:rPr lang="en-US" dirty="0"/>
              <a:t>Click to edit Master title style</a:t>
            </a:r>
          </a:p>
        </p:txBody>
      </p:sp>
      <p:sp>
        <p:nvSpPr>
          <p:cNvPr id="3" name="Content Placeholder 2"/>
          <p:cNvSpPr>
            <a:spLocks noGrp="1"/>
          </p:cNvSpPr>
          <p:nvPr>
            <p:ph idx="1"/>
          </p:nvPr>
        </p:nvSpPr>
        <p:spPr>
          <a:xfrm>
            <a:off x="5181838" y="987499"/>
            <a:ext cx="6170593" cy="4873625"/>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00" y="2057400"/>
            <a:ext cx="3931213" cy="3811588"/>
          </a:xfrm>
        </p:spPr>
        <p:txBody>
          <a:bodyPr/>
          <a:lstStyle>
            <a:lvl1pPr marL="0" indent="0">
              <a:buNone/>
              <a:defRPr sz="1600"/>
            </a:lvl1pPr>
            <a:lvl2pPr marL="457207" indent="0">
              <a:buNone/>
              <a:defRPr sz="1400"/>
            </a:lvl2pPr>
            <a:lvl3pPr marL="914415" indent="0">
              <a:buNone/>
              <a:defRPr sz="1200"/>
            </a:lvl3pPr>
            <a:lvl4pPr marL="1371622" indent="0">
              <a:buNone/>
              <a:defRPr sz="1000"/>
            </a:lvl4pPr>
            <a:lvl5pPr marL="1828831" indent="0">
              <a:buNone/>
              <a:defRPr sz="1000"/>
            </a:lvl5pPr>
            <a:lvl6pPr marL="2286038" indent="0">
              <a:buNone/>
              <a:defRPr sz="1000"/>
            </a:lvl6pPr>
            <a:lvl7pPr marL="2743246" indent="0">
              <a:buNone/>
              <a:defRPr sz="1000"/>
            </a:lvl7pPr>
            <a:lvl8pPr marL="3200453" indent="0">
              <a:buNone/>
              <a:defRPr sz="1000"/>
            </a:lvl8pPr>
            <a:lvl9pPr marL="36576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C71136-BE30-461A-8256-7097AAF19DB8}" type="datetime1">
              <a:rPr lang="en-US" smtClean="0">
                <a:solidFill>
                  <a:srgbClr val="000000">
                    <a:tint val="75000"/>
                  </a:srgbClr>
                </a:solidFill>
              </a:rPr>
              <a:t>4/4/2019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1513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00" y="457200"/>
            <a:ext cx="3931213" cy="1600200"/>
          </a:xfrm>
        </p:spPr>
        <p:txBody>
          <a:bodyPr anchor="b"/>
          <a:lstStyle>
            <a:lvl1pPr>
              <a:defRPr sz="320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99"/>
            <a:ext cx="6170593" cy="4873625"/>
          </a:xfrm>
        </p:spPr>
        <p:txBody>
          <a:bodyPr anchor="t"/>
          <a:lstStyle>
            <a:lvl1pPr marL="0" indent="0">
              <a:buNone/>
              <a:defRPr sz="3201"/>
            </a:lvl1pPr>
            <a:lvl2pPr marL="457207" indent="0">
              <a:buNone/>
              <a:defRPr sz="2801"/>
            </a:lvl2pPr>
            <a:lvl3pPr marL="914415" indent="0">
              <a:buNone/>
              <a:defRPr sz="2399"/>
            </a:lvl3pPr>
            <a:lvl4pPr marL="1371622" indent="0">
              <a:buNone/>
              <a:defRPr sz="2000"/>
            </a:lvl4pPr>
            <a:lvl5pPr marL="1828831"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600" y="2057400"/>
            <a:ext cx="3931213" cy="3811588"/>
          </a:xfrm>
        </p:spPr>
        <p:txBody>
          <a:bodyPr/>
          <a:lstStyle>
            <a:lvl1pPr marL="0" indent="0">
              <a:buNone/>
              <a:defRPr sz="1600"/>
            </a:lvl1pPr>
            <a:lvl2pPr marL="457207" indent="0">
              <a:buNone/>
              <a:defRPr sz="1400"/>
            </a:lvl2pPr>
            <a:lvl3pPr marL="914415" indent="0">
              <a:buNone/>
              <a:defRPr sz="1200"/>
            </a:lvl3pPr>
            <a:lvl4pPr marL="1371622" indent="0">
              <a:buNone/>
              <a:defRPr sz="1000"/>
            </a:lvl4pPr>
            <a:lvl5pPr marL="1828831" indent="0">
              <a:buNone/>
              <a:defRPr sz="1000"/>
            </a:lvl5pPr>
            <a:lvl6pPr marL="2286038" indent="0">
              <a:buNone/>
              <a:defRPr sz="1000"/>
            </a:lvl6pPr>
            <a:lvl7pPr marL="2743246" indent="0">
              <a:buNone/>
              <a:defRPr sz="1000"/>
            </a:lvl7pPr>
            <a:lvl8pPr marL="3200453" indent="0">
              <a:buNone/>
              <a:defRPr sz="1000"/>
            </a:lvl8pPr>
            <a:lvl9pPr marL="36576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947A3E-6C94-4ED7-8C53-8423EDB20C8F}" type="datetime1">
              <a:rPr lang="en-US" smtClean="0">
                <a:solidFill>
                  <a:srgbClr val="000000">
                    <a:tint val="75000"/>
                  </a:srgbClr>
                </a:solidFill>
              </a:rPr>
              <a:t>4/4/2019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a:xfrm>
            <a:off x="8608357" y="6242399"/>
            <a:ext cx="2742486" cy="365125"/>
          </a:xfrm>
          <a:prstGeom prst="rect">
            <a:avLst/>
          </a:prstGeom>
        </p:spPr>
        <p:txBody>
          <a:body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2409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685873"/>
            <a:ext cx="10512862" cy="1004889"/>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424"/>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AD0B3-72FE-440A-8C83-FDA6FFF490EA}" type="datetime1">
              <a:rPr lang="en-US" smtClean="0">
                <a:solidFill>
                  <a:srgbClr val="000000">
                    <a:tint val="75000"/>
                  </a:srgbClr>
                </a:solidFill>
              </a:rPr>
              <a:t>4/4/2019</a:t>
            </a:fld>
            <a:endParaRPr lang="en-US" dirty="0">
              <a:solidFill>
                <a:srgbClr val="000000">
                  <a:tint val="75000"/>
                </a:srgbClr>
              </a:solidFill>
            </a:endParaRPr>
          </a:p>
        </p:txBody>
      </p:sp>
      <p:sp>
        <p:nvSpPr>
          <p:cNvPr id="5" name="Footer Placeholder 4"/>
          <p:cNvSpPr>
            <a:spLocks noGrp="1"/>
          </p:cNvSpPr>
          <p:nvPr>
            <p:ph type="ftr" sz="quarter" idx="3"/>
          </p:nvPr>
        </p:nvSpPr>
        <p:spPr>
          <a:xfrm>
            <a:off x="4037549" y="6356424"/>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952641" y="6311555"/>
            <a:ext cx="30167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87BF3-6F21-4225-8390-2CCCDDF3668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478537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l" defTabSz="914415" rtl="0" eaLnBrk="1" latinLnBrk="0" hangingPunct="1">
        <a:lnSpc>
          <a:spcPct val="90000"/>
        </a:lnSpc>
        <a:spcBef>
          <a:spcPct val="0"/>
        </a:spcBef>
        <a:buNone/>
        <a:defRPr sz="3201" b="1" i="0" kern="1200">
          <a:solidFill>
            <a:schemeClr val="accent1"/>
          </a:solidFill>
          <a:latin typeface="+mj-lt"/>
          <a:ea typeface="ITC Franklin Gothic Std Demi" charset="0"/>
          <a:cs typeface="ITC Franklin Gothic Std Demi" charset="0"/>
        </a:defRPr>
      </a:lvl1pPr>
    </p:titleStyle>
    <p:bodyStyle>
      <a:lvl1pPr marL="365766" indent="-182884" algn="l" defTabSz="914415" rtl="0" eaLnBrk="1" latinLnBrk="0" hangingPunct="1">
        <a:lnSpc>
          <a:spcPct val="90000"/>
        </a:lnSpc>
        <a:spcBef>
          <a:spcPts val="1000"/>
        </a:spcBef>
        <a:buFont typeface="Arial" panose="020B0604020202020204" pitchFamily="34" charset="0"/>
        <a:buChar char="•"/>
        <a:defRPr sz="2801" b="0" i="0" kern="1200">
          <a:solidFill>
            <a:schemeClr val="tx2"/>
          </a:solidFill>
          <a:latin typeface="+mn-lt"/>
          <a:ea typeface="ITC Franklin Gothic Std Book" charset="0"/>
          <a:cs typeface="ITC Franklin Gothic Std Book" charset="0"/>
        </a:defRPr>
      </a:lvl1pPr>
      <a:lvl2pPr marL="685811" indent="-228604" algn="l" defTabSz="914415" rtl="0" eaLnBrk="1" latinLnBrk="0" hangingPunct="1">
        <a:lnSpc>
          <a:spcPct val="90000"/>
        </a:lnSpc>
        <a:spcBef>
          <a:spcPts val="500"/>
        </a:spcBef>
        <a:buFont typeface="Arial" panose="020B0604020202020204" pitchFamily="34" charset="0"/>
        <a:buChar char="•"/>
        <a:defRPr sz="2399" b="0" i="0" kern="1200">
          <a:solidFill>
            <a:schemeClr val="tx2"/>
          </a:solidFill>
          <a:latin typeface="+mn-lt"/>
          <a:ea typeface="ITC Franklin Gothic Std Book" charset="0"/>
          <a:cs typeface="ITC Franklin Gothic Std Book" charset="0"/>
        </a:defRPr>
      </a:lvl2pPr>
      <a:lvl3pPr marL="1143020" indent="-228604" algn="l" defTabSz="914415" rtl="0" eaLnBrk="1" latinLnBrk="0" hangingPunct="1">
        <a:lnSpc>
          <a:spcPct val="90000"/>
        </a:lnSpc>
        <a:spcBef>
          <a:spcPts val="500"/>
        </a:spcBef>
        <a:buFont typeface="Arial" panose="020B0604020202020204" pitchFamily="34" charset="0"/>
        <a:buChar char="•"/>
        <a:defRPr sz="2000" b="0" i="0" kern="1200">
          <a:solidFill>
            <a:schemeClr val="tx2"/>
          </a:solidFill>
          <a:latin typeface="+mn-lt"/>
          <a:ea typeface="ITC Franklin Gothic Std Book" charset="0"/>
          <a:cs typeface="ITC Franklin Gothic Std Book" charset="0"/>
        </a:defRPr>
      </a:lvl3pPr>
      <a:lvl4pPr marL="1600227" indent="-228604" algn="l" defTabSz="914415"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ITC Franklin Gothic Std Book" charset="0"/>
          <a:cs typeface="ITC Franklin Gothic Std Book" charset="0"/>
        </a:defRPr>
      </a:lvl4pPr>
      <a:lvl5pPr marL="2057434" indent="-228604" algn="l" defTabSz="914415"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ITC Franklin Gothic Std Book" charset="0"/>
          <a:cs typeface="ITC Franklin Gothic Std Book" charset="0"/>
        </a:defRPr>
      </a:lvl5pPr>
      <a:lvl6pPr marL="2514642"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9"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57"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64"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7"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2" algn="l" defTabSz="914415" rtl="0" eaLnBrk="1" latinLnBrk="0" hangingPunct="1">
        <a:defRPr sz="1800" kern="1200">
          <a:solidFill>
            <a:schemeClr val="tx1"/>
          </a:solidFill>
          <a:latin typeface="+mn-lt"/>
          <a:ea typeface="+mn-ea"/>
          <a:cs typeface="+mn-cs"/>
        </a:defRPr>
      </a:lvl4pPr>
      <a:lvl5pPr marL="1828831"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685805"/>
            <a:ext cx="10512862" cy="1004889"/>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356"/>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8D9FC-C9B1-3F4D-92D6-7AC7CA839C97}" type="datetime1">
              <a:rPr lang="en-US" smtClean="0"/>
              <a:t>4/4/2019</a:t>
            </a:fld>
            <a:endParaRPr lang="en-US" dirty="0"/>
          </a:p>
        </p:txBody>
      </p:sp>
      <p:sp>
        <p:nvSpPr>
          <p:cNvPr id="5" name="Footer Placeholder 4"/>
          <p:cNvSpPr>
            <a:spLocks noGrp="1"/>
          </p:cNvSpPr>
          <p:nvPr>
            <p:ph type="ftr" sz="quarter" idx="3"/>
          </p:nvPr>
        </p:nvSpPr>
        <p:spPr>
          <a:xfrm>
            <a:off x="4037549" y="6356356"/>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52641" y="6311487"/>
            <a:ext cx="30167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87BF3-6F21-4225-8390-2CCCDDF36681}" type="slidenum">
              <a:rPr lang="en-US" smtClean="0"/>
              <a:t>‹#›</a:t>
            </a:fld>
            <a:endParaRPr lang="en-US" dirty="0"/>
          </a:p>
        </p:txBody>
      </p:sp>
    </p:spTree>
    <p:extLst>
      <p:ext uri="{BB962C8B-B14F-4D97-AF65-F5344CB8AC3E}">
        <p14:creationId xmlns:p14="http://schemas.microsoft.com/office/powerpoint/2010/main" val="21371989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l" defTabSz="914415" rtl="0" eaLnBrk="1" latinLnBrk="0" hangingPunct="1">
        <a:lnSpc>
          <a:spcPct val="90000"/>
        </a:lnSpc>
        <a:spcBef>
          <a:spcPct val="0"/>
        </a:spcBef>
        <a:buNone/>
        <a:defRPr sz="3201" b="1" i="0" kern="1200">
          <a:solidFill>
            <a:schemeClr val="accent1"/>
          </a:solidFill>
          <a:latin typeface="+mj-lt"/>
          <a:ea typeface="ITC Franklin Gothic Std Demi" charset="0"/>
          <a:cs typeface="ITC Franklin Gothic Std Demi" charset="0"/>
        </a:defRPr>
      </a:lvl1pPr>
    </p:titleStyle>
    <p:bodyStyle>
      <a:lvl1pPr marL="365766" indent="-182884" algn="l" defTabSz="914415" rtl="0" eaLnBrk="1" latinLnBrk="0" hangingPunct="1">
        <a:lnSpc>
          <a:spcPct val="90000"/>
        </a:lnSpc>
        <a:spcBef>
          <a:spcPts val="1000"/>
        </a:spcBef>
        <a:buFont typeface="Arial" panose="020B0604020202020204" pitchFamily="34" charset="0"/>
        <a:buChar char="•"/>
        <a:defRPr sz="2801" b="0" i="0" kern="1200">
          <a:solidFill>
            <a:schemeClr val="tx2"/>
          </a:solidFill>
          <a:latin typeface="+mn-lt"/>
          <a:ea typeface="ITC Franklin Gothic Std Book" charset="0"/>
          <a:cs typeface="ITC Franklin Gothic Std Book" charset="0"/>
        </a:defRPr>
      </a:lvl1pPr>
      <a:lvl2pPr marL="685811" indent="-228604" algn="l" defTabSz="914415" rtl="0" eaLnBrk="1" latinLnBrk="0" hangingPunct="1">
        <a:lnSpc>
          <a:spcPct val="90000"/>
        </a:lnSpc>
        <a:spcBef>
          <a:spcPts val="500"/>
        </a:spcBef>
        <a:buFont typeface="Arial" panose="020B0604020202020204" pitchFamily="34" charset="0"/>
        <a:buChar char="•"/>
        <a:defRPr sz="2399" b="0" i="0" kern="1200">
          <a:solidFill>
            <a:schemeClr val="tx2"/>
          </a:solidFill>
          <a:latin typeface="+mn-lt"/>
          <a:ea typeface="ITC Franklin Gothic Std Book" charset="0"/>
          <a:cs typeface="ITC Franklin Gothic Std Book" charset="0"/>
        </a:defRPr>
      </a:lvl2pPr>
      <a:lvl3pPr marL="1143020" indent="-228604" algn="l" defTabSz="914415" rtl="0" eaLnBrk="1" latinLnBrk="0" hangingPunct="1">
        <a:lnSpc>
          <a:spcPct val="90000"/>
        </a:lnSpc>
        <a:spcBef>
          <a:spcPts val="500"/>
        </a:spcBef>
        <a:buFont typeface="Arial" panose="020B0604020202020204" pitchFamily="34" charset="0"/>
        <a:buChar char="•"/>
        <a:defRPr sz="2000" b="0" i="0" kern="1200">
          <a:solidFill>
            <a:schemeClr val="tx2"/>
          </a:solidFill>
          <a:latin typeface="+mn-lt"/>
          <a:ea typeface="ITC Franklin Gothic Std Book" charset="0"/>
          <a:cs typeface="ITC Franklin Gothic Std Book" charset="0"/>
        </a:defRPr>
      </a:lvl3pPr>
      <a:lvl4pPr marL="1600227" indent="-228604" algn="l" defTabSz="914415"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ITC Franklin Gothic Std Book" charset="0"/>
          <a:cs typeface="ITC Franklin Gothic Std Book" charset="0"/>
        </a:defRPr>
      </a:lvl4pPr>
      <a:lvl5pPr marL="2057434" indent="-228604" algn="l" defTabSz="914415"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ITC Franklin Gothic Std Book" charset="0"/>
          <a:cs typeface="ITC Franklin Gothic Std Book" charset="0"/>
        </a:defRPr>
      </a:lvl5pPr>
      <a:lvl6pPr marL="2514642"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9"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57"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64"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7"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2" algn="l" defTabSz="914415" rtl="0" eaLnBrk="1" latinLnBrk="0" hangingPunct="1">
        <a:defRPr sz="1800" kern="1200">
          <a:solidFill>
            <a:schemeClr val="tx1"/>
          </a:solidFill>
          <a:latin typeface="+mn-lt"/>
          <a:ea typeface="+mn-ea"/>
          <a:cs typeface="+mn-cs"/>
        </a:defRPr>
      </a:lvl4pPr>
      <a:lvl5pPr marL="1828831"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Geoffrey.Hale@hq.dhs.gov" TargetMode="External"/><Relationship Id="rId2" Type="http://schemas.openxmlformats.org/officeDocument/2006/relationships/hyperlink" Target="mailto:Matthew.Masterson@hq.dhs.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81830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00" y="261540"/>
            <a:ext cx="10512862" cy="635556"/>
          </a:xfrm>
        </p:spPr>
        <p:txBody>
          <a:bodyPr>
            <a:normAutofit/>
          </a:bodyPr>
          <a:lstStyle/>
          <a:p>
            <a:pPr algn="ctr"/>
            <a:r>
              <a:rPr lang="en-US" sz="3600" b="0" kern="0" dirty="0" smtClean="0">
                <a:solidFill>
                  <a:srgbClr val="002F80"/>
                </a:solidFill>
                <a:latin typeface="Gill Sans MT" panose="020B0502020104020203" pitchFamily="34" charset="0"/>
              </a:rPr>
              <a:t>Positive </a:t>
            </a:r>
            <a:r>
              <a:rPr lang="en-US" sz="3600" b="0" kern="0" dirty="0">
                <a:solidFill>
                  <a:srgbClr val="002F80"/>
                </a:solidFill>
                <a:latin typeface="Gill Sans MT" panose="020B0502020104020203" pitchFamily="34" charset="0"/>
              </a:rPr>
              <a:t>Relationships – By the Numbers</a:t>
            </a:r>
          </a:p>
        </p:txBody>
      </p:sp>
      <p:sp>
        <p:nvSpPr>
          <p:cNvPr id="4" name="Slide Number Placeholder 3"/>
          <p:cNvSpPr>
            <a:spLocks noGrp="1"/>
          </p:cNvSpPr>
          <p:nvPr>
            <p:ph type="sldNum" sz="quarter" idx="12"/>
          </p:nvPr>
        </p:nvSpPr>
        <p:spPr>
          <a:xfrm>
            <a:off x="11792733" y="6248400"/>
            <a:ext cx="366224" cy="365125"/>
          </a:xfrm>
        </p:spPr>
        <p:txBody>
          <a:bodyPr/>
          <a:lstStyle/>
          <a:p>
            <a:fld id="{0E887BF3-6F21-4225-8390-2CCCDDF36681}" type="slidenum">
              <a:rPr lang="en-US" smtClean="0">
                <a:solidFill>
                  <a:srgbClr val="000000">
                    <a:tint val="75000"/>
                  </a:srgbClr>
                </a:solidFill>
              </a:rPr>
              <a:pPr/>
              <a:t>10</a:t>
            </a:fld>
            <a:endParaRPr lang="en-US" dirty="0">
              <a:solidFill>
                <a:srgbClr val="000000">
                  <a:tint val="75000"/>
                </a:srgbClr>
              </a:solidFill>
            </a:endParaRPr>
          </a:p>
        </p:txBody>
      </p:sp>
      <p:sp>
        <p:nvSpPr>
          <p:cNvPr id="7" name="TextBox 6"/>
          <p:cNvSpPr txBox="1"/>
          <p:nvPr/>
        </p:nvSpPr>
        <p:spPr>
          <a:xfrm>
            <a:off x="1903412" y="985533"/>
            <a:ext cx="3962400" cy="1769715"/>
          </a:xfrm>
          <a:prstGeom prst="rect">
            <a:avLst/>
          </a:prstGeom>
          <a:noFill/>
          <a:ln>
            <a:noFill/>
          </a:ln>
        </p:spPr>
        <p:txBody>
          <a:bodyPr wrap="square" rtlCol="0">
            <a:spAutoFit/>
          </a:bodyPr>
          <a:lstStyle/>
          <a:p>
            <a:pPr>
              <a:spcBef>
                <a:spcPts val="200"/>
              </a:spcBef>
              <a:spcAft>
                <a:spcPts val="200"/>
              </a:spcAft>
            </a:pPr>
            <a:r>
              <a:rPr lang="en-US" sz="1600" b="1" dirty="0">
                <a:solidFill>
                  <a:srgbClr val="000000">
                    <a:lumMod val="75000"/>
                    <a:lumOff val="25000"/>
                  </a:srgbClr>
                </a:solidFill>
                <a:latin typeface="Calibri" panose="020F0502020204030204" pitchFamily="34" charset="0"/>
                <a:cs typeface="Calibri" panose="020F0502020204030204" pitchFamily="34" charset="0"/>
              </a:rPr>
              <a:t>EI-ISAC Membership - </a:t>
            </a:r>
            <a:r>
              <a:rPr lang="en-US" sz="1600" b="1" dirty="0" smtClean="0">
                <a:solidFill>
                  <a:srgbClr val="000000">
                    <a:lumMod val="75000"/>
                    <a:lumOff val="25000"/>
                  </a:srgbClr>
                </a:solidFill>
                <a:latin typeface="Calibri" panose="020F0502020204030204" pitchFamily="34" charset="0"/>
                <a:cs typeface="Calibri" panose="020F0502020204030204" pitchFamily="34" charset="0"/>
              </a:rPr>
              <a:t>1554</a:t>
            </a:r>
            <a:endParaRPr lang="en-US" sz="1600" b="1" dirty="0">
              <a:solidFill>
                <a:srgbClr val="000000">
                  <a:lumMod val="75000"/>
                  <a:lumOff val="25000"/>
                </a:srgbClr>
              </a:solidFill>
              <a:latin typeface="Calibri" panose="020F0502020204030204" pitchFamily="34" charset="0"/>
              <a:cs typeface="Calibri" panose="020F0502020204030204" pitchFamily="34" charset="0"/>
            </a:endParaRPr>
          </a:p>
          <a:p>
            <a:pPr marL="227013" indent="-114300">
              <a:spcBef>
                <a:spcPts val="200"/>
              </a:spcBef>
              <a:spcAft>
                <a:spcPts val="200"/>
              </a:spcAft>
              <a:buFont typeface="Arial" panose="020B0604020202020204" pitchFamily="34" charset="0"/>
              <a:buChar char="•"/>
            </a:pPr>
            <a:r>
              <a:rPr lang="en-US" sz="1600" dirty="0">
                <a:solidFill>
                  <a:srgbClr val="000000">
                    <a:lumMod val="75000"/>
                    <a:lumOff val="25000"/>
                  </a:srgbClr>
                </a:solidFill>
                <a:latin typeface="Calibri" panose="020F0502020204030204" pitchFamily="34" charset="0"/>
                <a:cs typeface="Calibri" panose="020F0502020204030204" pitchFamily="34" charset="0"/>
              </a:rPr>
              <a:t>50 states and 4 territories</a:t>
            </a:r>
          </a:p>
          <a:p>
            <a:pPr marL="227013" indent="-114300">
              <a:spcBef>
                <a:spcPts val="200"/>
              </a:spcBef>
              <a:spcAft>
                <a:spcPts val="200"/>
              </a:spcAft>
              <a:buFont typeface="Arial" panose="020B0604020202020204" pitchFamily="34" charset="0"/>
              <a:buChar char="•"/>
            </a:pPr>
            <a:r>
              <a:rPr lang="en-US" sz="1600" dirty="0" smtClean="0">
                <a:solidFill>
                  <a:srgbClr val="000000">
                    <a:lumMod val="75000"/>
                    <a:lumOff val="25000"/>
                  </a:srgbClr>
                </a:solidFill>
                <a:latin typeface="Calibri" panose="020F0502020204030204" pitchFamily="34" charset="0"/>
                <a:cs typeface="Calibri" panose="020F0502020204030204" pitchFamily="34" charset="0"/>
              </a:rPr>
              <a:t>1476 </a:t>
            </a:r>
            <a:r>
              <a:rPr lang="en-US" sz="1600" dirty="0">
                <a:solidFill>
                  <a:srgbClr val="000000">
                    <a:lumMod val="75000"/>
                    <a:lumOff val="25000"/>
                  </a:srgbClr>
                </a:solidFill>
                <a:latin typeface="Calibri" panose="020F0502020204030204" pitchFamily="34" charset="0"/>
                <a:cs typeface="Calibri" panose="020F0502020204030204" pitchFamily="34" charset="0"/>
              </a:rPr>
              <a:t>local election offices</a:t>
            </a:r>
          </a:p>
          <a:p>
            <a:pPr marL="227013" indent="-114300">
              <a:spcBef>
                <a:spcPts val="200"/>
              </a:spcBef>
              <a:spcAft>
                <a:spcPts val="200"/>
              </a:spcAft>
              <a:buFont typeface="Arial" panose="020B0604020202020204" pitchFamily="34" charset="0"/>
              <a:buChar char="•"/>
            </a:pPr>
            <a:r>
              <a:rPr lang="en-US" sz="1600" dirty="0">
                <a:solidFill>
                  <a:srgbClr val="000000">
                    <a:lumMod val="75000"/>
                    <a:lumOff val="25000"/>
                  </a:srgbClr>
                </a:solidFill>
                <a:latin typeface="Calibri" panose="020F0502020204030204" pitchFamily="34" charset="0"/>
                <a:cs typeface="Calibri" panose="020F0502020204030204" pitchFamily="34" charset="0"/>
              </a:rPr>
              <a:t>7 associations</a:t>
            </a:r>
          </a:p>
          <a:p>
            <a:pPr marL="227013" indent="-114300">
              <a:spcBef>
                <a:spcPts val="200"/>
              </a:spcBef>
              <a:spcAft>
                <a:spcPts val="200"/>
              </a:spcAft>
              <a:buFont typeface="Arial" panose="020B0604020202020204" pitchFamily="34" charset="0"/>
              <a:buChar char="•"/>
            </a:pPr>
            <a:r>
              <a:rPr lang="en-US" sz="1600" dirty="0">
                <a:solidFill>
                  <a:srgbClr val="000000">
                    <a:lumMod val="75000"/>
                    <a:lumOff val="25000"/>
                  </a:srgbClr>
                </a:solidFill>
                <a:latin typeface="Calibri" panose="020F0502020204030204" pitchFamily="34" charset="0"/>
                <a:cs typeface="Calibri" panose="020F0502020204030204" pitchFamily="34" charset="0"/>
              </a:rPr>
              <a:t>14 election vendors </a:t>
            </a:r>
            <a:r>
              <a:rPr lang="en-US" sz="1600" dirty="0" smtClean="0">
                <a:solidFill>
                  <a:schemeClr val="tx1">
                    <a:lumMod val="75000"/>
                    <a:lumOff val="25000"/>
                  </a:schemeClr>
                </a:solidFill>
                <a:latin typeface="Calibri" panose="020F0502020204030204" pitchFamily="34" charset="0"/>
                <a:cs typeface="Calibri" panose="020F0502020204030204" pitchFamily="34" charset="0"/>
              </a:rPr>
              <a:t> </a:t>
            </a: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400" dirty="0"/>
          </a:p>
        </p:txBody>
      </p:sp>
      <p:sp>
        <p:nvSpPr>
          <p:cNvPr id="12" name="TextBox 11"/>
          <p:cNvSpPr txBox="1"/>
          <p:nvPr/>
        </p:nvSpPr>
        <p:spPr>
          <a:xfrm>
            <a:off x="5713412" y="990197"/>
            <a:ext cx="5105399" cy="933589"/>
          </a:xfrm>
          <a:prstGeom prst="rect">
            <a:avLst/>
          </a:prstGeom>
          <a:noFill/>
          <a:ln>
            <a:noFill/>
          </a:ln>
        </p:spPr>
        <p:txBody>
          <a:bodyPr wrap="square" rtlCol="0">
            <a:spAutoFit/>
          </a:bodyPr>
          <a:lstStyle/>
          <a:p>
            <a:pPr lvl="0">
              <a:spcBef>
                <a:spcPts val="200"/>
              </a:spcBef>
              <a:spcAft>
                <a:spcPts val="200"/>
              </a:spcAft>
            </a:pPr>
            <a:r>
              <a:rPr lang="en-US" sz="1600" b="1" dirty="0">
                <a:solidFill>
                  <a:srgbClr val="000000">
                    <a:lumMod val="75000"/>
                    <a:lumOff val="25000"/>
                  </a:srgbClr>
                </a:solidFill>
                <a:latin typeface="Calibri" panose="020F0502020204030204" pitchFamily="34" charset="0"/>
                <a:cs typeface="Calibri" panose="020F0502020204030204" pitchFamily="34" charset="0"/>
              </a:rPr>
              <a:t>Albert Sensors - </a:t>
            </a:r>
            <a:r>
              <a:rPr lang="en-US" sz="1600" b="1" dirty="0" smtClean="0">
                <a:solidFill>
                  <a:srgbClr val="000000">
                    <a:lumMod val="75000"/>
                    <a:lumOff val="25000"/>
                  </a:srgbClr>
                </a:solidFill>
                <a:latin typeface="Calibri" panose="020F0502020204030204" pitchFamily="34" charset="0"/>
                <a:cs typeface="Calibri" panose="020F0502020204030204" pitchFamily="34" charset="0"/>
              </a:rPr>
              <a:t>140</a:t>
            </a:r>
            <a:endParaRPr lang="en-US" sz="1600" b="1" dirty="0">
              <a:solidFill>
                <a:srgbClr val="000000">
                  <a:lumMod val="75000"/>
                  <a:lumOff val="25000"/>
                </a:srgbClr>
              </a:solidFill>
              <a:latin typeface="Calibri" panose="020F0502020204030204" pitchFamily="34" charset="0"/>
              <a:cs typeface="Calibri" panose="020F0502020204030204" pitchFamily="34" charset="0"/>
            </a:endParaRPr>
          </a:p>
          <a:p>
            <a:pPr marL="339725" lvl="0" indent="-112713">
              <a:spcBef>
                <a:spcPts val="200"/>
              </a:spcBef>
              <a:spcAft>
                <a:spcPts val="200"/>
              </a:spcAft>
              <a:buFont typeface="Arial" panose="020B0604020202020204" pitchFamily="34" charset="0"/>
              <a:buChar char="•"/>
            </a:pPr>
            <a:r>
              <a:rPr lang="en-US" sz="1600" dirty="0" smtClean="0">
                <a:solidFill>
                  <a:srgbClr val="000000">
                    <a:lumMod val="75000"/>
                    <a:lumOff val="25000"/>
                  </a:srgbClr>
                </a:solidFill>
                <a:latin typeface="Calibri" panose="020F0502020204030204" pitchFamily="34" charset="0"/>
                <a:cs typeface="Calibri" panose="020F0502020204030204" pitchFamily="34" charset="0"/>
              </a:rPr>
              <a:t>47 </a:t>
            </a:r>
            <a:r>
              <a:rPr lang="en-US" sz="1600" dirty="0">
                <a:solidFill>
                  <a:srgbClr val="000000">
                    <a:lumMod val="75000"/>
                    <a:lumOff val="25000"/>
                  </a:srgbClr>
                </a:solidFill>
                <a:latin typeface="Calibri" panose="020F0502020204030204" pitchFamily="34" charset="0"/>
                <a:cs typeface="Calibri" panose="020F0502020204030204" pitchFamily="34" charset="0"/>
              </a:rPr>
              <a:t>states and 1 territory </a:t>
            </a:r>
          </a:p>
          <a:p>
            <a:pPr marL="339725" lvl="0" indent="-112713">
              <a:spcBef>
                <a:spcPts val="200"/>
              </a:spcBef>
              <a:spcAft>
                <a:spcPts val="200"/>
              </a:spcAft>
              <a:buFont typeface="Arial" panose="020B0604020202020204" pitchFamily="34" charset="0"/>
              <a:buChar char="•"/>
            </a:pPr>
            <a:r>
              <a:rPr lang="en-US" sz="1600" dirty="0">
                <a:solidFill>
                  <a:srgbClr val="000000">
                    <a:lumMod val="75000"/>
                    <a:lumOff val="25000"/>
                  </a:srgbClr>
                </a:solidFill>
                <a:latin typeface="Calibri" panose="020F0502020204030204" pitchFamily="34" charset="0"/>
                <a:cs typeface="Calibri" panose="020F0502020204030204" pitchFamily="34" charset="0"/>
              </a:rPr>
              <a:t>92 local election offices</a:t>
            </a:r>
          </a:p>
        </p:txBody>
      </p:sp>
      <p:sp>
        <p:nvSpPr>
          <p:cNvPr id="10" name="TextBox 9"/>
          <p:cNvSpPr txBox="1"/>
          <p:nvPr/>
        </p:nvSpPr>
        <p:spPr>
          <a:xfrm>
            <a:off x="5049652" y="2529753"/>
            <a:ext cx="5157157" cy="313932"/>
          </a:xfrm>
          <a:prstGeom prst="rect">
            <a:avLst/>
          </a:prstGeom>
          <a:noFill/>
        </p:spPr>
        <p:txBody>
          <a:bodyPr wrap="square" rtlCol="0">
            <a:spAutoFit/>
          </a:bodyPr>
          <a:lstStyle/>
          <a:p>
            <a:pPr algn="ctr" defTabSz="914415">
              <a:lnSpc>
                <a:spcPct val="90000"/>
              </a:lnSpc>
            </a:pPr>
            <a:r>
              <a:rPr lang="en-US" sz="1600" b="1" kern="0" dirty="0">
                <a:solidFill>
                  <a:srgbClr val="000000">
                    <a:lumMod val="75000"/>
                    <a:lumOff val="25000"/>
                  </a:srgbClr>
                </a:solidFill>
                <a:latin typeface="Calibri" panose="020F0502020204030204" pitchFamily="34" charset="0"/>
                <a:ea typeface="ITC Franklin Gothic Std Demi" charset="0"/>
                <a:cs typeface="Calibri" panose="020F0502020204030204" pitchFamily="34" charset="0"/>
              </a:rPr>
              <a:t>States with a High Level of Local EI-ISAC Membership </a:t>
            </a:r>
          </a:p>
        </p:txBody>
      </p:sp>
      <p:pic>
        <p:nvPicPr>
          <p:cNvPr id="8" name="Picture 7"/>
          <p:cNvPicPr>
            <a:picLocks noChangeAspect="1"/>
          </p:cNvPicPr>
          <p:nvPr/>
        </p:nvPicPr>
        <p:blipFill>
          <a:blip r:embed="rId2"/>
          <a:stretch>
            <a:fillRect/>
          </a:stretch>
        </p:blipFill>
        <p:spPr>
          <a:xfrm>
            <a:off x="1807498" y="2895600"/>
            <a:ext cx="8315665" cy="3048264"/>
          </a:xfrm>
          <a:prstGeom prst="rect">
            <a:avLst/>
          </a:prstGeom>
        </p:spPr>
      </p:pic>
    </p:spTree>
    <p:extLst>
      <p:ext uri="{BB962C8B-B14F-4D97-AF65-F5344CB8AC3E}">
        <p14:creationId xmlns:p14="http://schemas.microsoft.com/office/powerpoint/2010/main" val="926972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015" y="157893"/>
            <a:ext cx="10512862" cy="533327"/>
          </a:xfrm>
        </p:spPr>
        <p:txBody>
          <a:bodyPr>
            <a:noAutofit/>
          </a:bodyPr>
          <a:lstStyle/>
          <a:p>
            <a:pPr algn="ctr"/>
            <a:r>
              <a:rPr lang="en-US" sz="3600" b="0" kern="0" dirty="0">
                <a:solidFill>
                  <a:srgbClr val="002F80"/>
                </a:solidFill>
                <a:latin typeface="Gill Sans MT" panose="020B0502020104020203" pitchFamily="34" charset="0"/>
              </a:rPr>
              <a:t>Election Infrastructure Security – Adoption of Services</a:t>
            </a:r>
          </a:p>
        </p:txBody>
      </p:sp>
      <p:sp>
        <p:nvSpPr>
          <p:cNvPr id="5" name="Content Placeholder 4"/>
          <p:cNvSpPr>
            <a:spLocks noGrp="1"/>
          </p:cNvSpPr>
          <p:nvPr>
            <p:ph sz="half" idx="2"/>
          </p:nvPr>
        </p:nvSpPr>
        <p:spPr>
          <a:xfrm>
            <a:off x="6230917" y="1010240"/>
            <a:ext cx="4754880" cy="3637960"/>
          </a:xfrm>
        </p:spPr>
        <p:txBody>
          <a:bodyPr>
            <a:normAutofit/>
          </a:bodyPr>
          <a:lstStyle/>
          <a:p>
            <a:pPr>
              <a:lnSpc>
                <a:spcPct val="100000"/>
              </a:lnSpc>
              <a:spcBef>
                <a:spcPts val="1200"/>
              </a:spcBef>
              <a:spcAft>
                <a:spcPts val="12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43 </a:t>
            </a:r>
            <a:r>
              <a:rPr lang="en-US" sz="2000" dirty="0">
                <a:solidFill>
                  <a:schemeClr val="tx1">
                    <a:lumMod val="75000"/>
                    <a:lumOff val="25000"/>
                  </a:schemeClr>
                </a:solidFill>
                <a:latin typeface="Calibri" panose="020F0502020204030204" pitchFamily="34" charset="0"/>
                <a:cs typeface="Calibri" panose="020F0502020204030204" pitchFamily="34" charset="0"/>
              </a:rPr>
              <a:t>States have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utilized at </a:t>
            </a:r>
            <a:r>
              <a:rPr lang="en-US" sz="2000" dirty="0">
                <a:solidFill>
                  <a:schemeClr val="tx1">
                    <a:lumMod val="75000"/>
                    <a:lumOff val="25000"/>
                  </a:schemeClr>
                </a:solidFill>
                <a:latin typeface="Calibri" panose="020F0502020204030204" pitchFamily="34" charset="0"/>
                <a:cs typeface="Calibri" panose="020F0502020204030204" pitchFamily="34" charset="0"/>
              </a:rPr>
              <a:t>least one DHS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cybersecurity </a:t>
            </a:r>
            <a:r>
              <a:rPr lang="en-US" sz="2000" dirty="0">
                <a:solidFill>
                  <a:schemeClr val="tx1">
                    <a:lumMod val="75000"/>
                    <a:lumOff val="25000"/>
                  </a:schemeClr>
                </a:solidFill>
                <a:latin typeface="Calibri" panose="020F0502020204030204" pitchFamily="34" charset="0"/>
                <a:cs typeface="Calibri" panose="020F0502020204030204" pitchFamily="34" charset="0"/>
              </a:rPr>
              <a:t>s</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ervice </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00000"/>
              </a:lnSpc>
              <a:spcBef>
                <a:spcPts val="1200"/>
              </a:spcBef>
              <a:spcAft>
                <a:spcPts val="1200"/>
              </a:spcAft>
            </a:pPr>
            <a:r>
              <a:rPr lang="en-US" sz="2000" dirty="0">
                <a:solidFill>
                  <a:schemeClr val="tx1">
                    <a:lumMod val="75000"/>
                    <a:lumOff val="25000"/>
                  </a:schemeClr>
                </a:solidFill>
                <a:latin typeface="Calibri" panose="020F0502020204030204" pitchFamily="34" charset="0"/>
                <a:cs typeface="Calibri" panose="020F0502020204030204" pitchFamily="34" charset="0"/>
              </a:rPr>
              <a:t>30</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 </a:t>
            </a:r>
            <a:r>
              <a:rPr lang="en-US" sz="2000" dirty="0">
                <a:solidFill>
                  <a:schemeClr val="tx1">
                    <a:lumMod val="75000"/>
                    <a:lumOff val="25000"/>
                  </a:schemeClr>
                </a:solidFill>
                <a:latin typeface="Calibri" panose="020F0502020204030204" pitchFamily="34" charset="0"/>
                <a:cs typeface="Calibri" panose="020F0502020204030204" pitchFamily="34" charset="0"/>
              </a:rPr>
              <a:t>States have utilized at least two DHS c</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ybersecurity services </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00000"/>
              </a:lnSpc>
              <a:spcBef>
                <a:spcPts val="1200"/>
              </a:spcBef>
              <a:spcAft>
                <a:spcPts val="1200"/>
              </a:spcAft>
            </a:pPr>
            <a:r>
              <a:rPr lang="en-US" sz="2000" dirty="0">
                <a:solidFill>
                  <a:schemeClr val="tx1">
                    <a:lumMod val="75000"/>
                    <a:lumOff val="25000"/>
                  </a:schemeClr>
                </a:solidFill>
                <a:latin typeface="Calibri" panose="020F0502020204030204" pitchFamily="34" charset="0"/>
                <a:cs typeface="Calibri" panose="020F0502020204030204" pitchFamily="34" charset="0"/>
              </a:rPr>
              <a:t>14</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 </a:t>
            </a:r>
            <a:r>
              <a:rPr lang="en-US" sz="2000" dirty="0">
                <a:solidFill>
                  <a:schemeClr val="tx1">
                    <a:lumMod val="75000"/>
                    <a:lumOff val="25000"/>
                  </a:schemeClr>
                </a:solidFill>
                <a:latin typeface="Calibri" panose="020F0502020204030204" pitchFamily="34" charset="0"/>
                <a:cs typeface="Calibri" panose="020F0502020204030204" pitchFamily="34" charset="0"/>
              </a:rPr>
              <a:t>states have utilized three or more DHS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cybersecurity </a:t>
            </a:r>
            <a:r>
              <a:rPr lang="en-US" sz="2000" dirty="0">
                <a:solidFill>
                  <a:schemeClr val="tx1">
                    <a:lumMod val="75000"/>
                    <a:lumOff val="25000"/>
                  </a:schemeClr>
                </a:solidFill>
                <a:latin typeface="Calibri" panose="020F0502020204030204" pitchFamily="34" charset="0"/>
                <a:cs typeface="Calibri" panose="020F0502020204030204" pitchFamily="34" charset="0"/>
              </a:rPr>
              <a:t>s</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ervices </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00000"/>
              </a:lnSpc>
              <a:spcBef>
                <a:spcPts val="1200"/>
              </a:spcBef>
              <a:spcAft>
                <a:spcPts val="1200"/>
              </a:spcAft>
            </a:pPr>
            <a:r>
              <a:rPr lang="en-US" sz="2000" dirty="0">
                <a:solidFill>
                  <a:schemeClr val="tx1">
                    <a:lumMod val="75000"/>
                    <a:lumOff val="25000"/>
                  </a:schemeClr>
                </a:solidFill>
                <a:latin typeface="Calibri" panose="020F0502020204030204" pitchFamily="34" charset="0"/>
                <a:cs typeface="Calibri" panose="020F0502020204030204" pitchFamily="34" charset="0"/>
              </a:rPr>
              <a:t>6</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a:solidFill>
                  <a:schemeClr val="tx1">
                    <a:lumMod val="75000"/>
                    <a:lumOff val="25000"/>
                  </a:schemeClr>
                </a:solidFill>
                <a:latin typeface="Calibri" panose="020F0502020204030204" pitchFamily="34" charset="0"/>
                <a:cs typeface="Calibri" panose="020F0502020204030204" pitchFamily="34" charset="0"/>
              </a:rPr>
              <a:t>states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have </a:t>
            </a:r>
            <a:r>
              <a:rPr lang="en-US" sz="2000" dirty="0">
                <a:solidFill>
                  <a:schemeClr val="tx1">
                    <a:lumMod val="75000"/>
                    <a:lumOff val="25000"/>
                  </a:schemeClr>
                </a:solidFill>
                <a:latin typeface="Calibri" panose="020F0502020204030204" pitchFamily="34" charset="0"/>
                <a:cs typeface="Calibri" panose="020F0502020204030204" pitchFamily="34" charset="0"/>
              </a:rPr>
              <a:t>leveraged </a:t>
            </a:r>
            <a:r>
              <a:rPr lang="en-US" sz="2000" dirty="0">
                <a:solidFill>
                  <a:schemeClr val="tx1">
                    <a:lumMod val="75000"/>
                    <a:lumOff val="25000"/>
                  </a:schemeClr>
                </a:solidFill>
                <a:latin typeface="Calibri" panose="020F0502020204030204" pitchFamily="34" charset="0"/>
                <a:cs typeface="Calibri" panose="020F0502020204030204" pitchFamily="34" charset="0"/>
              </a:rPr>
              <a:t>five </a:t>
            </a:r>
            <a:r>
              <a:rPr lang="en-US" sz="2000" dirty="0">
                <a:solidFill>
                  <a:schemeClr val="tx1">
                    <a:lumMod val="75000"/>
                    <a:lumOff val="25000"/>
                  </a:schemeClr>
                </a:solidFill>
                <a:latin typeface="Calibri" panose="020F0502020204030204" pitchFamily="34" charset="0"/>
                <a:cs typeface="Calibri" panose="020F0502020204030204" pitchFamily="34" charset="0"/>
              </a:rPr>
              <a:t>or more DHS </a:t>
            </a:r>
            <a:r>
              <a:rPr lang="en-US" sz="2000" dirty="0">
                <a:solidFill>
                  <a:schemeClr val="tx1">
                    <a:lumMod val="75000"/>
                    <a:lumOff val="25000"/>
                  </a:schemeClr>
                </a:solidFill>
                <a:latin typeface="Calibri" panose="020F0502020204030204" pitchFamily="34" charset="0"/>
                <a:cs typeface="Calibri" panose="020F0502020204030204" pitchFamily="34" charset="0"/>
              </a:rPr>
              <a:t>cybersecurity services  </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endParaRPr lang="en-US" dirty="0"/>
          </a:p>
        </p:txBody>
      </p:sp>
      <p:sp>
        <p:nvSpPr>
          <p:cNvPr id="2" name="Slide Number Placeholder 1"/>
          <p:cNvSpPr>
            <a:spLocks noGrp="1"/>
          </p:cNvSpPr>
          <p:nvPr>
            <p:ph type="sldNum" sz="quarter" idx="12"/>
          </p:nvPr>
        </p:nvSpPr>
        <p:spPr>
          <a:xfrm>
            <a:off x="11733212" y="6248400"/>
            <a:ext cx="365046" cy="365125"/>
          </a:xfrm>
        </p:spPr>
        <p:txBody>
          <a:bodyPr/>
          <a:lstStyle/>
          <a:p>
            <a:fld id="{0E887BF3-6F21-4225-8390-2CCCDDF36681}" type="slidenum">
              <a:rPr lang="en-US" smtClean="0">
                <a:solidFill>
                  <a:srgbClr val="000000">
                    <a:tint val="75000"/>
                  </a:srgbClr>
                </a:solidFill>
              </a:rPr>
              <a:pPr/>
              <a:t>11</a:t>
            </a:fld>
            <a:endParaRPr lang="en-US" dirty="0">
              <a:solidFill>
                <a:srgbClr val="000000">
                  <a:tint val="75000"/>
                </a:srgbClr>
              </a:solidFill>
            </a:endParaRPr>
          </a:p>
        </p:txBody>
      </p:sp>
      <p:graphicFrame>
        <p:nvGraphicFramePr>
          <p:cNvPr id="7" name="Content Placeholder 9"/>
          <p:cNvGraphicFramePr>
            <a:graphicFrameLocks/>
          </p:cNvGraphicFramePr>
          <p:nvPr>
            <p:extLst>
              <p:ext uri="{D42A27DB-BD31-4B8C-83A1-F6EECF244321}">
                <p14:modId xmlns:p14="http://schemas.microsoft.com/office/powerpoint/2010/main" val="2585780330"/>
              </p:ext>
            </p:extLst>
          </p:nvPr>
        </p:nvGraphicFramePr>
        <p:xfrm>
          <a:off x="1027138" y="990601"/>
          <a:ext cx="4802003" cy="4434840"/>
        </p:xfrm>
        <a:graphic>
          <a:graphicData uri="http://schemas.openxmlformats.org/drawingml/2006/table">
            <a:tbl>
              <a:tblPr firstRow="1" bandRow="1">
                <a:tableStyleId>{5C22544A-7EE6-4342-B048-85BDC9FD1C3A}</a:tableStyleId>
              </a:tblPr>
              <a:tblGrid>
                <a:gridCol w="3601502">
                  <a:extLst>
                    <a:ext uri="{9D8B030D-6E8A-4147-A177-3AD203B41FA5}">
                      <a16:colId xmlns:a16="http://schemas.microsoft.com/office/drawing/2014/main" val="1404132301"/>
                    </a:ext>
                  </a:extLst>
                </a:gridCol>
                <a:gridCol w="1200501">
                  <a:extLst>
                    <a:ext uri="{9D8B030D-6E8A-4147-A177-3AD203B41FA5}">
                      <a16:colId xmlns:a16="http://schemas.microsoft.com/office/drawing/2014/main" val="2468604722"/>
                    </a:ext>
                  </a:extLst>
                </a:gridCol>
              </a:tblGrid>
              <a:tr h="314902">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algn="ctr" defTabSz="914400" rtl="0" eaLnBrk="1" latinLnBrk="0" hangingPunct="1"/>
                      <a:r>
                        <a:rPr lang="en-US" sz="1500" kern="1200" dirty="0" smtClean="0">
                          <a:solidFill>
                            <a:schemeClr val="bg1"/>
                          </a:solidFill>
                        </a:rPr>
                        <a:t>SERVICE </a:t>
                      </a:r>
                      <a:endParaRPr lang="en-US" sz="1500" kern="1200" dirty="0">
                        <a:solidFill>
                          <a:schemeClr val="bg1"/>
                        </a:solidFill>
                        <a:latin typeface="Helvetica" panose="020B0604020202020204" pitchFamily="34" charset="0"/>
                        <a:ea typeface="+mn-ea"/>
                        <a:cs typeface="Helvetica" panose="020B0604020202020204" pitchFamily="34" charset="0"/>
                      </a:endParaRPr>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en-US" sz="1500" kern="1200" dirty="0" smtClean="0">
                          <a:solidFill>
                            <a:schemeClr val="bg1"/>
                          </a:solidFill>
                        </a:rPr>
                        <a:t>Total </a:t>
                      </a:r>
                      <a:endParaRPr lang="en-US" sz="1500" b="1" kern="1200" dirty="0">
                        <a:solidFill>
                          <a:schemeClr val="bg1"/>
                        </a:solidFill>
                        <a:latin typeface="Helvetica" panose="020B0604020202020204" pitchFamily="34" charset="0"/>
                        <a:ea typeface="+mn-ea"/>
                        <a:cs typeface="Helvetica" panose="020B0604020202020204" pitchFamily="34" charset="0"/>
                      </a:endParaRPr>
                    </a:p>
                  </a:txBody>
                  <a:tcPr/>
                </a:tc>
                <a:extLst>
                  <a:ext uri="{0D108BD9-81ED-4DB2-BD59-A6C34878D82A}">
                    <a16:rowId xmlns:a16="http://schemas.microsoft.com/office/drawing/2014/main" val="2856677094"/>
                  </a:ext>
                </a:extLst>
              </a:tr>
              <a:tr h="4391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Cyber Resilience Review (CRR)</a:t>
                      </a:r>
                    </a:p>
                    <a:p>
                      <a:pPr marL="0" algn="l" defTabSz="914400" rtl="0" eaLnBrk="1" latinLnBrk="0" hangingPunct="1"/>
                      <a:endParaRPr lang="en-US" sz="1200" b="1" kern="1200" dirty="0" smtClean="0">
                        <a:solidFill>
                          <a:schemeClr val="tx1"/>
                        </a:solidFill>
                        <a:latin typeface="Helvetica" panose="020B0604020202020204" pitchFamily="34" charset="0"/>
                        <a:cs typeface="Helvetica" panose="020B0604020202020204" pitchFamily="34" charset="0"/>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latin typeface="Helvetica" panose="020B0604020202020204" pitchFamily="34" charset="0"/>
                          <a:cs typeface="Helvetica" panose="020B0604020202020204" pitchFamily="34" charset="0"/>
                        </a:rPr>
                        <a:t>24</a:t>
                      </a:r>
                      <a:endParaRPr lang="en-US" sz="1200" b="0" kern="1200" dirty="0" smtClean="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1395361085"/>
                  </a:ext>
                </a:extLst>
              </a:tr>
              <a:tr h="4558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External Dependencies</a:t>
                      </a:r>
                      <a:r>
                        <a:rPr lang="en-US" sz="1200" kern="1200" baseline="0" dirty="0" smtClean="0">
                          <a:latin typeface="Helvetica" panose="020B0604020202020204" pitchFamily="34" charset="0"/>
                          <a:cs typeface="Helvetica" panose="020B0604020202020204" pitchFamily="34" charset="0"/>
                        </a:rPr>
                        <a:t> Management Assessment</a:t>
                      </a:r>
                    </a:p>
                    <a:p>
                      <a:pPr marL="0" algn="l" defTabSz="914400" rtl="0" eaLnBrk="1" latinLnBrk="0" hangingPunct="1"/>
                      <a:r>
                        <a:rPr lang="en-US" sz="1200" kern="1200" baseline="0" dirty="0" smtClean="0">
                          <a:latin typeface="Helvetica" panose="020B0604020202020204" pitchFamily="34" charset="0"/>
                          <a:cs typeface="Helvetica" panose="020B0604020202020204" pitchFamily="34" charset="0"/>
                        </a:rPr>
                        <a:t> </a:t>
                      </a:r>
                      <a:endParaRPr lang="en-US" sz="1200" b="1" kern="1200" baseline="0" dirty="0" smtClean="0">
                        <a:solidFill>
                          <a:schemeClr val="tx1"/>
                        </a:solidFill>
                        <a:latin typeface="Helvetica" panose="020B0604020202020204" pitchFamily="34" charset="0"/>
                        <a:cs typeface="Helvetica" panose="020B0604020202020204" pitchFamily="34" charset="0"/>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latin typeface="Helvetica" panose="020B0604020202020204" pitchFamily="34" charset="0"/>
                          <a:cs typeface="Helvetica" panose="020B0604020202020204" pitchFamily="34" charset="0"/>
                        </a:rPr>
                        <a:t>18</a:t>
                      </a:r>
                      <a:endParaRPr lang="en-US" sz="1200" b="0" kern="1200" dirty="0" smtClean="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156477511"/>
                  </a:ext>
                </a:extLst>
              </a:tr>
              <a:tr h="4558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Cyber Infrastructure</a:t>
                      </a:r>
                      <a:r>
                        <a:rPr lang="en-US" sz="1200" kern="1200" baseline="0" dirty="0" smtClean="0">
                          <a:latin typeface="Helvetica" panose="020B0604020202020204" pitchFamily="34" charset="0"/>
                          <a:cs typeface="Helvetica" panose="020B0604020202020204" pitchFamily="34" charset="0"/>
                        </a:rPr>
                        <a:t> Survey (CIS)</a:t>
                      </a:r>
                    </a:p>
                    <a:p>
                      <a:pPr marL="0" algn="l" defTabSz="914400" rtl="0" eaLnBrk="1" latinLnBrk="0" hangingPunct="1"/>
                      <a:endParaRPr lang="en-US" sz="1200" b="1" kern="1200" baseline="0" dirty="0" smtClean="0">
                        <a:solidFill>
                          <a:schemeClr val="tx1"/>
                        </a:solidFill>
                        <a:latin typeface="Helvetica" panose="020B0604020202020204" pitchFamily="34" charset="0"/>
                        <a:cs typeface="Helvetica" panose="020B0604020202020204" pitchFamily="34" charset="0"/>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Helvetica" panose="020B0604020202020204" pitchFamily="34" charset="0"/>
                          <a:cs typeface="Helvetica" panose="020B0604020202020204" pitchFamily="34" charset="0"/>
                        </a:rPr>
                        <a:t>19</a:t>
                      </a:r>
                      <a:endParaRPr lang="en-US" sz="1200" b="0" kern="1200" dirty="0" smtClean="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382919810"/>
                  </a:ext>
                </a:extLst>
              </a:tr>
              <a:tr h="310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Cyber Hygiene Scanning (</a:t>
                      </a:r>
                      <a:r>
                        <a:rPr lang="en-US" sz="1200" kern="1200" dirty="0" err="1" smtClean="0">
                          <a:latin typeface="Helvetica" panose="020B0604020202020204" pitchFamily="34" charset="0"/>
                          <a:cs typeface="Helvetica" panose="020B0604020202020204" pitchFamily="34" charset="0"/>
                        </a:rPr>
                        <a:t>CyHy</a:t>
                      </a:r>
                      <a:r>
                        <a:rPr lang="en-US" sz="1200" kern="1200" dirty="0" smtClean="0">
                          <a:latin typeface="Helvetica" panose="020B0604020202020204" pitchFamily="34" charset="0"/>
                          <a:cs typeface="Helvetica" panose="020B0604020202020204" pitchFamily="34" charset="0"/>
                        </a:rPr>
                        <a:t>)</a:t>
                      </a:r>
                    </a:p>
                    <a:p>
                      <a:pPr marL="0" algn="l" defTabSz="914400" rtl="0" eaLnBrk="1" latinLnBrk="0" hangingPunct="1"/>
                      <a:endParaRPr lang="en-US" sz="1200" b="1" kern="1200" dirty="0" smtClean="0">
                        <a:solidFill>
                          <a:schemeClr val="tx1"/>
                        </a:solidFill>
                        <a:latin typeface="Helvetica" panose="020B0604020202020204" pitchFamily="34" charset="0"/>
                        <a:cs typeface="Helvetica" panose="020B0604020202020204" pitchFamily="34" charset="0"/>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Helvetica" panose="020B0604020202020204" pitchFamily="34" charset="0"/>
                          <a:cs typeface="Helvetica" panose="020B0604020202020204" pitchFamily="34" charset="0"/>
                        </a:rPr>
                        <a:t>150</a:t>
                      </a:r>
                      <a:endParaRPr lang="en-US" sz="1200" b="0" kern="1200" dirty="0" smtClean="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2426105489"/>
                  </a:ext>
                </a:extLst>
              </a:tr>
              <a:tr h="3406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Hunt</a:t>
                      </a:r>
                    </a:p>
                    <a:p>
                      <a:pPr marL="0" algn="l" defTabSz="914400" rtl="0" eaLnBrk="1" latinLnBrk="0" hangingPunct="1"/>
                      <a:endParaRPr lang="en-US" sz="1200" b="1" kern="1200" dirty="0" smtClean="0">
                        <a:solidFill>
                          <a:schemeClr val="tx1"/>
                        </a:solidFill>
                        <a:latin typeface="Helvetica" panose="020B0604020202020204" pitchFamily="34" charset="0"/>
                        <a:ea typeface="+mn-ea"/>
                        <a:cs typeface="Helvetica" panose="020B0604020202020204" pitchFamily="34" charset="0"/>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Helvetica" panose="020B0604020202020204" pitchFamily="34" charset="0"/>
                          <a:cs typeface="Helvetica" panose="020B0604020202020204" pitchFamily="34" charset="0"/>
                        </a:rPr>
                        <a:t>25</a:t>
                      </a:r>
                      <a:endParaRPr lang="en-US" sz="1200" b="0" kern="1200" dirty="0" smtClean="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890875040"/>
                  </a:ext>
                </a:extLst>
              </a:tr>
              <a:tr h="4321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Risk and Vulnerability Assessment (</a:t>
                      </a:r>
                      <a:r>
                        <a:rPr lang="en-US" sz="1200" kern="1200" dirty="0" err="1" smtClean="0">
                          <a:latin typeface="Helvetica" panose="020B0604020202020204" pitchFamily="34" charset="0"/>
                          <a:cs typeface="Helvetica" panose="020B0604020202020204" pitchFamily="34" charset="0"/>
                        </a:rPr>
                        <a:t>RVA</a:t>
                      </a:r>
                      <a:r>
                        <a:rPr lang="en-US" sz="1200" kern="1200" dirty="0" smtClean="0">
                          <a:latin typeface="Helvetica" panose="020B0604020202020204" pitchFamily="34" charset="0"/>
                          <a:cs typeface="Helvetica" panose="020B0604020202020204" pitchFamily="34" charset="0"/>
                        </a:rPr>
                        <a:t>)</a:t>
                      </a:r>
                    </a:p>
                    <a:p>
                      <a:pPr marL="0" algn="l" defTabSz="914400" rtl="0" eaLnBrk="1" latinLnBrk="0" hangingPunct="1"/>
                      <a:endParaRPr lang="en-US" sz="1200" b="1" kern="1200" dirty="0">
                        <a:solidFill>
                          <a:schemeClr val="tx1"/>
                        </a:solidFill>
                        <a:latin typeface="Helvetica" panose="020B0604020202020204" pitchFamily="34" charset="0"/>
                        <a:ea typeface="+mn-ea"/>
                        <a:cs typeface="Helvetica" panose="020B0604020202020204" pitchFamily="34" charset="0"/>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Helvetica" panose="020B0604020202020204" pitchFamily="34" charset="0"/>
                          <a:ea typeface="+mn-ea"/>
                          <a:cs typeface="Helvetica" panose="020B0604020202020204" pitchFamily="34" charset="0"/>
                        </a:rPr>
                        <a:t>40</a:t>
                      </a:r>
                      <a:endParaRPr lang="en-US" sz="1200" b="0" kern="1200" dirty="0" smtClean="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3857576610"/>
                  </a:ext>
                </a:extLst>
              </a:tr>
              <a:tr h="381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Remote Penetration Testing (RPT)</a:t>
                      </a:r>
                    </a:p>
                    <a:p>
                      <a:pPr marL="0" algn="l" defTabSz="914400" rtl="0" eaLnBrk="1" latinLnBrk="0" hangingPunct="1"/>
                      <a:endParaRPr lang="en-US" sz="1200" b="1" kern="1200" dirty="0" smtClean="0">
                        <a:solidFill>
                          <a:schemeClr val="tx1"/>
                        </a:solidFill>
                        <a:latin typeface="Helvetica" panose="020B0604020202020204" pitchFamily="34" charset="0"/>
                        <a:ea typeface="+mn-ea"/>
                        <a:cs typeface="Helvetica" panose="020B0604020202020204" pitchFamily="34" charset="0"/>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Helvetica" panose="020B0604020202020204" pitchFamily="34" charset="0"/>
                          <a:ea typeface="+mn-ea"/>
                          <a:cs typeface="Helvetica" panose="020B0604020202020204" pitchFamily="34" charset="0"/>
                        </a:rPr>
                        <a:t>25</a:t>
                      </a:r>
                    </a:p>
                  </a:txBody>
                  <a:tcPr anchor="ctr"/>
                </a:tc>
                <a:extLst>
                  <a:ext uri="{0D108BD9-81ED-4DB2-BD59-A6C34878D82A}">
                    <a16:rowId xmlns:a16="http://schemas.microsoft.com/office/drawing/2014/main" val="1179129563"/>
                  </a:ext>
                </a:extLst>
              </a:tr>
              <a:tr h="4254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Phishing Campaign Assessment (PCA)</a:t>
                      </a:r>
                    </a:p>
                    <a:p>
                      <a:pPr marL="0" algn="l" defTabSz="914400" rtl="0" eaLnBrk="1" latinLnBrk="0" hangingPunct="1"/>
                      <a:endParaRPr lang="en-US" sz="1200" b="1" kern="1200" dirty="0" smtClean="0">
                        <a:solidFill>
                          <a:schemeClr val="tx1"/>
                        </a:solidFill>
                        <a:latin typeface="Helvetica" panose="020B0604020202020204" pitchFamily="34" charset="0"/>
                        <a:ea typeface="+mn-ea"/>
                        <a:cs typeface="Helvetica" panose="020B0604020202020204" pitchFamily="34" charset="0"/>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Helvetica" panose="020B0604020202020204" pitchFamily="34" charset="0"/>
                          <a:cs typeface="Helvetica" panose="020B0604020202020204" pitchFamily="34" charset="0"/>
                        </a:rPr>
                        <a:t>10</a:t>
                      </a:r>
                      <a:endParaRPr lang="en-US" sz="1200" b="0" kern="1200" dirty="0" smtClean="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2887606615"/>
                  </a:ext>
                </a:extLst>
              </a:tr>
              <a:tr h="2743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1200" kern="1200" dirty="0" smtClean="0">
                          <a:latin typeface="Helvetica" panose="020B0604020202020204" pitchFamily="34" charset="0"/>
                          <a:cs typeface="Helvetica" panose="020B0604020202020204" pitchFamily="34" charset="0"/>
                        </a:rPr>
                        <a:t>Election-related</a:t>
                      </a:r>
                      <a:r>
                        <a:rPr lang="en-US" sz="1200" kern="1200" baseline="0" dirty="0" smtClean="0">
                          <a:latin typeface="Helvetica" panose="020B0604020202020204" pitchFamily="34" charset="0"/>
                          <a:cs typeface="Helvetica" panose="020B0604020202020204" pitchFamily="34" charset="0"/>
                        </a:rPr>
                        <a:t> </a:t>
                      </a:r>
                      <a:r>
                        <a:rPr lang="en-US" sz="1200" kern="1200" dirty="0" smtClean="0">
                          <a:latin typeface="Helvetica" panose="020B0604020202020204" pitchFamily="34" charset="0"/>
                          <a:cs typeface="Helvetica" panose="020B0604020202020204" pitchFamily="34" charset="0"/>
                        </a:rPr>
                        <a:t>Exercises</a:t>
                      </a:r>
                    </a:p>
                    <a:p>
                      <a:pPr marL="0" algn="l" defTabSz="914400" rtl="0" eaLnBrk="1" latinLnBrk="0" hangingPunct="1"/>
                      <a:endParaRPr lang="en-US" sz="1200" b="1" kern="1200" dirty="0" smtClean="0">
                        <a:solidFill>
                          <a:schemeClr val="tx1"/>
                        </a:solidFill>
                        <a:latin typeface="Helvetica" panose="020B0604020202020204" pitchFamily="34" charset="0"/>
                        <a:ea typeface="+mn-ea"/>
                        <a:cs typeface="Helvetica" panose="020B0604020202020204" pitchFamily="34" charset="0"/>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Helvetica" panose="020B0604020202020204" pitchFamily="34" charset="0"/>
                          <a:ea typeface="+mn-ea"/>
                          <a:cs typeface="Helvetica" panose="020B0604020202020204" pitchFamily="34" charset="0"/>
                        </a:rPr>
                        <a:t>32</a:t>
                      </a:r>
                      <a:endParaRPr lang="en-US" sz="1200" b="0" kern="1200" dirty="0" smtClean="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3593731083"/>
                  </a:ext>
                </a:extLst>
              </a:tr>
            </a:tbl>
          </a:graphicData>
        </a:graphic>
      </p:graphicFrame>
      <p:sp>
        <p:nvSpPr>
          <p:cNvPr id="8" name="Rectangle 7"/>
          <p:cNvSpPr/>
          <p:nvPr/>
        </p:nvSpPr>
        <p:spPr>
          <a:xfrm>
            <a:off x="6551616" y="990601"/>
            <a:ext cx="4570597" cy="369332"/>
          </a:xfrm>
          <a:prstGeom prst="rect">
            <a:avLst/>
          </a:prstGeom>
        </p:spPr>
        <p:txBody>
          <a:bodyPr wrap="square">
            <a:spAutoFit/>
          </a:bodyPr>
          <a:lstStyle/>
          <a:p>
            <a:pPr marL="285755" indent="-285755">
              <a:buFont typeface="Arial" panose="020B0604020202020204" pitchFamily="34" charset="0"/>
              <a:buChar char="•"/>
            </a:pPr>
            <a:endParaRPr lang="en-US" dirty="0"/>
          </a:p>
        </p:txBody>
      </p:sp>
      <p:sp>
        <p:nvSpPr>
          <p:cNvPr id="3" name="TextBox 2"/>
          <p:cNvSpPr txBox="1"/>
          <p:nvPr/>
        </p:nvSpPr>
        <p:spPr>
          <a:xfrm>
            <a:off x="1029298" y="5447823"/>
            <a:ext cx="4572000" cy="276999"/>
          </a:xfrm>
          <a:prstGeom prst="rect">
            <a:avLst/>
          </a:prstGeom>
          <a:noFill/>
        </p:spPr>
        <p:txBody>
          <a:bodyPr wrap="square" rtlCol="0">
            <a:spAutoFit/>
          </a:bodyPr>
          <a:lstStyle/>
          <a:p>
            <a:r>
              <a:rPr lang="en-US" sz="1200" dirty="0" smtClean="0">
                <a:latin typeface="Helvetica" panose="020B0604020202020204" pitchFamily="34" charset="0"/>
                <a:cs typeface="Helvetica" panose="020B0604020202020204" pitchFamily="34" charset="0"/>
              </a:rPr>
              <a:t>Services updated 4/2/2019</a:t>
            </a:r>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71459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52400"/>
            <a:ext cx="11643824" cy="609600"/>
          </a:xfrm>
        </p:spPr>
        <p:txBody>
          <a:bodyPr>
            <a:noAutofit/>
          </a:bodyPr>
          <a:lstStyle/>
          <a:p>
            <a:pPr algn="ctr"/>
            <a:r>
              <a:rPr lang="en-US" sz="3600" b="0" kern="0" dirty="0">
                <a:solidFill>
                  <a:srgbClr val="002F80"/>
                </a:solidFill>
                <a:latin typeface="Gill Sans MT" panose="020B0502020104020203" pitchFamily="34" charset="0"/>
              </a:rPr>
              <a:t>Top Recommendations Provided Across All EI Assessments </a:t>
            </a:r>
          </a:p>
        </p:txBody>
      </p:sp>
      <p:sp>
        <p:nvSpPr>
          <p:cNvPr id="2" name="Content Placeholder 1"/>
          <p:cNvSpPr>
            <a:spLocks noGrp="1"/>
          </p:cNvSpPr>
          <p:nvPr>
            <p:ph idx="1"/>
          </p:nvPr>
        </p:nvSpPr>
        <p:spPr>
          <a:xfrm>
            <a:off x="303212" y="762000"/>
            <a:ext cx="11643824" cy="5181600"/>
          </a:xfrm>
        </p:spPr>
        <p:txBody>
          <a:bodyPr>
            <a:noAutofit/>
          </a:bodyPr>
          <a:lstStyle/>
          <a:p>
            <a:pPr marL="0" indent="0">
              <a:lnSpc>
                <a:spcPct val="100000"/>
              </a:lnSpc>
              <a:spcBef>
                <a:spcPts val="300"/>
              </a:spcBef>
              <a:spcAft>
                <a:spcPts val="300"/>
              </a:spcAft>
              <a:buNone/>
            </a:pPr>
            <a:r>
              <a:rPr lang="en-US" sz="1800" b="1" dirty="0">
                <a:solidFill>
                  <a:schemeClr val="tx1">
                    <a:lumMod val="75000"/>
                    <a:lumOff val="25000"/>
                  </a:schemeClr>
                </a:solidFill>
                <a:latin typeface="Calibri" panose="020F0502020204030204" pitchFamily="34" charset="0"/>
                <a:cs typeface="Calibri" panose="020F0502020204030204" pitchFamily="34" charset="0"/>
              </a:rPr>
              <a:t>Mitigate Internet Vulnerabilities in a timely manner </a:t>
            </a:r>
          </a:p>
          <a:p>
            <a:pPr marL="461963" indent="-122238">
              <a:lnSpc>
                <a:spcPct val="100000"/>
              </a:lnSpc>
              <a:spcBef>
                <a:spcPts val="300"/>
              </a:spcBef>
              <a:spcAft>
                <a:spcPts val="300"/>
              </a:spcAft>
            </a:pPr>
            <a:r>
              <a:rPr lang="en-US" sz="1600" dirty="0" smtClean="0">
                <a:solidFill>
                  <a:schemeClr val="tx1">
                    <a:lumMod val="75000"/>
                    <a:lumOff val="25000"/>
                  </a:schemeClr>
                </a:solidFill>
                <a:latin typeface="Calibri" panose="020F0502020204030204" pitchFamily="34" charset="0"/>
                <a:cs typeface="Calibri" panose="020F0502020204030204" pitchFamily="34" charset="0"/>
              </a:rPr>
              <a:t>Recommend that </a:t>
            </a:r>
            <a:r>
              <a:rPr lang="en-US" sz="1600" dirty="0">
                <a:solidFill>
                  <a:schemeClr val="tx1">
                    <a:lumMod val="75000"/>
                    <a:lumOff val="25000"/>
                  </a:schemeClr>
                </a:solidFill>
                <a:latin typeface="Calibri" panose="020F0502020204030204" pitchFamily="34" charset="0"/>
                <a:cs typeface="Calibri" panose="020F0502020204030204" pitchFamily="34" charset="0"/>
              </a:rPr>
              <a:t>EI Subsector entity managers mitigate all internet-accessible high and critical severity level vulnerabilities within 30 days. Vulnerabilities with lower severity levels should be reviewed and either mitigated, or the associated risk formally accepted, within 60 days. </a:t>
            </a:r>
            <a:endParaRPr lang="en-US" sz="1600" dirty="0" smtClean="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100000"/>
              </a:lnSpc>
              <a:spcBef>
                <a:spcPts val="300"/>
              </a:spcBef>
              <a:spcAft>
                <a:spcPts val="300"/>
              </a:spcAft>
              <a:buNone/>
            </a:pPr>
            <a:r>
              <a:rPr lang="en-US" sz="1800" b="1" dirty="0">
                <a:solidFill>
                  <a:schemeClr val="tx1">
                    <a:lumMod val="75000"/>
                    <a:lumOff val="25000"/>
                  </a:schemeClr>
                </a:solidFill>
                <a:latin typeface="Calibri" panose="020F0502020204030204" pitchFamily="34" charset="0"/>
                <a:cs typeface="Calibri" panose="020F0502020204030204" pitchFamily="34" charset="0"/>
              </a:rPr>
              <a:t>Strengthen Password Policy and Auditing Processes </a:t>
            </a:r>
          </a:p>
          <a:p>
            <a:pPr marL="461963" indent="-122238">
              <a:lnSpc>
                <a:spcPct val="100000"/>
              </a:lnSpc>
              <a:spcBef>
                <a:spcPts val="300"/>
              </a:spcBef>
              <a:spcAft>
                <a:spcPts val="300"/>
              </a:spcAft>
            </a:pPr>
            <a:r>
              <a:rPr lang="en-US" sz="1600" dirty="0" smtClean="0">
                <a:solidFill>
                  <a:schemeClr val="tx1">
                    <a:lumMod val="75000"/>
                    <a:lumOff val="25000"/>
                  </a:schemeClr>
                </a:solidFill>
                <a:latin typeface="Calibri" panose="020F0502020204030204" pitchFamily="34" charset="0"/>
                <a:cs typeface="Calibri" panose="020F0502020204030204" pitchFamily="34" charset="0"/>
              </a:rPr>
              <a:t>Recommend </a:t>
            </a:r>
            <a:r>
              <a:rPr lang="en-US" sz="1600" dirty="0">
                <a:solidFill>
                  <a:schemeClr val="tx1">
                    <a:lumMod val="75000"/>
                    <a:lumOff val="25000"/>
                  </a:schemeClr>
                </a:solidFill>
                <a:latin typeface="Calibri" panose="020F0502020204030204" pitchFamily="34" charset="0"/>
                <a:cs typeface="Calibri" panose="020F0502020204030204" pitchFamily="34" charset="0"/>
              </a:rPr>
              <a:t>the use of multi-factor password technology. Entities should perform regular audits of their password policy. Password best practices include ensuring that default passwords are never used in production, that strong passwords are required and used, and that administrators use encrypted password vaults. </a:t>
            </a:r>
          </a:p>
          <a:p>
            <a:pPr marL="0" indent="0">
              <a:lnSpc>
                <a:spcPct val="100000"/>
              </a:lnSpc>
              <a:spcBef>
                <a:spcPts val="300"/>
              </a:spcBef>
              <a:spcAft>
                <a:spcPts val="300"/>
              </a:spcAft>
              <a:buNone/>
            </a:pPr>
            <a:r>
              <a:rPr lang="en-US" sz="1800" b="1" dirty="0">
                <a:solidFill>
                  <a:schemeClr val="tx1">
                    <a:lumMod val="75000"/>
                    <a:lumOff val="25000"/>
                  </a:schemeClr>
                </a:solidFill>
                <a:latin typeface="Calibri" panose="020F0502020204030204" pitchFamily="34" charset="0"/>
                <a:cs typeface="Calibri" panose="020F0502020204030204" pitchFamily="34" charset="0"/>
              </a:rPr>
              <a:t>Implement Network Segmentation </a:t>
            </a:r>
          </a:p>
          <a:p>
            <a:pPr marL="461963" indent="-122238">
              <a:lnSpc>
                <a:spcPct val="100000"/>
              </a:lnSpc>
              <a:spcBef>
                <a:spcPts val="300"/>
              </a:spcBef>
              <a:spcAft>
                <a:spcPts val="300"/>
              </a:spcAft>
            </a:pPr>
            <a:r>
              <a:rPr lang="en-US" sz="1600" dirty="0">
                <a:solidFill>
                  <a:schemeClr val="tx1">
                    <a:lumMod val="75000"/>
                    <a:lumOff val="25000"/>
                  </a:schemeClr>
                </a:solidFill>
                <a:latin typeface="Calibri" panose="020F0502020204030204" pitchFamily="34" charset="0"/>
                <a:cs typeface="Calibri" panose="020F0502020204030204" pitchFamily="34" charset="0"/>
              </a:rPr>
              <a:t>Internal network architecture should protect and control access to the entity’s most sensitive </a:t>
            </a:r>
            <a:r>
              <a:rPr lang="en-US" sz="1600" dirty="0" smtClean="0">
                <a:solidFill>
                  <a:schemeClr val="tx1">
                    <a:lumMod val="75000"/>
                    <a:lumOff val="25000"/>
                  </a:schemeClr>
                </a:solidFill>
                <a:latin typeface="Calibri" panose="020F0502020204030204" pitchFamily="34" charset="0"/>
                <a:cs typeface="Calibri" panose="020F0502020204030204" pitchFamily="34" charset="0"/>
              </a:rPr>
              <a:t>systems. Recommend that user </a:t>
            </a:r>
            <a:r>
              <a:rPr lang="en-US" sz="1600" dirty="0">
                <a:solidFill>
                  <a:schemeClr val="tx1">
                    <a:lumMod val="75000"/>
                    <a:lumOff val="25000"/>
                  </a:schemeClr>
                </a:solidFill>
                <a:latin typeface="Calibri" panose="020F0502020204030204" pitchFamily="34" charset="0"/>
                <a:cs typeface="Calibri" panose="020F0502020204030204" pitchFamily="34" charset="0"/>
              </a:rPr>
              <a:t>workstations should be less trusted and connections to external networks should be isolated, controlled, and monitored. </a:t>
            </a:r>
          </a:p>
          <a:p>
            <a:pPr marL="0" indent="0">
              <a:lnSpc>
                <a:spcPct val="100000"/>
              </a:lnSpc>
              <a:spcBef>
                <a:spcPts val="300"/>
              </a:spcBef>
              <a:spcAft>
                <a:spcPts val="300"/>
              </a:spcAft>
              <a:buNone/>
            </a:pPr>
            <a:r>
              <a:rPr lang="en-US" sz="1800" b="1" dirty="0" smtClean="0">
                <a:solidFill>
                  <a:schemeClr val="tx1">
                    <a:lumMod val="75000"/>
                    <a:lumOff val="25000"/>
                  </a:schemeClr>
                </a:solidFill>
                <a:latin typeface="Calibri" panose="020F0502020204030204" pitchFamily="34" charset="0"/>
                <a:cs typeface="Calibri" panose="020F0502020204030204" pitchFamily="34" charset="0"/>
              </a:rPr>
              <a:t>Follow </a:t>
            </a:r>
            <a:r>
              <a:rPr lang="en-US" sz="1800" b="1" dirty="0">
                <a:solidFill>
                  <a:schemeClr val="tx1">
                    <a:lumMod val="75000"/>
                    <a:lumOff val="25000"/>
                  </a:schemeClr>
                </a:solidFill>
                <a:latin typeface="Calibri" panose="020F0502020204030204" pitchFamily="34" charset="0"/>
                <a:cs typeface="Calibri" panose="020F0502020204030204" pitchFamily="34" charset="0"/>
              </a:rPr>
              <a:t>Cybersecurity Best Practices </a:t>
            </a:r>
          </a:p>
          <a:p>
            <a:pPr marL="461963" indent="-122238">
              <a:lnSpc>
                <a:spcPct val="100000"/>
              </a:lnSpc>
              <a:spcBef>
                <a:spcPts val="300"/>
              </a:spcBef>
              <a:spcAft>
                <a:spcPts val="300"/>
              </a:spcAft>
            </a:pPr>
            <a:r>
              <a:rPr lang="en-US" sz="1600" dirty="0">
                <a:solidFill>
                  <a:schemeClr val="tx1">
                    <a:lumMod val="75000"/>
                    <a:lumOff val="25000"/>
                  </a:schemeClr>
                </a:solidFill>
                <a:latin typeface="Calibri" panose="020F0502020204030204" pitchFamily="34" charset="0"/>
                <a:cs typeface="Calibri" panose="020F0502020204030204" pitchFamily="34" charset="0"/>
              </a:rPr>
              <a:t>EI Subsector entities should follow established enterprise network best practices for IT infrastructure, including the implementation of a strong patching methodology for operating systems and third-party products. </a:t>
            </a:r>
          </a:p>
          <a:p>
            <a:pPr marL="0" indent="0">
              <a:lnSpc>
                <a:spcPct val="100000"/>
              </a:lnSpc>
              <a:spcBef>
                <a:spcPts val="300"/>
              </a:spcBef>
              <a:spcAft>
                <a:spcPts val="300"/>
              </a:spcAft>
              <a:buNone/>
            </a:pPr>
            <a:r>
              <a:rPr lang="en-US" sz="1800" b="1" dirty="0">
                <a:solidFill>
                  <a:schemeClr val="tx1">
                    <a:lumMod val="75000"/>
                    <a:lumOff val="25000"/>
                  </a:schemeClr>
                </a:solidFill>
                <a:latin typeface="Calibri" panose="020F0502020204030204" pitchFamily="34" charset="0"/>
                <a:cs typeface="Calibri" panose="020F0502020204030204" pitchFamily="34" charset="0"/>
              </a:rPr>
              <a:t>Replace Unmaintainable Equipment </a:t>
            </a:r>
          </a:p>
          <a:p>
            <a:pPr marL="461963" indent="-122238">
              <a:lnSpc>
                <a:spcPct val="100000"/>
              </a:lnSpc>
              <a:spcBef>
                <a:spcPts val="300"/>
              </a:spcBef>
              <a:spcAft>
                <a:spcPts val="300"/>
              </a:spcAft>
            </a:pPr>
            <a:r>
              <a:rPr lang="en-US" sz="1600" dirty="0">
                <a:solidFill>
                  <a:schemeClr val="tx1">
                    <a:lumMod val="75000"/>
                    <a:lumOff val="25000"/>
                  </a:schemeClr>
                </a:solidFill>
                <a:latin typeface="Calibri" panose="020F0502020204030204" pitchFamily="34" charset="0"/>
                <a:cs typeface="Calibri" panose="020F0502020204030204" pitchFamily="34" charset="0"/>
              </a:rPr>
              <a:t>All EI Subsector equipment should be maintainable with current security patching. Exceptions should be minimized and isolated. </a:t>
            </a:r>
          </a:p>
        </p:txBody>
      </p:sp>
      <p:sp>
        <p:nvSpPr>
          <p:cNvPr id="3" name="Slide Number Placeholder 2"/>
          <p:cNvSpPr>
            <a:spLocks noGrp="1"/>
          </p:cNvSpPr>
          <p:nvPr>
            <p:ph type="sldNum" sz="quarter" idx="12"/>
          </p:nvPr>
        </p:nvSpPr>
        <p:spPr>
          <a:xfrm>
            <a:off x="11822601" y="6248400"/>
            <a:ext cx="366224" cy="365125"/>
          </a:xfrm>
        </p:spPr>
        <p:txBody>
          <a:bodyPr/>
          <a:lstStyle/>
          <a:p>
            <a:fld id="{0E887BF3-6F21-4225-8390-2CCCDDF36681}" type="slidenum">
              <a:rPr lang="en-US" smtClean="0">
                <a:solidFill>
                  <a:srgbClr val="000000">
                    <a:tint val="75000"/>
                  </a:srgbClr>
                </a:solidFill>
              </a:rPr>
              <a:pPr/>
              <a:t>12</a:t>
            </a:fld>
            <a:endParaRPr lang="en-US" dirty="0">
              <a:solidFill>
                <a:srgbClr val="000000">
                  <a:tint val="75000"/>
                </a:srgbClr>
              </a:solidFill>
            </a:endParaRPr>
          </a:p>
        </p:txBody>
      </p:sp>
    </p:spTree>
    <p:extLst>
      <p:ext uri="{BB962C8B-B14F-4D97-AF65-F5344CB8AC3E}">
        <p14:creationId xmlns:p14="http://schemas.microsoft.com/office/powerpoint/2010/main" val="251732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3" y="838200"/>
            <a:ext cx="10360501" cy="1123054"/>
          </a:xfrm>
        </p:spPr>
        <p:txBody>
          <a:bodyPr>
            <a:normAutofit/>
          </a:bodyPr>
          <a:lstStyle/>
          <a:p>
            <a:r>
              <a:rPr lang="en-US" dirty="0" smtClean="0"/>
              <a:t> </a:t>
            </a:r>
            <a:r>
              <a:rPr lang="en-US" b="0" kern="0" dirty="0">
                <a:solidFill>
                  <a:srgbClr val="002F80"/>
                </a:solidFill>
                <a:latin typeface="Gill Sans MT" panose="020B0502020104020203" pitchFamily="34" charset="0"/>
              </a:rPr>
              <a:t>CISA </a:t>
            </a:r>
            <a:r>
              <a:rPr lang="en-US" b="0" kern="0" dirty="0" smtClean="0">
                <a:solidFill>
                  <a:srgbClr val="002F80"/>
                </a:solidFill>
                <a:latin typeface="Gill Sans MT" panose="020B0502020104020203" pitchFamily="34" charset="0"/>
              </a:rPr>
              <a:t>Cybersecurity 101</a:t>
            </a:r>
            <a:endParaRPr lang="en-US" sz="3600" b="0" kern="0" dirty="0">
              <a:solidFill>
                <a:srgbClr val="002F80"/>
              </a:solidFill>
              <a:latin typeface="Gill Sans MT" panose="020B0502020104020203" pitchFamily="34" charset="0"/>
            </a:endParaRPr>
          </a:p>
        </p:txBody>
      </p:sp>
      <p:sp>
        <p:nvSpPr>
          <p:cNvPr id="3" name="Subtitle 2"/>
          <p:cNvSpPr>
            <a:spLocks noGrp="1"/>
          </p:cNvSpPr>
          <p:nvPr>
            <p:ph type="subTitle" idx="1"/>
          </p:nvPr>
        </p:nvSpPr>
        <p:spPr>
          <a:xfrm>
            <a:off x="760412" y="2499134"/>
            <a:ext cx="3124200" cy="1219200"/>
          </a:xfrm>
        </p:spPr>
        <p:txBody>
          <a:bodyPr>
            <a:noAutofit/>
          </a:bodyPr>
          <a:lstStyle/>
          <a:p>
            <a:pPr algn="l">
              <a:lnSpc>
                <a:spcPct val="100000"/>
              </a:lnSpc>
              <a:spcBef>
                <a:spcPts val="0"/>
              </a:spcBef>
            </a:pPr>
            <a:r>
              <a:rPr lang="en-US" sz="1600" b="1" dirty="0">
                <a:solidFill>
                  <a:schemeClr val="tx1"/>
                </a:solidFill>
                <a:latin typeface="Calibri" panose="020F0502020204030204" pitchFamily="34" charset="0"/>
                <a:cs typeface="Calibri" panose="020F0502020204030204" pitchFamily="34" charset="0"/>
              </a:rPr>
              <a:t>Matt Masterson</a:t>
            </a:r>
          </a:p>
          <a:p>
            <a:pPr algn="l">
              <a:lnSpc>
                <a:spcPct val="100000"/>
              </a:lnSpc>
              <a:spcBef>
                <a:spcPts val="0"/>
              </a:spcBef>
            </a:pPr>
            <a:r>
              <a:rPr lang="en-US" sz="1600" dirty="0">
                <a:solidFill>
                  <a:schemeClr val="tx1"/>
                </a:solidFill>
                <a:latin typeface="Calibri" panose="020F0502020204030204" pitchFamily="34" charset="0"/>
                <a:cs typeface="Calibri" panose="020F0502020204030204" pitchFamily="34" charset="0"/>
              </a:rPr>
              <a:t>Senior Cybersecurity Advisor</a:t>
            </a:r>
          </a:p>
          <a:p>
            <a:pPr algn="l">
              <a:lnSpc>
                <a:spcPct val="100000"/>
              </a:lnSpc>
              <a:spcBef>
                <a:spcPts val="0"/>
              </a:spcBef>
            </a:pPr>
            <a:r>
              <a:rPr lang="en-US" sz="1600" dirty="0">
                <a:solidFill>
                  <a:schemeClr val="tx1"/>
                </a:solidFill>
                <a:latin typeface="Calibri" panose="020F0502020204030204" pitchFamily="34" charset="0"/>
                <a:cs typeface="Calibri" panose="020F0502020204030204" pitchFamily="34" charset="0"/>
              </a:rPr>
              <a:t>Department of Homeland Security</a:t>
            </a:r>
          </a:p>
          <a:p>
            <a:pPr algn="l">
              <a:lnSpc>
                <a:spcPct val="100000"/>
              </a:lnSpc>
              <a:spcBef>
                <a:spcPts val="0"/>
              </a:spcBef>
            </a:pPr>
            <a:r>
              <a:rPr lang="en-US" sz="1600" u="sng" dirty="0">
                <a:solidFill>
                  <a:schemeClr val="tx1"/>
                </a:solidFill>
                <a:latin typeface="Calibri" panose="020F0502020204030204" pitchFamily="34" charset="0"/>
                <a:cs typeface="Calibri" panose="020F0502020204030204" pitchFamily="34" charset="0"/>
                <a:hlinkClick r:id="rId2"/>
              </a:rPr>
              <a:t>Matthew.Masterson@hq.dhs.gov</a:t>
            </a:r>
            <a:endParaRPr lang="en-US" sz="1600" dirty="0">
              <a:solidFill>
                <a:schemeClr val="tx1"/>
              </a:solidFill>
              <a:latin typeface="Calibri" panose="020F0502020204030204" pitchFamily="34" charset="0"/>
              <a:cs typeface="Calibri" panose="020F0502020204030204" pitchFamily="34" charset="0"/>
            </a:endParaRPr>
          </a:p>
          <a:p>
            <a:pPr algn="l">
              <a:lnSpc>
                <a:spcPct val="100000"/>
              </a:lnSpc>
              <a:spcBef>
                <a:spcPts val="0"/>
              </a:spcBef>
            </a:pPr>
            <a:endParaRPr lang="en-US" sz="1600" dirty="0">
              <a:solidFill>
                <a:schemeClr val="tx1"/>
              </a:solidFill>
            </a:endParaRPr>
          </a:p>
        </p:txBody>
      </p:sp>
      <p:sp>
        <p:nvSpPr>
          <p:cNvPr id="4" name="Slide Number Placeholder 3"/>
          <p:cNvSpPr>
            <a:spLocks noGrp="1"/>
          </p:cNvSpPr>
          <p:nvPr>
            <p:ph type="sldNum" sz="quarter" idx="12"/>
          </p:nvPr>
        </p:nvSpPr>
        <p:spPr>
          <a:xfrm>
            <a:off x="11770042" y="6324600"/>
            <a:ext cx="379631" cy="365125"/>
          </a:xfrm>
        </p:spPr>
        <p:txBody>
          <a:bodyPr/>
          <a:lstStyle/>
          <a:p>
            <a:fld id="{0E887BF3-6F21-4225-8390-2CCCDDF36681}" type="slidenum">
              <a:rPr lang="en-US" smtClean="0">
                <a:solidFill>
                  <a:schemeClr val="bg1"/>
                </a:solidFill>
              </a:rPr>
              <a:pPr/>
              <a:t>13</a:t>
            </a:fld>
            <a:endParaRPr lang="en-US" dirty="0">
              <a:solidFill>
                <a:schemeClr val="bg1"/>
              </a:solidFill>
            </a:endParaRPr>
          </a:p>
        </p:txBody>
      </p:sp>
      <p:sp>
        <p:nvSpPr>
          <p:cNvPr id="5" name="TextBox 4"/>
          <p:cNvSpPr txBox="1"/>
          <p:nvPr/>
        </p:nvSpPr>
        <p:spPr>
          <a:xfrm>
            <a:off x="4494212" y="2493383"/>
            <a:ext cx="3048000" cy="1600438"/>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Geoff Hale </a:t>
            </a:r>
          </a:p>
          <a:p>
            <a:r>
              <a:rPr lang="en-US" sz="1600" dirty="0">
                <a:latin typeface="Calibri" panose="020F0502020204030204" pitchFamily="34" charset="0"/>
                <a:cs typeface="Calibri" panose="020F0502020204030204" pitchFamily="34" charset="0"/>
              </a:rPr>
              <a:t>Director, </a:t>
            </a:r>
            <a:r>
              <a:rPr lang="en-US" sz="1600" dirty="0" smtClean="0">
                <a:latin typeface="Calibri" panose="020F0502020204030204" pitchFamily="34" charset="0"/>
                <a:cs typeface="Calibri" panose="020F0502020204030204" pitchFamily="34" charset="0"/>
              </a:rPr>
              <a:t>Election Security Initiative</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Department of Homeland Security</a:t>
            </a:r>
          </a:p>
          <a:p>
            <a:r>
              <a:rPr lang="en-US" sz="1600" dirty="0">
                <a:latin typeface="Calibri" panose="020F0502020204030204" pitchFamily="34" charset="0"/>
                <a:cs typeface="Calibri" panose="020F0502020204030204" pitchFamily="34" charset="0"/>
                <a:hlinkClick r:id="rId3"/>
              </a:rPr>
              <a:t>Geoffrey.Hale@hq.dhs.gov</a:t>
            </a:r>
            <a:r>
              <a:rPr lang="en-US" sz="160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366680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685870"/>
            <a:ext cx="10554075" cy="609531"/>
          </a:xfrm>
        </p:spPr>
        <p:txBody>
          <a:bodyPr>
            <a:noAutofit/>
          </a:bodyPr>
          <a:lstStyle/>
          <a:p>
            <a:pPr algn="ctr"/>
            <a:r>
              <a:rPr lang="en-US" sz="3600" b="0" kern="0" dirty="0">
                <a:solidFill>
                  <a:srgbClr val="002F80"/>
                </a:solidFill>
                <a:latin typeface="Gill Sans MT" panose="020B0502020104020203" pitchFamily="34" charset="0"/>
              </a:rPr>
              <a:t>Elections Systems: </a:t>
            </a:r>
            <a:r>
              <a:rPr lang="en-US" sz="3600" b="0" kern="0" dirty="0" smtClean="0">
                <a:solidFill>
                  <a:srgbClr val="002F80"/>
                </a:solidFill>
                <a:latin typeface="Gill Sans MT" panose="020B0502020104020203" pitchFamily="34" charset="0"/>
              </a:rPr>
              <a:t>Designated </a:t>
            </a:r>
            <a:r>
              <a:rPr lang="en-US" sz="3600" b="0" kern="0" dirty="0">
                <a:solidFill>
                  <a:srgbClr val="002F80"/>
                </a:solidFill>
                <a:latin typeface="Gill Sans MT" panose="020B0502020104020203" pitchFamily="34" charset="0"/>
              </a:rPr>
              <a:t>Critical Infrastructure</a:t>
            </a:r>
          </a:p>
        </p:txBody>
      </p:sp>
      <p:sp>
        <p:nvSpPr>
          <p:cNvPr id="3" name="Content Placeholder 2"/>
          <p:cNvSpPr>
            <a:spLocks noGrp="1"/>
          </p:cNvSpPr>
          <p:nvPr>
            <p:ph idx="1"/>
          </p:nvPr>
        </p:nvSpPr>
        <p:spPr>
          <a:xfrm>
            <a:off x="455613" y="1447799"/>
            <a:ext cx="10607040" cy="3474720"/>
          </a:xfrm>
        </p:spPr>
        <p:txBody>
          <a:bodyPr>
            <a:normAutofit/>
          </a:bodyPr>
          <a:lstStyle/>
          <a:p>
            <a:pPr marL="182884" indent="0">
              <a:lnSpc>
                <a:spcPct val="100000"/>
              </a:lnSpc>
              <a:spcBef>
                <a:spcPts val="600"/>
              </a:spcBef>
              <a:spcAft>
                <a:spcPts val="600"/>
              </a:spcAft>
              <a:buNone/>
            </a:pPr>
            <a:r>
              <a:rPr lang="en-US" sz="2000" b="1" dirty="0" smtClean="0">
                <a:solidFill>
                  <a:schemeClr val="tx1"/>
                </a:solidFill>
                <a:latin typeface="Calibri" panose="020F0502020204030204" pitchFamily="34" charset="0"/>
                <a:cs typeface="Calibri" panose="020F0502020204030204" pitchFamily="34" charset="0"/>
              </a:rPr>
              <a:t>A unique </a:t>
            </a:r>
            <a:r>
              <a:rPr lang="en-US" sz="2000" b="1" dirty="0">
                <a:solidFill>
                  <a:schemeClr val="tx1"/>
                </a:solidFill>
                <a:latin typeface="Calibri" panose="020F0502020204030204" pitchFamily="34" charset="0"/>
                <a:cs typeface="Calibri" panose="020F0502020204030204" pitchFamily="34" charset="0"/>
              </a:rPr>
              <a:t>designation that provides </a:t>
            </a:r>
            <a:r>
              <a:rPr lang="en-US" sz="2000" b="1" dirty="0" smtClean="0">
                <a:solidFill>
                  <a:schemeClr val="tx1"/>
                </a:solidFill>
                <a:latin typeface="Calibri" panose="020F0502020204030204" pitchFamily="34" charset="0"/>
                <a:cs typeface="Calibri" panose="020F0502020204030204" pitchFamily="34" charset="0"/>
              </a:rPr>
              <a:t>a </a:t>
            </a:r>
            <a:r>
              <a:rPr lang="en-US" sz="2000" b="1" dirty="0">
                <a:solidFill>
                  <a:schemeClr val="tx1"/>
                </a:solidFill>
                <a:latin typeface="Calibri" panose="020F0502020204030204" pitchFamily="34" charset="0"/>
                <a:cs typeface="Calibri" panose="020F0502020204030204" pitchFamily="34" charset="0"/>
              </a:rPr>
              <a:t>basis for the Department of Homeland Security and other federal agencies to</a:t>
            </a:r>
            <a:r>
              <a:rPr lang="en-US" sz="2000" b="1" dirty="0" smtClean="0">
                <a:solidFill>
                  <a:schemeClr val="tx1"/>
                </a:solidFill>
                <a:latin typeface="Calibri" panose="020F0502020204030204" pitchFamily="34" charset="0"/>
                <a:cs typeface="Calibri" panose="020F0502020204030204" pitchFamily="34" charset="0"/>
              </a:rPr>
              <a:t>:</a:t>
            </a:r>
          </a:p>
          <a:p>
            <a:pPr marL="574675" indent="-234950">
              <a:lnSpc>
                <a:spcPct val="100000"/>
              </a:lnSpc>
              <a:spcBef>
                <a:spcPts val="600"/>
              </a:spcBef>
              <a:spcAft>
                <a:spcPts val="600"/>
              </a:spcAft>
            </a:pPr>
            <a:r>
              <a:rPr lang="en-US" sz="2000" dirty="0" smtClean="0">
                <a:solidFill>
                  <a:schemeClr val="tx1">
                    <a:lumMod val="65000"/>
                    <a:lumOff val="35000"/>
                  </a:schemeClr>
                </a:solidFill>
                <a:latin typeface="Calibri" panose="020F0502020204030204" pitchFamily="34" charset="0"/>
                <a:cs typeface="Calibri" panose="020F0502020204030204" pitchFamily="34" charset="0"/>
              </a:rPr>
              <a:t>Recognize </a:t>
            </a:r>
            <a:r>
              <a:rPr lang="en-US" sz="2000" dirty="0">
                <a:solidFill>
                  <a:schemeClr val="tx1">
                    <a:lumMod val="65000"/>
                    <a:lumOff val="35000"/>
                  </a:schemeClr>
                </a:solidFill>
                <a:latin typeface="Calibri" panose="020F0502020204030204" pitchFamily="34" charset="0"/>
                <a:cs typeface="Calibri" panose="020F0502020204030204" pitchFamily="34" charset="0"/>
              </a:rPr>
              <a:t>the importance of these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systems;</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marL="574675" indent="-234950">
              <a:lnSpc>
                <a:spcPct val="100000"/>
              </a:lnSpc>
              <a:spcBef>
                <a:spcPts val="600"/>
              </a:spcBef>
              <a:spcAft>
                <a:spcPts val="600"/>
              </a:spcAft>
            </a:pPr>
            <a:r>
              <a:rPr lang="en-US" sz="2000" dirty="0" smtClean="0">
                <a:solidFill>
                  <a:schemeClr val="tx1">
                    <a:lumMod val="65000"/>
                    <a:lumOff val="35000"/>
                  </a:schemeClr>
                </a:solidFill>
                <a:latin typeface="Calibri" panose="020F0502020204030204" pitchFamily="34" charset="0"/>
                <a:cs typeface="Calibri" panose="020F0502020204030204" pitchFamily="34" charset="0"/>
              </a:rPr>
              <a:t>Prioritize </a:t>
            </a:r>
            <a:r>
              <a:rPr lang="en-US" sz="2000" dirty="0">
                <a:solidFill>
                  <a:schemeClr val="tx1">
                    <a:lumMod val="65000"/>
                    <a:lumOff val="35000"/>
                  </a:schemeClr>
                </a:solidFill>
                <a:latin typeface="Calibri" panose="020F0502020204030204" pitchFamily="34" charset="0"/>
                <a:cs typeface="Calibri" panose="020F0502020204030204" pitchFamily="34" charset="0"/>
              </a:rPr>
              <a:t>services and support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to enhancing security for election infrastructure;</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marL="574675" indent="-234950">
              <a:lnSpc>
                <a:spcPct val="100000"/>
              </a:lnSpc>
              <a:spcBef>
                <a:spcPts val="600"/>
              </a:spcBef>
              <a:spcAft>
                <a:spcPts val="600"/>
              </a:spcAft>
            </a:pPr>
            <a:r>
              <a:rPr lang="en-US" sz="2000" dirty="0" smtClean="0">
                <a:solidFill>
                  <a:schemeClr val="tx1">
                    <a:lumMod val="65000"/>
                    <a:lumOff val="35000"/>
                  </a:schemeClr>
                </a:solidFill>
                <a:latin typeface="Calibri" panose="020F0502020204030204" pitchFamily="34" charset="0"/>
                <a:cs typeface="Calibri" panose="020F0502020204030204" pitchFamily="34" charset="0"/>
              </a:rPr>
              <a:t>Provide the </a:t>
            </a:r>
            <a:r>
              <a:rPr lang="en-US" sz="2000" dirty="0">
                <a:solidFill>
                  <a:schemeClr val="tx1">
                    <a:lumMod val="65000"/>
                    <a:lumOff val="35000"/>
                  </a:schemeClr>
                </a:solidFill>
                <a:latin typeface="Calibri" panose="020F0502020204030204" pitchFamily="34" charset="0"/>
                <a:cs typeface="Calibri" panose="020F0502020204030204" pitchFamily="34" charset="0"/>
              </a:rPr>
              <a:t>elections community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with the opportunity </a:t>
            </a:r>
            <a:r>
              <a:rPr lang="en-US" sz="2000" dirty="0">
                <a:solidFill>
                  <a:schemeClr val="tx1">
                    <a:lumMod val="65000"/>
                    <a:lumOff val="35000"/>
                  </a:schemeClr>
                </a:solidFill>
                <a:latin typeface="Calibri" panose="020F0502020204030204" pitchFamily="34" charset="0"/>
                <a:cs typeface="Calibri" panose="020F0502020204030204" pitchFamily="34" charset="0"/>
              </a:rPr>
              <a:t>to work with each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other, the </a:t>
            </a:r>
            <a:r>
              <a:rPr lang="en-US" sz="2000" dirty="0">
                <a:solidFill>
                  <a:schemeClr val="tx1">
                    <a:lumMod val="65000"/>
                    <a:lumOff val="35000"/>
                  </a:schemeClr>
                </a:solidFill>
                <a:latin typeface="Calibri" panose="020F0502020204030204" pitchFamily="34" charset="0"/>
                <a:cs typeface="Calibri" panose="020F0502020204030204" pitchFamily="34" charset="0"/>
              </a:rPr>
              <a:t>Federal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Government, and through the Coordinating Councils; </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marL="574675" indent="-234950">
              <a:lnSpc>
                <a:spcPct val="100000"/>
              </a:lnSpc>
              <a:spcBef>
                <a:spcPts val="600"/>
              </a:spcBef>
              <a:spcAft>
                <a:spcPts val="600"/>
              </a:spcAft>
            </a:pPr>
            <a:r>
              <a:rPr lang="en-US" sz="2000" dirty="0" smtClean="0">
                <a:solidFill>
                  <a:schemeClr val="tx1">
                    <a:lumMod val="65000"/>
                    <a:lumOff val="35000"/>
                  </a:schemeClr>
                </a:solidFill>
                <a:latin typeface="Calibri" panose="020F0502020204030204" pitchFamily="34" charset="0"/>
                <a:cs typeface="Calibri" panose="020F0502020204030204" pitchFamily="34" charset="0"/>
              </a:rPr>
              <a:t>Send a message of our intention </a:t>
            </a:r>
            <a:r>
              <a:rPr lang="en-US" sz="2000" dirty="0">
                <a:solidFill>
                  <a:schemeClr val="tx1">
                    <a:lumMod val="65000"/>
                    <a:lumOff val="35000"/>
                  </a:schemeClr>
                </a:solidFill>
                <a:latin typeface="Calibri" panose="020F0502020204030204" pitchFamily="34" charset="0"/>
                <a:cs typeface="Calibri" panose="020F0502020204030204" pitchFamily="34" charset="0"/>
              </a:rPr>
              <a:t>to hold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anyone who attacks </a:t>
            </a:r>
            <a:r>
              <a:rPr lang="en-US" sz="2000" dirty="0">
                <a:solidFill>
                  <a:schemeClr val="tx1">
                    <a:lumMod val="65000"/>
                    <a:lumOff val="35000"/>
                  </a:schemeClr>
                </a:solidFill>
                <a:latin typeface="Calibri" panose="020F0502020204030204" pitchFamily="34" charset="0"/>
                <a:cs typeface="Calibri" panose="020F0502020204030204" pitchFamily="34" charset="0"/>
              </a:rPr>
              <a:t>these systems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responsible for violating </a:t>
            </a:r>
            <a:r>
              <a:rPr lang="en-US" sz="2000" dirty="0">
                <a:solidFill>
                  <a:schemeClr val="tx1">
                    <a:lumMod val="65000"/>
                    <a:lumOff val="35000"/>
                  </a:schemeClr>
                </a:solidFill>
                <a:latin typeface="Calibri" panose="020F0502020204030204" pitchFamily="34" charset="0"/>
                <a:cs typeface="Calibri" panose="020F0502020204030204" pitchFamily="34" charset="0"/>
              </a:rPr>
              <a:t>international norms.</a:t>
            </a:r>
          </a:p>
        </p:txBody>
      </p:sp>
      <p:sp>
        <p:nvSpPr>
          <p:cNvPr id="4" name="Slide Number Placeholder 3"/>
          <p:cNvSpPr>
            <a:spLocks noGrp="1"/>
          </p:cNvSpPr>
          <p:nvPr>
            <p:ph type="sldNum" sz="quarter" idx="12"/>
          </p:nvPr>
        </p:nvSpPr>
        <p:spPr/>
        <p:txBody>
          <a:bodyPr/>
          <a:lstStyle/>
          <a:p>
            <a:fld id="{0E887BF3-6F21-4225-8390-2CCCDDF36681}" type="slidenum">
              <a:rPr lang="en-US" smtClean="0"/>
              <a:t>2</a:t>
            </a:fld>
            <a:endParaRPr lang="en-US" dirty="0"/>
          </a:p>
        </p:txBody>
      </p:sp>
    </p:spTree>
    <p:extLst>
      <p:ext uri="{BB962C8B-B14F-4D97-AF65-F5344CB8AC3E}">
        <p14:creationId xmlns:p14="http://schemas.microsoft.com/office/powerpoint/2010/main" val="3539483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A5E9-3EDC-497E-9410-259EB2CC4D6B}"/>
              </a:ext>
            </a:extLst>
          </p:cNvPr>
          <p:cNvSpPr>
            <a:spLocks noGrp="1"/>
          </p:cNvSpPr>
          <p:nvPr>
            <p:ph type="title"/>
          </p:nvPr>
        </p:nvSpPr>
        <p:spPr>
          <a:xfrm>
            <a:off x="227012" y="457201"/>
            <a:ext cx="11658600" cy="685800"/>
          </a:xfrm>
        </p:spPr>
        <p:txBody>
          <a:bodyPr>
            <a:normAutofit fontScale="90000"/>
          </a:bodyPr>
          <a:lstStyle/>
          <a:p>
            <a:pPr algn="ctr"/>
            <a:r>
              <a:rPr lang="en-US" sz="3600" b="0" kern="0" dirty="0">
                <a:solidFill>
                  <a:srgbClr val="002F80"/>
                </a:solidFill>
                <a:latin typeface="Gill Sans MT" panose="020B0502020104020203" pitchFamily="34" charset="0"/>
              </a:rPr>
              <a:t>Election Infrastructure Subsector </a:t>
            </a:r>
            <a:r>
              <a:rPr lang="en-US" sz="3600" b="0" kern="0" dirty="0" smtClean="0">
                <a:solidFill>
                  <a:srgbClr val="002F80"/>
                </a:solidFill>
                <a:latin typeface="Gill Sans MT" panose="020B0502020104020203" pitchFamily="34" charset="0"/>
              </a:rPr>
              <a:t>Government Coordinating Council</a:t>
            </a:r>
            <a:endParaRPr lang="en-US" sz="36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E0AAF767-1037-4612-AD2F-224CD3FFD58E}"/>
              </a:ext>
            </a:extLst>
          </p:cNvPr>
          <p:cNvSpPr>
            <a:spLocks noGrp="1"/>
          </p:cNvSpPr>
          <p:nvPr>
            <p:ph idx="1"/>
          </p:nvPr>
        </p:nvSpPr>
        <p:spPr>
          <a:xfrm>
            <a:off x="803736" y="1143002"/>
            <a:ext cx="10607040" cy="4800598"/>
          </a:xfrm>
        </p:spPr>
        <p:txBody>
          <a:bodyPr>
            <a:noAutofit/>
          </a:bodyPr>
          <a:lstStyle/>
          <a:p>
            <a:pPr marL="174625" indent="7938">
              <a:lnSpc>
                <a:spcPct val="100000"/>
              </a:lnSpc>
              <a:spcBef>
                <a:spcPts val="600"/>
              </a:spcBef>
              <a:spcAft>
                <a:spcPts val="600"/>
              </a:spcAft>
              <a:buNone/>
            </a:pPr>
            <a:r>
              <a:rPr lang="en-US" sz="2000" b="1" dirty="0">
                <a:solidFill>
                  <a:schemeClr val="tx1"/>
                </a:solidFill>
                <a:latin typeface="Calibri" panose="020F0502020204030204" pitchFamily="34" charset="0"/>
                <a:cs typeface="Calibri" panose="020F0502020204030204" pitchFamily="34" charset="0"/>
              </a:rPr>
              <a:t>Federal, state, and local government partners formed the Election Infrastructure Subsector GCC (</a:t>
            </a:r>
            <a:r>
              <a:rPr lang="en-US" sz="2000" b="1" dirty="0" smtClean="0">
                <a:solidFill>
                  <a:schemeClr val="tx1"/>
                </a:solidFill>
                <a:latin typeface="Calibri" panose="020F0502020204030204" pitchFamily="34" charset="0"/>
                <a:cs typeface="Calibri" panose="020F0502020204030204" pitchFamily="34" charset="0"/>
              </a:rPr>
              <a:t>EIS-GCC</a:t>
            </a:r>
            <a:r>
              <a:rPr lang="en-US" sz="2000" b="1" dirty="0">
                <a:solidFill>
                  <a:schemeClr val="tx1"/>
                </a:solidFill>
                <a:latin typeface="Calibri" panose="020F0502020204030204" pitchFamily="34" charset="0"/>
                <a:cs typeface="Calibri" panose="020F0502020204030204" pitchFamily="34" charset="0"/>
              </a:rPr>
              <a:t>) and met for the first time in </a:t>
            </a:r>
            <a:r>
              <a:rPr lang="en-US" sz="2000" b="1" dirty="0" smtClean="0">
                <a:solidFill>
                  <a:schemeClr val="tx1"/>
                </a:solidFill>
                <a:latin typeface="Calibri" panose="020F0502020204030204" pitchFamily="34" charset="0"/>
                <a:cs typeface="Calibri" panose="020F0502020204030204" pitchFamily="34" charset="0"/>
              </a:rPr>
              <a:t>Atlanta in </a:t>
            </a:r>
            <a:r>
              <a:rPr lang="en-US" sz="2000" b="1" dirty="0">
                <a:solidFill>
                  <a:schemeClr val="tx1"/>
                </a:solidFill>
                <a:latin typeface="Calibri" panose="020F0502020204030204" pitchFamily="34" charset="0"/>
                <a:cs typeface="Calibri" panose="020F0502020204030204" pitchFamily="34" charset="0"/>
              </a:rPr>
              <a:t>October </a:t>
            </a:r>
            <a:r>
              <a:rPr lang="en-US" sz="2000" b="1" dirty="0" smtClean="0">
                <a:solidFill>
                  <a:schemeClr val="tx1"/>
                </a:solidFill>
                <a:latin typeface="Calibri" panose="020F0502020204030204" pitchFamily="34" charset="0"/>
                <a:cs typeface="Calibri" panose="020F0502020204030204" pitchFamily="34" charset="0"/>
              </a:rPr>
              <a:t>2017 </a:t>
            </a:r>
            <a:endParaRPr lang="en-US" sz="2000" b="1" dirty="0">
              <a:solidFill>
                <a:schemeClr val="tx1"/>
              </a:solidFill>
              <a:latin typeface="Calibri" panose="020F0502020204030204" pitchFamily="34" charset="0"/>
              <a:cs typeface="Calibri" panose="020F0502020204030204" pitchFamily="34" charset="0"/>
            </a:endParaRPr>
          </a:p>
          <a:p>
            <a:pPr lvl="1">
              <a:lnSpc>
                <a:spcPct val="100000"/>
              </a:lnSpc>
              <a:spcBef>
                <a:spcPts val="600"/>
              </a:spcBef>
              <a:spcAft>
                <a:spcPts val="6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The formation of the EIS-GCC was </a:t>
            </a:r>
            <a:r>
              <a:rPr lang="en-US" sz="2000" dirty="0">
                <a:solidFill>
                  <a:schemeClr val="tx1">
                    <a:lumMod val="75000"/>
                    <a:lumOff val="25000"/>
                  </a:schemeClr>
                </a:solidFill>
                <a:latin typeface="Calibri" panose="020F0502020204030204" pitchFamily="34" charset="0"/>
                <a:cs typeface="Calibri" panose="020F0502020204030204" pitchFamily="34" charset="0"/>
              </a:rPr>
              <a:t>a milestone in multi-level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government </a:t>
            </a:r>
            <a:r>
              <a:rPr lang="en-US" sz="2000" dirty="0">
                <a:solidFill>
                  <a:schemeClr val="tx1">
                    <a:lumMod val="75000"/>
                    <a:lumOff val="25000"/>
                  </a:schemeClr>
                </a:solidFill>
                <a:latin typeface="Calibri" panose="020F0502020204030204" pitchFamily="34" charset="0"/>
                <a:cs typeface="Calibri" panose="020F0502020204030204" pitchFamily="34" charset="0"/>
              </a:rPr>
              <a:t>cooperation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that bolstered </a:t>
            </a:r>
            <a:r>
              <a:rPr lang="en-US" sz="2000" dirty="0">
                <a:solidFill>
                  <a:schemeClr val="tx1">
                    <a:lumMod val="75000"/>
                    <a:lumOff val="25000"/>
                  </a:schemeClr>
                </a:solidFill>
                <a:latin typeface="Calibri" panose="020F0502020204030204" pitchFamily="34" charset="0"/>
                <a:cs typeface="Calibri" panose="020F0502020204030204" pitchFamily="34" charset="0"/>
              </a:rPr>
              <a:t>election infrastructure security and resiliency. </a:t>
            </a:r>
          </a:p>
          <a:p>
            <a:pPr marL="182884" indent="0">
              <a:lnSpc>
                <a:spcPct val="100000"/>
              </a:lnSpc>
              <a:spcBef>
                <a:spcPts val="600"/>
              </a:spcBef>
              <a:spcAft>
                <a:spcPts val="600"/>
              </a:spcAft>
              <a:buNone/>
            </a:pPr>
            <a:r>
              <a:rPr lang="en-US" sz="2000" b="1" dirty="0" smtClean="0">
                <a:solidFill>
                  <a:schemeClr val="tx1"/>
                </a:solidFill>
                <a:latin typeface="Calibri" panose="020F0502020204030204" pitchFamily="34" charset="0"/>
                <a:cs typeface="Calibri" panose="020F0502020204030204" pitchFamily="34" charset="0"/>
              </a:rPr>
              <a:t>The EIS-GCC</a:t>
            </a:r>
            <a:r>
              <a:rPr lang="en-US" sz="2000" b="1" dirty="0">
                <a:solidFill>
                  <a:schemeClr val="tx1"/>
                </a:solidFill>
                <a:latin typeface="Calibri" panose="020F0502020204030204" pitchFamily="34" charset="0"/>
                <a:cs typeface="Calibri" panose="020F0502020204030204" pitchFamily="34" charset="0"/>
              </a:rPr>
              <a:t>: </a:t>
            </a:r>
          </a:p>
          <a:p>
            <a:pPr lvl="1">
              <a:lnSpc>
                <a:spcPct val="100000"/>
              </a:lnSpc>
              <a:spcBef>
                <a:spcPts val="600"/>
              </a:spcBef>
              <a:spcAft>
                <a:spcPts val="600"/>
              </a:spcAft>
            </a:pPr>
            <a:r>
              <a:rPr lang="en-US" sz="2000" dirty="0">
                <a:solidFill>
                  <a:schemeClr val="tx1">
                    <a:lumMod val="75000"/>
                    <a:lumOff val="25000"/>
                  </a:schemeClr>
                </a:solidFill>
                <a:latin typeface="Calibri" panose="020F0502020204030204" pitchFamily="34" charset="0"/>
                <a:cs typeface="Calibri" panose="020F0502020204030204" pitchFamily="34" charset="0"/>
              </a:rPr>
              <a:t>Enables partners to leverage information sharing;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cybersecurity and physical security   </a:t>
            </a:r>
            <a:r>
              <a:rPr lang="en-US" sz="2000" dirty="0">
                <a:solidFill>
                  <a:schemeClr val="tx1">
                    <a:lumMod val="75000"/>
                    <a:lumOff val="25000"/>
                  </a:schemeClr>
                </a:solidFill>
                <a:latin typeface="Calibri" panose="020F0502020204030204" pitchFamily="34" charset="0"/>
                <a:cs typeface="Calibri" panose="020F0502020204030204" pitchFamily="34" charset="0"/>
              </a:rPr>
              <a:t>products, resources, and capabilities; and collective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expertise.</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Bef>
                <a:spcPts val="600"/>
              </a:spcBef>
              <a:spcAft>
                <a:spcPts val="6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Consists of 27-members, </a:t>
            </a:r>
            <a:r>
              <a:rPr lang="en-US" sz="2000" dirty="0">
                <a:solidFill>
                  <a:schemeClr val="tx1">
                    <a:lumMod val="75000"/>
                    <a:lumOff val="25000"/>
                  </a:schemeClr>
                </a:solidFill>
                <a:latin typeface="Calibri" panose="020F0502020204030204" pitchFamily="34" charset="0"/>
                <a:cs typeface="Calibri" panose="020F0502020204030204" pitchFamily="34" charset="0"/>
              </a:rPr>
              <a:t>24 of which are state and local election officials. </a:t>
            </a:r>
          </a:p>
          <a:p>
            <a:pPr lvl="1">
              <a:lnSpc>
                <a:spcPct val="100000"/>
              </a:lnSpc>
              <a:spcBef>
                <a:spcPts val="600"/>
              </a:spcBef>
              <a:spcAft>
                <a:spcPts val="600"/>
              </a:spcAft>
            </a:pPr>
            <a:r>
              <a:rPr lang="en-US" sz="2000" dirty="0">
                <a:solidFill>
                  <a:schemeClr val="tx1">
                    <a:lumMod val="75000"/>
                    <a:lumOff val="25000"/>
                  </a:schemeClr>
                </a:solidFill>
                <a:latin typeface="Calibri" panose="020F0502020204030204" pitchFamily="34" charset="0"/>
                <a:cs typeface="Calibri" panose="020F0502020204030204" pitchFamily="34" charset="0"/>
              </a:rPr>
              <a:t>Is led by a five-member Executive Committee which meets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bi-weekly (Chair</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DHS/CISA; </a:t>
            </a:r>
            <a:r>
              <a:rPr lang="en-US" sz="2000" dirty="0">
                <a:solidFill>
                  <a:schemeClr val="tx1">
                    <a:lumMod val="75000"/>
                    <a:lumOff val="25000"/>
                  </a:schemeClr>
                </a:solidFill>
                <a:latin typeface="Calibri" panose="020F0502020204030204" pitchFamily="34" charset="0"/>
                <a:cs typeface="Calibri" panose="020F0502020204030204" pitchFamily="34" charset="0"/>
              </a:rPr>
              <a:t>EAC; a Secretary of State; a s</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tate Election </a:t>
            </a:r>
            <a:r>
              <a:rPr lang="en-US" sz="2000" dirty="0">
                <a:solidFill>
                  <a:schemeClr val="tx1">
                    <a:lumMod val="75000"/>
                    <a:lumOff val="25000"/>
                  </a:schemeClr>
                </a:solidFill>
                <a:latin typeface="Calibri" panose="020F0502020204030204" pitchFamily="34" charset="0"/>
                <a:cs typeface="Calibri" panose="020F0502020204030204" pitchFamily="34" charset="0"/>
              </a:rPr>
              <a:t>D</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irector</a:t>
            </a:r>
            <a:r>
              <a:rPr lang="en-US" sz="2000" dirty="0">
                <a:solidFill>
                  <a:schemeClr val="tx1">
                    <a:lumMod val="75000"/>
                    <a:lumOff val="25000"/>
                  </a:schemeClr>
                </a:solidFill>
                <a:latin typeface="Calibri" panose="020F0502020204030204" pitchFamily="34" charset="0"/>
                <a:cs typeface="Calibri" panose="020F0502020204030204" pitchFamily="34" charset="0"/>
              </a:rPr>
              <a:t>; and a local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Election </a:t>
            </a:r>
            <a:r>
              <a:rPr lang="en-US" sz="2000" dirty="0">
                <a:solidFill>
                  <a:schemeClr val="tx1">
                    <a:lumMod val="75000"/>
                    <a:lumOff val="25000"/>
                  </a:schemeClr>
                </a:solidFill>
                <a:latin typeface="Calibri" panose="020F0502020204030204" pitchFamily="34" charset="0"/>
                <a:cs typeface="Calibri" panose="020F0502020204030204" pitchFamily="34" charset="0"/>
              </a:rPr>
              <a:t>D</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irector).</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Bef>
                <a:spcPts val="600"/>
              </a:spcBef>
              <a:spcAft>
                <a:spcPts val="6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Adopted a Sector Specific Plan in 2018. Sector </a:t>
            </a:r>
            <a:r>
              <a:rPr lang="en-US" sz="2000" dirty="0">
                <a:solidFill>
                  <a:schemeClr val="tx1">
                    <a:lumMod val="75000"/>
                    <a:lumOff val="25000"/>
                  </a:schemeClr>
                </a:solidFill>
                <a:latin typeface="Calibri" panose="020F0502020204030204" pitchFamily="34" charset="0"/>
                <a:cs typeface="Calibri" panose="020F0502020204030204" pitchFamily="34" charset="0"/>
              </a:rPr>
              <a:t>priorities for 2019-2020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were approved </a:t>
            </a:r>
            <a:r>
              <a:rPr lang="en-US" sz="2000" dirty="0">
                <a:solidFill>
                  <a:schemeClr val="tx1">
                    <a:lumMod val="75000"/>
                    <a:lumOff val="25000"/>
                  </a:schemeClr>
                </a:solidFill>
                <a:latin typeface="Calibri" panose="020F0502020204030204" pitchFamily="34" charset="0"/>
                <a:cs typeface="Calibri" panose="020F0502020204030204" pitchFamily="34" charset="0"/>
              </a:rPr>
              <a:t>on February 1, 2019.</a:t>
            </a:r>
          </a:p>
          <a:p>
            <a:pPr marL="182884" indent="0">
              <a:buNone/>
            </a:pPr>
            <a:endParaRPr lang="en-US" sz="2000" dirty="0"/>
          </a:p>
        </p:txBody>
      </p:sp>
      <p:sp>
        <p:nvSpPr>
          <p:cNvPr id="4" name="Slide Number Placeholder 3">
            <a:extLst>
              <a:ext uri="{FF2B5EF4-FFF2-40B4-BE49-F238E27FC236}">
                <a16:creationId xmlns:a16="http://schemas.microsoft.com/office/drawing/2014/main" id="{8706D734-84F4-49FE-8B22-7C9EAEC89AE3}"/>
              </a:ext>
            </a:extLst>
          </p:cNvPr>
          <p:cNvSpPr>
            <a:spLocks noGrp="1"/>
          </p:cNvSpPr>
          <p:nvPr>
            <p:ph type="sldNum" sz="quarter" idx="12"/>
          </p:nvPr>
        </p:nvSpPr>
        <p:spPr/>
        <p:txBody>
          <a:bodyPr/>
          <a:lstStyle/>
          <a:p>
            <a:fld id="{0E887BF3-6F21-4225-8390-2CCCDDF36681}" type="slidenum">
              <a:rPr lang="en-US">
                <a:solidFill>
                  <a:srgbClr val="000000">
                    <a:tint val="75000"/>
                  </a:srgbClr>
                </a:solidFill>
                <a:latin typeface="Franklin Gothic Book" panose="020B0503020102020204"/>
              </a:rPr>
              <a:pPr/>
              <a:t>3</a:t>
            </a:fld>
            <a:endParaRPr lang="en-US" dirty="0">
              <a:solidFill>
                <a:srgbClr val="000000">
                  <a:tint val="75000"/>
                </a:srgbClr>
              </a:solidFill>
              <a:latin typeface="Franklin Gothic Book" panose="020B0503020102020204"/>
            </a:endParaRPr>
          </a:p>
        </p:txBody>
      </p:sp>
    </p:spTree>
    <p:extLst>
      <p:ext uri="{BB962C8B-B14F-4D97-AF65-F5344CB8AC3E}">
        <p14:creationId xmlns:p14="http://schemas.microsoft.com/office/powerpoint/2010/main" val="45868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6630-36C8-446F-B704-DD163618726F}"/>
              </a:ext>
            </a:extLst>
          </p:cNvPr>
          <p:cNvSpPr>
            <a:spLocks noGrp="1"/>
          </p:cNvSpPr>
          <p:nvPr>
            <p:ph type="title"/>
          </p:nvPr>
        </p:nvSpPr>
        <p:spPr>
          <a:xfrm>
            <a:off x="1293812" y="533400"/>
            <a:ext cx="9601200" cy="609600"/>
          </a:xfrm>
        </p:spPr>
        <p:txBody>
          <a:bodyPr>
            <a:normAutofit fontScale="90000"/>
          </a:bodyPr>
          <a:lstStyle/>
          <a:p>
            <a:pPr algn="ctr"/>
            <a:r>
              <a:rPr lang="en-US" sz="3600" b="0" kern="0" dirty="0">
                <a:solidFill>
                  <a:srgbClr val="002F80"/>
                </a:solidFill>
                <a:latin typeface="Gill Sans MT" panose="020B0502020104020203" pitchFamily="34" charset="0"/>
              </a:rPr>
              <a:t>Election </a:t>
            </a:r>
            <a:r>
              <a:rPr lang="en-US" b="0" kern="0" dirty="0">
                <a:solidFill>
                  <a:srgbClr val="002F80"/>
                </a:solidFill>
                <a:latin typeface="Gill Sans MT" panose="020B0502020104020203" pitchFamily="34" charset="0"/>
              </a:rPr>
              <a:t>Infrastructure</a:t>
            </a:r>
            <a:r>
              <a:rPr lang="en-US" sz="3600" b="0" kern="0" dirty="0">
                <a:solidFill>
                  <a:srgbClr val="002F80"/>
                </a:solidFill>
                <a:latin typeface="Gill Sans MT" panose="020B0502020104020203" pitchFamily="34" charset="0"/>
              </a:rPr>
              <a:t> Subsector </a:t>
            </a:r>
            <a:r>
              <a:rPr lang="en-US" sz="3600" b="0" kern="0" dirty="0" smtClean="0">
                <a:solidFill>
                  <a:srgbClr val="002F80"/>
                </a:solidFill>
                <a:latin typeface="Gill Sans MT" panose="020B0502020104020203" pitchFamily="34" charset="0"/>
              </a:rPr>
              <a:t>Coordinating Council </a:t>
            </a:r>
            <a:endParaRPr lang="en-US" sz="36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B3DF377F-1736-43F9-8F08-0EEF5B47E1AC}"/>
              </a:ext>
            </a:extLst>
          </p:cNvPr>
          <p:cNvSpPr>
            <a:spLocks noGrp="1"/>
          </p:cNvSpPr>
          <p:nvPr>
            <p:ph idx="1"/>
          </p:nvPr>
        </p:nvSpPr>
        <p:spPr>
          <a:xfrm>
            <a:off x="836612" y="1295402"/>
            <a:ext cx="10607040" cy="4642803"/>
          </a:xfrm>
        </p:spPr>
        <p:txBody>
          <a:bodyPr>
            <a:normAutofit/>
          </a:bodyPr>
          <a:lstStyle/>
          <a:p>
            <a:pPr marL="182884" indent="0">
              <a:lnSpc>
                <a:spcPct val="100000"/>
              </a:lnSpc>
              <a:spcBef>
                <a:spcPts val="600"/>
              </a:spcBef>
              <a:spcAft>
                <a:spcPts val="600"/>
              </a:spcAft>
              <a:buNone/>
            </a:pPr>
            <a:r>
              <a:rPr lang="en-US" sz="2000" b="1" dirty="0">
                <a:solidFill>
                  <a:schemeClr val="tx1"/>
                </a:solidFill>
                <a:latin typeface="Calibri" panose="020F0502020204030204" pitchFamily="34" charset="0"/>
                <a:cs typeface="Calibri" panose="020F0502020204030204" pitchFamily="34" charset="0"/>
              </a:rPr>
              <a:t>Private sector stakeholders formed the Election Infrastructure Subsector Coordinating Council (EISCC) and </a:t>
            </a:r>
            <a:r>
              <a:rPr lang="en-US" sz="2000" b="1" dirty="0" smtClean="0">
                <a:solidFill>
                  <a:schemeClr val="tx1"/>
                </a:solidFill>
                <a:latin typeface="Calibri" panose="020F0502020204030204" pitchFamily="34" charset="0"/>
                <a:cs typeface="Calibri" panose="020F0502020204030204" pitchFamily="34" charset="0"/>
              </a:rPr>
              <a:t>met for the first time in February 2018</a:t>
            </a:r>
          </a:p>
          <a:p>
            <a:pPr marL="182884" indent="0">
              <a:lnSpc>
                <a:spcPct val="100000"/>
              </a:lnSpc>
              <a:spcBef>
                <a:spcPts val="600"/>
              </a:spcBef>
              <a:spcAft>
                <a:spcPts val="600"/>
              </a:spcAft>
              <a:buNone/>
            </a:pPr>
            <a:r>
              <a:rPr lang="en-US" sz="2000" b="1" dirty="0" smtClean="0">
                <a:solidFill>
                  <a:schemeClr val="tx1"/>
                </a:solidFill>
                <a:latin typeface="Calibri" panose="020F0502020204030204" pitchFamily="34" charset="0"/>
                <a:cs typeface="Calibri" panose="020F0502020204030204" pitchFamily="34" charset="0"/>
              </a:rPr>
              <a:t>The EISCC:</a:t>
            </a:r>
            <a:endParaRPr lang="en-US" sz="2000" dirty="0" smtClean="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Bef>
                <a:spcPts val="600"/>
              </a:spcBef>
              <a:spcAft>
                <a:spcPts val="6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Is led by a five-member Executive Committee.</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Bef>
                <a:spcPts val="600"/>
              </a:spcBef>
              <a:spcAft>
                <a:spcPts val="6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Serves </a:t>
            </a:r>
            <a:r>
              <a:rPr lang="en-US" sz="2000" dirty="0">
                <a:solidFill>
                  <a:schemeClr val="tx1">
                    <a:lumMod val="75000"/>
                    <a:lumOff val="25000"/>
                  </a:schemeClr>
                </a:solidFill>
                <a:latin typeface="Calibri" panose="020F0502020204030204" pitchFamily="34" charset="0"/>
                <a:cs typeface="Calibri" panose="020F0502020204030204" pitchFamily="34" charset="0"/>
              </a:rPr>
              <a:t>as the primary liaison between the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private sector and government </a:t>
            </a:r>
            <a:r>
              <a:rPr lang="en-US" sz="2000" dirty="0">
                <a:solidFill>
                  <a:schemeClr val="tx1">
                    <a:lumMod val="75000"/>
                    <a:lumOff val="25000"/>
                  </a:schemeClr>
                </a:solidFill>
                <a:latin typeface="Calibri" panose="020F0502020204030204" pitchFamily="34" charset="0"/>
                <a:cs typeface="Calibri" panose="020F0502020204030204" pitchFamily="34" charset="0"/>
              </a:rPr>
              <a:t>on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election infrastructure security. </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Bef>
                <a:spcPts val="600"/>
              </a:spcBef>
              <a:spcAft>
                <a:spcPts val="6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Facilitates </a:t>
            </a:r>
            <a:r>
              <a:rPr lang="en-US" sz="2000" dirty="0">
                <a:solidFill>
                  <a:schemeClr val="tx1">
                    <a:lumMod val="75000"/>
                    <a:lumOff val="25000"/>
                  </a:schemeClr>
                </a:solidFill>
                <a:latin typeface="Calibri" panose="020F0502020204030204" pitchFamily="34" charset="0"/>
                <a:cs typeface="Calibri" panose="020F0502020204030204" pitchFamily="34" charset="0"/>
              </a:rPr>
              <a:t>information and intelligence sharing. </a:t>
            </a:r>
          </a:p>
          <a:p>
            <a:pPr lvl="1">
              <a:lnSpc>
                <a:spcPct val="100000"/>
              </a:lnSpc>
              <a:spcBef>
                <a:spcPts val="600"/>
              </a:spcBef>
              <a:spcAft>
                <a:spcPts val="6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Coordinates </a:t>
            </a:r>
            <a:r>
              <a:rPr lang="en-US" sz="2000" dirty="0">
                <a:solidFill>
                  <a:schemeClr val="tx1">
                    <a:lumMod val="75000"/>
                    <a:lumOff val="25000"/>
                  </a:schemeClr>
                </a:solidFill>
                <a:latin typeface="Calibri" panose="020F0502020204030204" pitchFamily="34" charset="0"/>
                <a:cs typeface="Calibri" panose="020F0502020204030204" pitchFamily="34" charset="0"/>
              </a:rPr>
              <a:t>with DHS and the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EI-GCC </a:t>
            </a:r>
            <a:r>
              <a:rPr lang="en-US" sz="2000" dirty="0">
                <a:solidFill>
                  <a:schemeClr val="tx1">
                    <a:lumMod val="75000"/>
                    <a:lumOff val="25000"/>
                  </a:schemeClr>
                </a:solidFill>
                <a:latin typeface="Calibri" panose="020F0502020204030204" pitchFamily="34" charset="0"/>
                <a:cs typeface="Calibri" panose="020F0502020204030204" pitchFamily="34" charset="0"/>
              </a:rPr>
              <a:t>to develop, recommend and review sector-wide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plans and procedures.</a:t>
            </a:r>
          </a:p>
          <a:p>
            <a:pPr lvl="1">
              <a:lnSpc>
                <a:spcPct val="100000"/>
              </a:lnSpc>
              <a:spcBef>
                <a:spcPts val="600"/>
              </a:spcBef>
              <a:spcAft>
                <a:spcPts val="600"/>
              </a:spcAft>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Established an action plan complete with goals and priorities in February, 2019.</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lvl="1"/>
            <a:endParaRPr lang="en-US" dirty="0"/>
          </a:p>
        </p:txBody>
      </p:sp>
      <p:sp>
        <p:nvSpPr>
          <p:cNvPr id="4" name="Slide Number Placeholder 3">
            <a:extLst>
              <a:ext uri="{FF2B5EF4-FFF2-40B4-BE49-F238E27FC236}">
                <a16:creationId xmlns:a16="http://schemas.microsoft.com/office/drawing/2014/main" id="{79C3D79A-141F-4675-8C26-EEE72FB040F8}"/>
              </a:ext>
            </a:extLst>
          </p:cNvPr>
          <p:cNvSpPr>
            <a:spLocks noGrp="1"/>
          </p:cNvSpPr>
          <p:nvPr>
            <p:ph type="sldNum" sz="quarter" idx="12"/>
          </p:nvPr>
        </p:nvSpPr>
        <p:spPr/>
        <p:txBody>
          <a:bodyPr/>
          <a:lstStyle/>
          <a:p>
            <a:fld id="{0E887BF3-6F21-4225-8390-2CCCDDF36681}" type="slidenum">
              <a:rPr lang="en-US">
                <a:solidFill>
                  <a:srgbClr val="000000">
                    <a:tint val="75000"/>
                  </a:srgbClr>
                </a:solidFill>
                <a:latin typeface="Franklin Gothic Book" panose="020B0503020102020204"/>
              </a:rPr>
              <a:pPr/>
              <a:t>4</a:t>
            </a:fld>
            <a:endParaRPr lang="en-US" dirty="0">
              <a:solidFill>
                <a:srgbClr val="000000">
                  <a:tint val="75000"/>
                </a:srgbClr>
              </a:solidFill>
              <a:latin typeface="Franklin Gothic Book" panose="020B0503020102020204"/>
            </a:endParaRPr>
          </a:p>
        </p:txBody>
      </p:sp>
    </p:spTree>
    <p:extLst>
      <p:ext uri="{BB962C8B-B14F-4D97-AF65-F5344CB8AC3E}">
        <p14:creationId xmlns:p14="http://schemas.microsoft.com/office/powerpoint/2010/main" val="203989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012" y="381000"/>
            <a:ext cx="8458667" cy="5437183"/>
          </a:xfrm>
          <a:prstGeom prst="rect">
            <a:avLst/>
          </a:prstGeom>
        </p:spPr>
      </p:pic>
      <p:sp>
        <p:nvSpPr>
          <p:cNvPr id="4" name="Title 1">
            <a:extLst>
              <a:ext uri="{FF2B5EF4-FFF2-40B4-BE49-F238E27FC236}">
                <a16:creationId xmlns:a16="http://schemas.microsoft.com/office/drawing/2014/main" id="{F9A76630-36C8-446F-B704-DD163618726F}"/>
              </a:ext>
            </a:extLst>
          </p:cNvPr>
          <p:cNvSpPr>
            <a:spLocks noGrp="1"/>
          </p:cNvSpPr>
          <p:nvPr>
            <p:ph type="title"/>
          </p:nvPr>
        </p:nvSpPr>
        <p:spPr>
          <a:xfrm>
            <a:off x="1179745" y="304800"/>
            <a:ext cx="9601200" cy="609600"/>
          </a:xfrm>
        </p:spPr>
        <p:txBody>
          <a:bodyPr>
            <a:normAutofit/>
          </a:bodyPr>
          <a:lstStyle/>
          <a:p>
            <a:pPr algn="ctr"/>
            <a:r>
              <a:rPr lang="en-US" sz="3600" b="0" kern="0" dirty="0" smtClean="0">
                <a:solidFill>
                  <a:srgbClr val="002F80"/>
                </a:solidFill>
                <a:latin typeface="Gill Sans MT" panose="020B0502020104020203" pitchFamily="34" charset="0"/>
              </a:rPr>
              <a:t>CISA Regions</a:t>
            </a:r>
            <a:endParaRPr lang="en-US" sz="3600" dirty="0">
              <a:latin typeface="Gill Sans MT" panose="020B0502020104020203" pitchFamily="34" charset="0"/>
            </a:endParaRPr>
          </a:p>
        </p:txBody>
      </p:sp>
      <p:sp>
        <p:nvSpPr>
          <p:cNvPr id="5" name="Slide Number Placeholder 3">
            <a:extLst>
              <a:ext uri="{FF2B5EF4-FFF2-40B4-BE49-F238E27FC236}">
                <a16:creationId xmlns:a16="http://schemas.microsoft.com/office/drawing/2014/main" id="{79C3D79A-141F-4675-8C26-EEE72FB040F8}"/>
              </a:ext>
            </a:extLst>
          </p:cNvPr>
          <p:cNvSpPr>
            <a:spLocks noGrp="1"/>
          </p:cNvSpPr>
          <p:nvPr>
            <p:ph type="sldNum" sz="quarter" idx="12"/>
          </p:nvPr>
        </p:nvSpPr>
        <p:spPr>
          <a:xfrm>
            <a:off x="11009688" y="6250793"/>
            <a:ext cx="937348" cy="365125"/>
          </a:xfrm>
        </p:spPr>
        <p:txBody>
          <a:bodyPr/>
          <a:lstStyle/>
          <a:p>
            <a:r>
              <a:rPr lang="en-US" dirty="0">
                <a:solidFill>
                  <a:srgbClr val="000000">
                    <a:tint val="75000"/>
                  </a:srgbClr>
                </a:solidFill>
                <a:latin typeface="Franklin Gothic Book" panose="020B0503020102020204"/>
              </a:rPr>
              <a:t>5</a:t>
            </a:r>
          </a:p>
        </p:txBody>
      </p:sp>
    </p:spTree>
    <p:extLst>
      <p:ext uri="{BB962C8B-B14F-4D97-AF65-F5344CB8AC3E}">
        <p14:creationId xmlns:p14="http://schemas.microsoft.com/office/powerpoint/2010/main" val="39654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6630-36C8-446F-B704-DD163618726F}"/>
              </a:ext>
            </a:extLst>
          </p:cNvPr>
          <p:cNvSpPr>
            <a:spLocks noGrp="1"/>
          </p:cNvSpPr>
          <p:nvPr>
            <p:ph type="title"/>
          </p:nvPr>
        </p:nvSpPr>
        <p:spPr>
          <a:xfrm>
            <a:off x="1293812" y="533400"/>
            <a:ext cx="9601200" cy="609600"/>
          </a:xfrm>
        </p:spPr>
        <p:txBody>
          <a:bodyPr>
            <a:normAutofit/>
          </a:bodyPr>
          <a:lstStyle/>
          <a:p>
            <a:pPr algn="ctr"/>
            <a:r>
              <a:rPr lang="en-US" sz="3600" b="0" kern="0" dirty="0" smtClean="0">
                <a:solidFill>
                  <a:srgbClr val="002F80"/>
                </a:solidFill>
                <a:latin typeface="Gill Sans MT" panose="020B0502020104020203" pitchFamily="34" charset="0"/>
              </a:rPr>
              <a:t>CISA Regional Capabilities</a:t>
            </a:r>
            <a:endParaRPr lang="en-US" sz="36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B3DF377F-1736-43F9-8F08-0EEF5B47E1AC}"/>
              </a:ext>
            </a:extLst>
          </p:cNvPr>
          <p:cNvSpPr>
            <a:spLocks noGrp="1"/>
          </p:cNvSpPr>
          <p:nvPr>
            <p:ph idx="1"/>
          </p:nvPr>
        </p:nvSpPr>
        <p:spPr>
          <a:xfrm>
            <a:off x="836612" y="1447800"/>
            <a:ext cx="10607040" cy="4490405"/>
          </a:xfrm>
        </p:spPr>
        <p:txBody>
          <a:bodyPr>
            <a:normAutofit/>
          </a:bodyPr>
          <a:lstStyle/>
          <a:p>
            <a:pPr lvl="1"/>
            <a:r>
              <a:rPr lang="en-US" dirty="0" smtClean="0">
                <a:solidFill>
                  <a:schemeClr val="tx1">
                    <a:lumMod val="75000"/>
                    <a:lumOff val="25000"/>
                  </a:schemeClr>
                </a:solidFill>
                <a:latin typeface="Calibri" panose="020F0502020204030204" pitchFamily="34" charset="0"/>
                <a:cs typeface="Calibri" panose="020F0502020204030204" pitchFamily="34" charset="0"/>
              </a:rPr>
              <a:t>Cybersecurity/information security expertise via your Regional Cybersecurity Advisor (CSA)</a:t>
            </a:r>
          </a:p>
          <a:p>
            <a:pPr lvl="1"/>
            <a:endParaRPr lang="en-US" dirty="0" smtClean="0">
              <a:solidFill>
                <a:schemeClr val="tx1">
                  <a:lumMod val="75000"/>
                  <a:lumOff val="25000"/>
                </a:schemeClr>
              </a:solidFill>
              <a:latin typeface="Calibri" panose="020F0502020204030204" pitchFamily="34" charset="0"/>
              <a:cs typeface="Calibri" panose="020F0502020204030204" pitchFamily="34" charset="0"/>
            </a:endParaRPr>
          </a:p>
          <a:p>
            <a:pPr lvl="1"/>
            <a:r>
              <a:rPr lang="en-US" dirty="0" smtClean="0">
                <a:solidFill>
                  <a:schemeClr val="tx1">
                    <a:lumMod val="75000"/>
                    <a:lumOff val="25000"/>
                  </a:schemeClr>
                </a:solidFill>
                <a:latin typeface="Calibri" panose="020F0502020204030204" pitchFamily="34" charset="0"/>
                <a:cs typeface="Calibri" panose="020F0502020204030204" pitchFamily="34" charset="0"/>
              </a:rPr>
              <a:t>Physical </a:t>
            </a:r>
            <a:r>
              <a:rPr lang="en-US" dirty="0">
                <a:solidFill>
                  <a:schemeClr val="tx1">
                    <a:lumMod val="75000"/>
                    <a:lumOff val="25000"/>
                  </a:schemeClr>
                </a:solidFill>
                <a:latin typeface="Calibri" panose="020F0502020204030204" pitchFamily="34" charset="0"/>
                <a:cs typeface="Calibri" panose="020F0502020204030204" pitchFamily="34" charset="0"/>
              </a:rPr>
              <a:t>security expertise via your local Protective Security Advisor (PSA) </a:t>
            </a:r>
          </a:p>
          <a:p>
            <a:pPr lvl="1"/>
            <a:endParaRPr lang="en-US" dirty="0" smtClean="0">
              <a:solidFill>
                <a:schemeClr val="tx1">
                  <a:lumMod val="75000"/>
                  <a:lumOff val="25000"/>
                </a:schemeClr>
              </a:solidFill>
              <a:latin typeface="Calibri" panose="020F0502020204030204" pitchFamily="34" charset="0"/>
              <a:cs typeface="Calibri" panose="020F0502020204030204" pitchFamily="34" charset="0"/>
            </a:endParaRPr>
          </a:p>
          <a:p>
            <a:pPr lvl="1"/>
            <a:r>
              <a:rPr lang="en-US" dirty="0" smtClean="0">
                <a:solidFill>
                  <a:schemeClr val="tx1">
                    <a:lumMod val="75000"/>
                    <a:lumOff val="25000"/>
                  </a:schemeClr>
                </a:solidFill>
                <a:latin typeface="Calibri" panose="020F0502020204030204" pitchFamily="34" charset="0"/>
                <a:cs typeface="Calibri" panose="020F0502020204030204" pitchFamily="34" charset="0"/>
              </a:rPr>
              <a:t>Two-way Information Sharing between the field and CISA Headquarters</a:t>
            </a:r>
          </a:p>
          <a:p>
            <a:pPr lvl="1"/>
            <a:endParaRPr lang="en-US" dirty="0" smtClean="0">
              <a:solidFill>
                <a:schemeClr val="tx1">
                  <a:lumMod val="75000"/>
                  <a:lumOff val="25000"/>
                </a:schemeClr>
              </a:solidFill>
              <a:latin typeface="Calibri" panose="020F0502020204030204" pitchFamily="34" charset="0"/>
              <a:cs typeface="Calibri" panose="020F0502020204030204" pitchFamily="34" charset="0"/>
            </a:endParaRPr>
          </a:p>
          <a:p>
            <a:pPr lvl="1"/>
            <a:r>
              <a:rPr lang="en-US" dirty="0" smtClean="0">
                <a:solidFill>
                  <a:schemeClr val="tx1">
                    <a:lumMod val="75000"/>
                    <a:lumOff val="25000"/>
                  </a:schemeClr>
                </a:solidFill>
                <a:latin typeface="Calibri" panose="020F0502020204030204" pitchFamily="34" charset="0"/>
                <a:cs typeface="Calibri" panose="020F0502020204030204" pitchFamily="34" charset="0"/>
              </a:rPr>
              <a:t>Scalable cyber and physical security assessments </a:t>
            </a:r>
          </a:p>
          <a:p>
            <a:pPr lvl="1"/>
            <a:endParaRPr lang="en-US" dirty="0" smtClean="0">
              <a:solidFill>
                <a:schemeClr val="tx1">
                  <a:lumMod val="75000"/>
                  <a:lumOff val="25000"/>
                </a:schemeClr>
              </a:solidFill>
              <a:latin typeface="Calibri" panose="020F0502020204030204" pitchFamily="34" charset="0"/>
              <a:cs typeface="Calibri" panose="020F0502020204030204" pitchFamily="34" charset="0"/>
            </a:endParaRPr>
          </a:p>
          <a:p>
            <a:pPr lvl="1"/>
            <a:r>
              <a:rPr lang="en-US" dirty="0" smtClean="0">
                <a:solidFill>
                  <a:schemeClr val="tx1">
                    <a:lumMod val="75000"/>
                    <a:lumOff val="25000"/>
                  </a:schemeClr>
                </a:solidFill>
                <a:latin typeface="Calibri" panose="020F0502020204030204" pitchFamily="34" charset="0"/>
                <a:cs typeface="Calibri" panose="020F0502020204030204" pitchFamily="34" charset="0"/>
              </a:rPr>
              <a:t>Personal relationships between DHS and State/Local Election Officials </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9C3D79A-141F-4675-8C26-EEE72FB040F8}"/>
              </a:ext>
            </a:extLst>
          </p:cNvPr>
          <p:cNvSpPr>
            <a:spLocks noGrp="1"/>
          </p:cNvSpPr>
          <p:nvPr>
            <p:ph type="sldNum" sz="quarter" idx="12"/>
          </p:nvPr>
        </p:nvSpPr>
        <p:spPr/>
        <p:txBody>
          <a:bodyPr/>
          <a:lstStyle/>
          <a:p>
            <a:fld id="{0E887BF3-6F21-4225-8390-2CCCDDF36681}" type="slidenum">
              <a:rPr lang="en-US">
                <a:solidFill>
                  <a:srgbClr val="000000">
                    <a:tint val="75000"/>
                  </a:srgbClr>
                </a:solidFill>
                <a:latin typeface="Franklin Gothic Book" panose="020B0503020102020204"/>
              </a:rPr>
              <a:pPr/>
              <a:t>6</a:t>
            </a:fld>
            <a:endParaRPr lang="en-US" dirty="0">
              <a:solidFill>
                <a:srgbClr val="000000">
                  <a:tint val="75000"/>
                </a:srgbClr>
              </a:solidFill>
              <a:latin typeface="Franklin Gothic Book" panose="020B0503020102020204"/>
            </a:endParaRPr>
          </a:p>
        </p:txBody>
      </p:sp>
    </p:spTree>
    <p:extLst>
      <p:ext uri="{BB962C8B-B14F-4D97-AF65-F5344CB8AC3E}">
        <p14:creationId xmlns:p14="http://schemas.microsoft.com/office/powerpoint/2010/main" val="222503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87" y="228600"/>
            <a:ext cx="9606673" cy="533400"/>
          </a:xfrm>
        </p:spPr>
        <p:txBody>
          <a:bodyPr>
            <a:noAutofit/>
          </a:bodyPr>
          <a:lstStyle/>
          <a:p>
            <a:pPr algn="ctr"/>
            <a:r>
              <a:rPr lang="en-US" sz="3600" b="0" kern="0" dirty="0">
                <a:solidFill>
                  <a:srgbClr val="002F80"/>
                </a:solidFill>
                <a:latin typeface="Gill Sans MT" panose="020B0502020104020203" pitchFamily="34" charset="0"/>
              </a:rPr>
              <a:t>Progress in the 2018 Election Cycle   </a:t>
            </a:r>
          </a:p>
        </p:txBody>
      </p:sp>
      <p:sp>
        <p:nvSpPr>
          <p:cNvPr id="3" name="Content Placeholder 2"/>
          <p:cNvSpPr>
            <a:spLocks noGrp="1"/>
          </p:cNvSpPr>
          <p:nvPr>
            <p:ph idx="1"/>
          </p:nvPr>
        </p:nvSpPr>
        <p:spPr>
          <a:xfrm>
            <a:off x="379412" y="762000"/>
            <a:ext cx="11567624" cy="5257800"/>
          </a:xfrm>
        </p:spPr>
        <p:txBody>
          <a:bodyPr>
            <a:noAutofit/>
          </a:bodyPr>
          <a:lstStyle/>
          <a:p>
            <a:pPr marL="0" indent="0">
              <a:lnSpc>
                <a:spcPct val="100000"/>
              </a:lnSpc>
              <a:spcBef>
                <a:spcPts val="300"/>
              </a:spcBef>
              <a:spcAft>
                <a:spcPts val="300"/>
              </a:spcAft>
              <a:buNone/>
            </a:pPr>
            <a:r>
              <a:rPr lang="en-US" sz="1600" b="1" dirty="0">
                <a:solidFill>
                  <a:schemeClr val="tx1">
                    <a:lumMod val="75000"/>
                    <a:lumOff val="25000"/>
                  </a:schemeClr>
                </a:solidFill>
                <a:latin typeface="Calibri" panose="020F0502020204030204" pitchFamily="34" charset="0"/>
                <a:cs typeface="Calibri" panose="020F0502020204030204" pitchFamily="34" charset="0"/>
              </a:rPr>
              <a:t>Establishment of the EI-ISAC</a:t>
            </a:r>
          </a:p>
          <a:p>
            <a:pPr marL="461963" indent="-122238">
              <a:lnSpc>
                <a:spcPct val="100000"/>
              </a:lnSpc>
              <a:spcBef>
                <a:spcPts val="300"/>
              </a:spcBef>
              <a:spcAft>
                <a:spcPts val="3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In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February 2018, </a:t>
            </a:r>
            <a:r>
              <a:rPr lang="en-US" sz="1400" dirty="0">
                <a:solidFill>
                  <a:schemeClr val="tx1">
                    <a:lumMod val="75000"/>
                    <a:lumOff val="25000"/>
                  </a:schemeClr>
                </a:solidFill>
                <a:latin typeface="Calibri" panose="020F0502020204030204" pitchFamily="34" charset="0"/>
                <a:cs typeface="Calibri" panose="020F0502020204030204" pitchFamily="34" charset="0"/>
              </a:rPr>
              <a:t>the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EIS-GCC established </a:t>
            </a:r>
            <a:r>
              <a:rPr lang="en-US" sz="1400" dirty="0">
                <a:solidFill>
                  <a:schemeClr val="tx1">
                    <a:lumMod val="75000"/>
                    <a:lumOff val="25000"/>
                  </a:schemeClr>
                </a:solidFill>
                <a:latin typeface="Calibri" panose="020F0502020204030204" pitchFamily="34" charset="0"/>
                <a:cs typeface="Calibri" panose="020F0502020204030204" pitchFamily="34" charset="0"/>
              </a:rPr>
              <a:t>the Elections Infrastructure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ISAC, which is now the </a:t>
            </a:r>
            <a:r>
              <a:rPr lang="en-US" sz="1400" dirty="0">
                <a:solidFill>
                  <a:schemeClr val="tx1">
                    <a:lumMod val="75000"/>
                    <a:lumOff val="25000"/>
                  </a:schemeClr>
                </a:solidFill>
                <a:latin typeface="Calibri" panose="020F0502020204030204" pitchFamily="34" charset="0"/>
                <a:cs typeface="Calibri" panose="020F0502020204030204" pitchFamily="34" charset="0"/>
              </a:rPr>
              <a:t>fastest growing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ISAC </a:t>
            </a:r>
            <a:r>
              <a:rPr lang="en-US" sz="1400" dirty="0">
                <a:solidFill>
                  <a:schemeClr val="tx1">
                    <a:lumMod val="75000"/>
                    <a:lumOff val="25000"/>
                  </a:schemeClr>
                </a:solidFill>
                <a:latin typeface="Calibri" panose="020F0502020204030204" pitchFamily="34" charset="0"/>
                <a:cs typeface="Calibri" panose="020F0502020204030204" pitchFamily="34" charset="0"/>
              </a:rPr>
              <a:t>ever</a:t>
            </a:r>
          </a:p>
          <a:p>
            <a:pPr marL="0" indent="0">
              <a:lnSpc>
                <a:spcPct val="100000"/>
              </a:lnSpc>
              <a:spcBef>
                <a:spcPts val="300"/>
              </a:spcBef>
              <a:spcAft>
                <a:spcPts val="300"/>
              </a:spcAft>
              <a:buNone/>
            </a:pPr>
            <a:r>
              <a:rPr lang="en-US" sz="1600" b="1" dirty="0">
                <a:solidFill>
                  <a:schemeClr val="tx1">
                    <a:lumMod val="75000"/>
                    <a:lumOff val="25000"/>
                  </a:schemeClr>
                </a:solidFill>
                <a:latin typeface="Calibri" panose="020F0502020204030204" pitchFamily="34" charset="0"/>
                <a:cs typeface="Calibri" panose="020F0502020204030204" pitchFamily="34" charset="0"/>
              </a:rPr>
              <a:t>Funding Consideration Document</a:t>
            </a:r>
          </a:p>
          <a:p>
            <a:pPr marL="461963" indent="-122238">
              <a:lnSpc>
                <a:spcPct val="100000"/>
              </a:lnSpc>
              <a:spcBef>
                <a:spcPts val="300"/>
              </a:spcBef>
              <a:spcAft>
                <a:spcPts val="3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In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May 2018, </a:t>
            </a:r>
            <a:r>
              <a:rPr lang="en-US" sz="1400" dirty="0">
                <a:solidFill>
                  <a:schemeClr val="tx1">
                    <a:lumMod val="75000"/>
                    <a:lumOff val="25000"/>
                  </a:schemeClr>
                </a:solidFill>
                <a:latin typeface="Calibri" panose="020F0502020204030204" pitchFamily="34" charset="0"/>
                <a:cs typeface="Calibri" panose="020F0502020204030204" pitchFamily="34" charset="0"/>
              </a:rPr>
              <a:t>the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EIS-GCC </a:t>
            </a:r>
            <a:r>
              <a:rPr lang="en-US" sz="1400" dirty="0">
                <a:solidFill>
                  <a:schemeClr val="tx1">
                    <a:lumMod val="75000"/>
                    <a:lumOff val="25000"/>
                  </a:schemeClr>
                </a:solidFill>
                <a:latin typeface="Calibri" panose="020F0502020204030204" pitchFamily="34" charset="0"/>
                <a:cs typeface="Calibri" panose="020F0502020204030204" pitchFamily="34" charset="0"/>
              </a:rPr>
              <a:t>released a guidance document with potential short- and long-term funding considerations to support peers making decisions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on how to spend election funding </a:t>
            </a:r>
            <a:endParaRPr lang="en-US" sz="1400"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100000"/>
              </a:lnSpc>
              <a:spcBef>
                <a:spcPts val="300"/>
              </a:spcBef>
              <a:spcAft>
                <a:spcPts val="300"/>
              </a:spcAft>
              <a:buNone/>
            </a:pPr>
            <a:r>
              <a:rPr lang="en-US" sz="1600" b="1" dirty="0">
                <a:solidFill>
                  <a:schemeClr val="tx1">
                    <a:lumMod val="75000"/>
                    <a:lumOff val="25000"/>
                  </a:schemeClr>
                </a:solidFill>
                <a:latin typeface="Calibri" panose="020F0502020204030204" pitchFamily="34" charset="0"/>
                <a:cs typeface="Calibri" panose="020F0502020204030204" pitchFamily="34" charset="0"/>
              </a:rPr>
              <a:t>Communications Protocols</a:t>
            </a:r>
          </a:p>
          <a:p>
            <a:pPr marL="461963" indent="-122238">
              <a:lnSpc>
                <a:spcPct val="100000"/>
              </a:lnSpc>
              <a:spcBef>
                <a:spcPts val="300"/>
              </a:spcBef>
              <a:spcAft>
                <a:spcPts val="3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In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July 2018, </a:t>
            </a:r>
            <a:r>
              <a:rPr lang="en-US" sz="1400" dirty="0">
                <a:solidFill>
                  <a:schemeClr val="tx1">
                    <a:lumMod val="75000"/>
                    <a:lumOff val="25000"/>
                  </a:schemeClr>
                </a:solidFill>
                <a:latin typeface="Calibri" panose="020F0502020204030204" pitchFamily="34" charset="0"/>
                <a:cs typeface="Calibri" panose="020F0502020204030204" pitchFamily="34" charset="0"/>
              </a:rPr>
              <a:t>the GCC issued a set of voluntary Communications Protocols to improve the efficiency and effectiveness of information sharing between Election Information Stakeholders </a:t>
            </a:r>
            <a:endParaRPr lang="en-US" sz="1400"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100000"/>
              </a:lnSpc>
              <a:spcBef>
                <a:spcPts val="300"/>
              </a:spcBef>
              <a:spcAft>
                <a:spcPts val="300"/>
              </a:spcAft>
              <a:buNone/>
            </a:pPr>
            <a:r>
              <a:rPr lang="en-US" sz="1600" b="1" dirty="0">
                <a:solidFill>
                  <a:schemeClr val="tx1">
                    <a:lumMod val="75000"/>
                    <a:lumOff val="25000"/>
                  </a:schemeClr>
                </a:solidFill>
                <a:latin typeface="Calibri" panose="020F0502020204030204" pitchFamily="34" charset="0"/>
                <a:cs typeface="Calibri" panose="020F0502020204030204" pitchFamily="34" charset="0"/>
              </a:rPr>
              <a:t>New Trainings and </a:t>
            </a:r>
            <a:r>
              <a:rPr lang="en-US" sz="1600" b="1" dirty="0" smtClean="0">
                <a:solidFill>
                  <a:schemeClr val="tx1">
                    <a:lumMod val="75000"/>
                    <a:lumOff val="25000"/>
                  </a:schemeClr>
                </a:solidFill>
                <a:latin typeface="Calibri" panose="020F0502020204030204" pitchFamily="34" charset="0"/>
                <a:cs typeface="Calibri" panose="020F0502020204030204" pitchFamily="34" charset="0"/>
              </a:rPr>
              <a:t>Assessments</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marL="461963" indent="-122238">
              <a:lnSpc>
                <a:spcPct val="100000"/>
              </a:lnSpc>
              <a:spcBef>
                <a:spcPts val="300"/>
              </a:spcBef>
              <a:spcAft>
                <a:spcPts val="3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Led by feedback from election officials, DHS now offers online “IT Management Training for Election Officials” and Remote Penetration Testing</a:t>
            </a:r>
            <a:endParaRPr lang="en-US" sz="1400"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100000"/>
              </a:lnSpc>
              <a:spcBef>
                <a:spcPts val="300"/>
              </a:spcBef>
              <a:spcAft>
                <a:spcPts val="300"/>
              </a:spcAft>
              <a:buNone/>
            </a:pPr>
            <a:r>
              <a:rPr lang="en-US" sz="1600" b="1" dirty="0">
                <a:solidFill>
                  <a:schemeClr val="tx1">
                    <a:lumMod val="75000"/>
                    <a:lumOff val="25000"/>
                  </a:schemeClr>
                </a:solidFill>
                <a:latin typeface="Calibri" panose="020F0502020204030204" pitchFamily="34" charset="0"/>
                <a:cs typeface="Calibri" panose="020F0502020204030204" pitchFamily="34" charset="0"/>
              </a:rPr>
              <a:t>National-level Election Security Tabletop Exercise</a:t>
            </a:r>
          </a:p>
          <a:p>
            <a:pPr marL="461963" indent="-122238">
              <a:lnSpc>
                <a:spcPct val="100000"/>
              </a:lnSpc>
              <a:spcBef>
                <a:spcPts val="300"/>
              </a:spcBef>
              <a:spcAft>
                <a:spcPts val="3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In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August 2018, </a:t>
            </a:r>
            <a:r>
              <a:rPr lang="en-US" sz="1400" dirty="0">
                <a:solidFill>
                  <a:schemeClr val="tx1">
                    <a:lumMod val="75000"/>
                    <a:lumOff val="25000"/>
                  </a:schemeClr>
                </a:solidFill>
                <a:latin typeface="Calibri" panose="020F0502020204030204" pitchFamily="34" charset="0"/>
                <a:cs typeface="Calibri" panose="020F0502020204030204" pitchFamily="34" charset="0"/>
              </a:rPr>
              <a:t>DHS hosted a three day tabletop exercise with 44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states, the District of Columbia, and 10 </a:t>
            </a:r>
            <a:r>
              <a:rPr lang="en-US" sz="1400" dirty="0">
                <a:solidFill>
                  <a:schemeClr val="tx1">
                    <a:lumMod val="75000"/>
                    <a:lumOff val="25000"/>
                  </a:schemeClr>
                </a:solidFill>
                <a:latin typeface="Calibri" panose="020F0502020204030204" pitchFamily="34" charset="0"/>
                <a:cs typeface="Calibri" panose="020F0502020204030204" pitchFamily="34" charset="0"/>
              </a:rPr>
              <a:t>Federal agencies</a:t>
            </a:r>
            <a:endParaRPr lang="en-US" sz="1400"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100000"/>
              </a:lnSpc>
              <a:spcBef>
                <a:spcPts val="300"/>
              </a:spcBef>
              <a:spcAft>
                <a:spcPts val="300"/>
              </a:spcAft>
              <a:buNone/>
            </a:pPr>
            <a:r>
              <a:rPr lang="en-US" sz="1600" b="1" dirty="0">
                <a:solidFill>
                  <a:schemeClr val="tx1">
                    <a:lumMod val="75000"/>
                    <a:lumOff val="25000"/>
                  </a:schemeClr>
                </a:solidFill>
                <a:latin typeface="Calibri" panose="020F0502020204030204" pitchFamily="34" charset="0"/>
                <a:cs typeface="Calibri" panose="020F0502020204030204" pitchFamily="34" charset="0"/>
              </a:rPr>
              <a:t>Classified Briefings</a:t>
            </a:r>
          </a:p>
          <a:p>
            <a:pPr marL="461963" indent="-122238">
              <a:lnSpc>
                <a:spcPct val="100000"/>
              </a:lnSpc>
              <a:spcBef>
                <a:spcPts val="300"/>
              </a:spcBef>
              <a:spcAft>
                <a:spcPts val="3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Classified information was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shared </a:t>
            </a:r>
            <a:r>
              <a:rPr lang="en-US" sz="1400" dirty="0">
                <a:solidFill>
                  <a:schemeClr val="tx1">
                    <a:lumMod val="75000"/>
                    <a:lumOff val="25000"/>
                  </a:schemeClr>
                </a:solidFill>
                <a:latin typeface="Calibri" panose="020F0502020204030204" pitchFamily="34" charset="0"/>
                <a:cs typeface="Calibri" panose="020F0502020204030204" pitchFamily="34" charset="0"/>
              </a:rPr>
              <a:t>on several occasions, pushing more threat information to this sector than ever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before. The most recent classified briefing was in February 2019.</a:t>
            </a:r>
            <a:endParaRPr lang="en-US" sz="1400"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100000"/>
              </a:lnSpc>
              <a:spcBef>
                <a:spcPts val="300"/>
              </a:spcBef>
              <a:spcAft>
                <a:spcPts val="300"/>
              </a:spcAft>
              <a:buNone/>
            </a:pPr>
            <a:r>
              <a:rPr lang="en-US" sz="1600" b="1" dirty="0">
                <a:solidFill>
                  <a:schemeClr val="tx1">
                    <a:lumMod val="75000"/>
                    <a:lumOff val="25000"/>
                  </a:schemeClr>
                </a:solidFill>
                <a:latin typeface="Calibri" panose="020F0502020204030204" pitchFamily="34" charset="0"/>
                <a:cs typeface="Calibri" panose="020F0502020204030204" pitchFamily="34" charset="0"/>
              </a:rPr>
              <a:t>Election </a:t>
            </a:r>
            <a:r>
              <a:rPr lang="en-US" sz="1600" b="1" dirty="0" smtClean="0">
                <a:solidFill>
                  <a:schemeClr val="tx1">
                    <a:lumMod val="75000"/>
                    <a:lumOff val="25000"/>
                  </a:schemeClr>
                </a:solidFill>
                <a:latin typeface="Calibri" panose="020F0502020204030204" pitchFamily="34" charset="0"/>
                <a:cs typeface="Calibri" panose="020F0502020204030204" pitchFamily="34" charset="0"/>
              </a:rPr>
              <a:t>Day Situation Room</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marL="461963" indent="-122238">
              <a:lnSpc>
                <a:spcPct val="100000"/>
              </a:lnSpc>
              <a:spcBef>
                <a:spcPts val="300"/>
              </a:spcBef>
              <a:spcAft>
                <a:spcPts val="300"/>
              </a:spcAft>
            </a:pPr>
            <a:r>
              <a:rPr lang="en-US" sz="1400" dirty="0" smtClean="0">
                <a:solidFill>
                  <a:schemeClr val="tx1">
                    <a:lumMod val="75000"/>
                    <a:lumOff val="25000"/>
                  </a:schemeClr>
                </a:solidFill>
                <a:latin typeface="Calibri" panose="020F0502020204030204" pitchFamily="34" charset="0"/>
                <a:cs typeface="Calibri" panose="020F0502020204030204" pitchFamily="34" charset="0"/>
              </a:rPr>
              <a:t>On Election Day, DHS hosted the National Cybersecurity Situational Awareness Room.</a:t>
            </a:r>
            <a:r>
              <a:rPr lang="en-US" sz="1400" dirty="0">
                <a:solidFill>
                  <a:schemeClr val="tx1">
                    <a:lumMod val="75000"/>
                    <a:lumOff val="25000"/>
                  </a:schemeClr>
                </a:solidFill>
                <a:latin typeface="Calibri" panose="020F0502020204030204" pitchFamily="34" charset="0"/>
                <a:cs typeface="Calibri" panose="020F0502020204030204" pitchFamily="34" charset="0"/>
              </a:rPr>
              <a:t>  This online portal for state and local election officials and vendors facilitated rapid information sharing and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provided </a:t>
            </a:r>
            <a:r>
              <a:rPr lang="en-US" sz="1400" dirty="0">
                <a:solidFill>
                  <a:schemeClr val="tx1">
                    <a:lumMod val="75000"/>
                    <a:lumOff val="25000"/>
                  </a:schemeClr>
                </a:solidFill>
                <a:latin typeface="Calibri" panose="020F0502020204030204" pitchFamily="34" charset="0"/>
                <a:cs typeface="Calibri" panose="020F0502020204030204" pitchFamily="34" charset="0"/>
              </a:rPr>
              <a:t>election officials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with virtual </a:t>
            </a:r>
            <a:r>
              <a:rPr lang="en-US" sz="1400" dirty="0">
                <a:solidFill>
                  <a:schemeClr val="tx1">
                    <a:lumMod val="75000"/>
                    <a:lumOff val="25000"/>
                  </a:schemeClr>
                </a:solidFill>
                <a:latin typeface="Calibri" panose="020F0502020204030204" pitchFamily="34" charset="0"/>
                <a:cs typeface="Calibri" panose="020F0502020204030204" pitchFamily="34" charset="0"/>
              </a:rPr>
              <a:t>access to the 24/7 operational watch floor of the </a:t>
            </a:r>
            <a:r>
              <a:rPr lang="en-US" sz="1400" dirty="0" smtClean="0">
                <a:solidFill>
                  <a:schemeClr val="tx1">
                    <a:lumMod val="75000"/>
                    <a:lumOff val="25000"/>
                  </a:schemeClr>
                </a:solidFill>
                <a:latin typeface="Calibri" panose="020F0502020204030204" pitchFamily="34" charset="0"/>
                <a:cs typeface="Calibri" panose="020F0502020204030204" pitchFamily="34" charset="0"/>
              </a:rPr>
              <a:t>NCCIC</a:t>
            </a:r>
            <a:endParaRPr 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E887BF3-6F21-4225-8390-2CCCDDF36681}" type="slidenum">
              <a:rPr lang="en-US" smtClean="0">
                <a:solidFill>
                  <a:srgbClr val="000000">
                    <a:tint val="75000"/>
                  </a:srgbClr>
                </a:solidFill>
              </a:rPr>
              <a:pPr/>
              <a:t>7</a:t>
            </a:fld>
            <a:endParaRPr lang="en-US" dirty="0">
              <a:solidFill>
                <a:srgbClr val="000000">
                  <a:tint val="75000"/>
                </a:srgbClr>
              </a:solidFill>
            </a:endParaRPr>
          </a:p>
        </p:txBody>
      </p:sp>
    </p:spTree>
    <p:extLst>
      <p:ext uri="{BB962C8B-B14F-4D97-AF65-F5344CB8AC3E}">
        <p14:creationId xmlns:p14="http://schemas.microsoft.com/office/powerpoint/2010/main" val="317845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432179"/>
            <a:ext cx="11643824" cy="609600"/>
          </a:xfrm>
        </p:spPr>
        <p:txBody>
          <a:bodyPr>
            <a:noAutofit/>
          </a:bodyPr>
          <a:lstStyle/>
          <a:p>
            <a:pPr algn="ctr"/>
            <a:r>
              <a:rPr lang="en-US" sz="3600" b="0" kern="0" dirty="0" smtClean="0">
                <a:solidFill>
                  <a:srgbClr val="002F80"/>
                </a:solidFill>
                <a:latin typeface="Gill Sans MT" panose="020B0502020104020203" pitchFamily="34" charset="0"/>
              </a:rPr>
              <a:t>Resources for State and Local Election Officials  </a:t>
            </a:r>
            <a:endParaRPr lang="en-US" sz="3600" b="0" kern="0" dirty="0">
              <a:solidFill>
                <a:srgbClr val="002F80"/>
              </a:solidFill>
              <a:latin typeface="Gill Sans MT" panose="020B0502020104020203" pitchFamily="34" charset="0"/>
            </a:endParaRPr>
          </a:p>
        </p:txBody>
      </p:sp>
      <p:sp>
        <p:nvSpPr>
          <p:cNvPr id="2" name="Content Placeholder 1"/>
          <p:cNvSpPr>
            <a:spLocks noGrp="1"/>
          </p:cNvSpPr>
          <p:nvPr>
            <p:ph idx="1"/>
          </p:nvPr>
        </p:nvSpPr>
        <p:spPr>
          <a:xfrm>
            <a:off x="303212" y="1066800"/>
            <a:ext cx="11643824" cy="4876800"/>
          </a:xfrm>
        </p:spPr>
        <p:txBody>
          <a:bodyPr>
            <a:noAutofit/>
          </a:bodyPr>
          <a:lstStyle/>
          <a:p>
            <a:pPr marL="0" indent="0">
              <a:lnSpc>
                <a:spcPct val="100000"/>
              </a:lnSpc>
              <a:spcBef>
                <a:spcPts val="300"/>
              </a:spcBef>
              <a:spcAft>
                <a:spcPts val="300"/>
              </a:spcAft>
              <a:buNone/>
            </a:pPr>
            <a:r>
              <a:rPr lang="en-US" sz="2000" b="1" dirty="0" smtClean="0">
                <a:solidFill>
                  <a:schemeClr val="tx1">
                    <a:lumMod val="75000"/>
                    <a:lumOff val="25000"/>
                  </a:schemeClr>
                </a:solidFill>
                <a:latin typeface="Calibri" panose="020F0502020204030204" pitchFamily="34" charset="0"/>
                <a:cs typeface="Calibri" panose="020F0502020204030204" pitchFamily="34" charset="0"/>
              </a:rPr>
              <a:t>Vulnerability Scanning  </a:t>
            </a: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a:p>
            <a:pPr marL="461963" indent="-122238">
              <a:lnSpc>
                <a:spcPct val="100000"/>
              </a:lnSpc>
              <a:spcBef>
                <a:spcPts val="300"/>
              </a:spcBef>
              <a:spcAft>
                <a:spcPts val="300"/>
              </a:spcAft>
            </a:pPr>
            <a:r>
              <a:rPr lang="en-US" sz="1800" dirty="0" smtClean="0">
                <a:solidFill>
                  <a:schemeClr val="tx1">
                    <a:lumMod val="75000"/>
                    <a:lumOff val="25000"/>
                  </a:schemeClr>
                </a:solidFill>
                <a:latin typeface="Calibri" panose="020F0502020204030204" pitchFamily="34" charset="0"/>
                <a:cs typeface="Calibri" panose="020F0502020204030204" pitchFamily="34" charset="0"/>
              </a:rPr>
              <a:t>A scanning </a:t>
            </a:r>
            <a:r>
              <a:rPr lang="en-US" sz="1800" dirty="0">
                <a:solidFill>
                  <a:schemeClr val="tx1">
                    <a:lumMod val="75000"/>
                    <a:lumOff val="25000"/>
                  </a:schemeClr>
                </a:solidFill>
                <a:latin typeface="Calibri" panose="020F0502020204030204" pitchFamily="34" charset="0"/>
                <a:cs typeface="Calibri" panose="020F0502020204030204" pitchFamily="34" charset="0"/>
              </a:rPr>
              <a:t>of Internet-accessible systems for known vulnerabilities on a continual basis. As potential issues are identified, DHS notifies impacted customers so they may proactively mitigate risks to their systems prior to exploitation</a:t>
            </a:r>
            <a:r>
              <a:rPr lang="en-US" sz="1800" dirty="0" smtClean="0">
                <a:solidFill>
                  <a:schemeClr val="tx1">
                    <a:lumMod val="75000"/>
                    <a:lumOff val="25000"/>
                  </a:schemeClr>
                </a:solidFill>
                <a:latin typeface="Calibri" panose="020F0502020204030204" pitchFamily="34" charset="0"/>
                <a:cs typeface="Calibri" panose="020F0502020204030204" pitchFamily="34" charset="0"/>
              </a:rPr>
              <a:t>. Conducted remotely and fully automated. </a:t>
            </a:r>
            <a:endParaRPr lang="en-US" sz="1800"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100000"/>
              </a:lnSpc>
              <a:spcBef>
                <a:spcPts val="300"/>
              </a:spcBef>
              <a:spcAft>
                <a:spcPts val="300"/>
              </a:spcAft>
              <a:buNone/>
            </a:pPr>
            <a:r>
              <a:rPr lang="en-US" sz="2000" b="1" dirty="0" smtClean="0">
                <a:solidFill>
                  <a:schemeClr val="tx1">
                    <a:lumMod val="75000"/>
                    <a:lumOff val="25000"/>
                  </a:schemeClr>
                </a:solidFill>
                <a:latin typeface="Calibri" panose="020F0502020204030204" pitchFamily="34" charset="0"/>
                <a:cs typeface="Calibri" panose="020F0502020204030204" pitchFamily="34" charset="0"/>
              </a:rPr>
              <a:t>Remote Penetration Testing  </a:t>
            </a: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a:p>
            <a:pPr marL="461963" indent="-122238">
              <a:lnSpc>
                <a:spcPct val="100000"/>
              </a:lnSpc>
              <a:spcBef>
                <a:spcPts val="300"/>
              </a:spcBef>
              <a:spcAft>
                <a:spcPts val="300"/>
              </a:spcAft>
            </a:pPr>
            <a:r>
              <a:rPr lang="en-US" sz="1800" dirty="0" smtClean="0">
                <a:solidFill>
                  <a:schemeClr val="tx1">
                    <a:lumMod val="75000"/>
                    <a:lumOff val="25000"/>
                  </a:schemeClr>
                </a:solidFill>
                <a:latin typeface="Calibri" panose="020F0502020204030204" pitchFamily="34" charset="0"/>
                <a:cs typeface="Calibri" panose="020F0502020204030204" pitchFamily="34" charset="0"/>
              </a:rPr>
              <a:t>Utilizes a dedicated remote team to assess and identify vulnerabilities and work with customers to eliminate exploitable pathways. The assessment simulates the tactics and techniques of malicious adversaries and tests centralized data repositories, externally accessible assets, and web applications.   </a:t>
            </a:r>
          </a:p>
          <a:p>
            <a:pPr marL="0" indent="0">
              <a:lnSpc>
                <a:spcPct val="100000"/>
              </a:lnSpc>
              <a:spcBef>
                <a:spcPts val="300"/>
              </a:spcBef>
              <a:spcAft>
                <a:spcPts val="300"/>
              </a:spcAft>
              <a:buNone/>
            </a:pPr>
            <a:r>
              <a:rPr lang="en-US" sz="2000" b="1" dirty="0" smtClean="0">
                <a:solidFill>
                  <a:schemeClr val="tx1">
                    <a:lumMod val="75000"/>
                    <a:lumOff val="25000"/>
                  </a:schemeClr>
                </a:solidFill>
                <a:latin typeface="Calibri" panose="020F0502020204030204" pitchFamily="34" charset="0"/>
                <a:cs typeface="Calibri" panose="020F0502020204030204" pitchFamily="34" charset="0"/>
              </a:rPr>
              <a:t>Phishing Campaign Assessment </a:t>
            </a: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a:p>
            <a:pPr marL="461963" indent="-122238">
              <a:lnSpc>
                <a:spcPct val="100000"/>
              </a:lnSpc>
              <a:spcBef>
                <a:spcPts val="300"/>
              </a:spcBef>
              <a:spcAft>
                <a:spcPts val="300"/>
              </a:spcAft>
            </a:pPr>
            <a:r>
              <a:rPr lang="en-US" sz="1800" dirty="0" smtClean="0">
                <a:solidFill>
                  <a:schemeClr val="tx1">
                    <a:lumMod val="75000"/>
                    <a:lumOff val="25000"/>
                  </a:schemeClr>
                </a:solidFill>
                <a:latin typeface="Calibri" panose="020F0502020204030204" pitchFamily="34" charset="0"/>
                <a:cs typeface="Calibri" panose="020F0502020204030204" pitchFamily="34" charset="0"/>
              </a:rPr>
              <a:t>Measures </a:t>
            </a:r>
            <a:r>
              <a:rPr lang="en-US" sz="1800" dirty="0">
                <a:solidFill>
                  <a:schemeClr val="tx1">
                    <a:lumMod val="75000"/>
                    <a:lumOff val="25000"/>
                  </a:schemeClr>
                </a:solidFill>
                <a:latin typeface="Calibri" panose="020F0502020204030204" pitchFamily="34" charset="0"/>
                <a:cs typeface="Calibri" panose="020F0502020204030204" pitchFamily="34" charset="0"/>
              </a:rPr>
              <a:t>the susceptibility of an organization’s staff to social engineering attacks, specifically email phishing attacks. </a:t>
            </a:r>
            <a:r>
              <a:rPr lang="en-US" sz="1800" dirty="0" smtClean="0">
                <a:solidFill>
                  <a:schemeClr val="tx1">
                    <a:lumMod val="75000"/>
                    <a:lumOff val="25000"/>
                  </a:schemeClr>
                </a:solidFill>
                <a:latin typeface="Calibri" panose="020F0502020204030204" pitchFamily="34" charset="0"/>
                <a:cs typeface="Calibri" panose="020F0502020204030204" pitchFamily="34" charset="0"/>
              </a:rPr>
              <a:t>The </a:t>
            </a:r>
            <a:r>
              <a:rPr lang="en-US" sz="1800" dirty="0">
                <a:solidFill>
                  <a:schemeClr val="tx1">
                    <a:lumMod val="75000"/>
                    <a:lumOff val="25000"/>
                  </a:schemeClr>
                </a:solidFill>
                <a:latin typeface="Calibri" panose="020F0502020204030204" pitchFamily="34" charset="0"/>
                <a:cs typeface="Calibri" panose="020F0502020204030204" pitchFamily="34" charset="0"/>
              </a:rPr>
              <a:t>assessment takes place during a six-week period. An assessment report is provided two weeks after its conclusion. The assessment report provides guidance, measures effectiveness, and justifies resources needed to defend against and increase staff training and awareness of generic phishing and </a:t>
            </a:r>
            <a:r>
              <a:rPr lang="en-US" sz="1800" dirty="0" smtClean="0">
                <a:solidFill>
                  <a:schemeClr val="tx1">
                    <a:lumMod val="75000"/>
                    <a:lumOff val="25000"/>
                  </a:schemeClr>
                </a:solidFill>
                <a:latin typeface="Calibri" panose="020F0502020204030204" pitchFamily="34" charset="0"/>
                <a:cs typeface="Calibri" panose="020F0502020204030204" pitchFamily="34" charset="0"/>
              </a:rPr>
              <a:t>spear- </a:t>
            </a:r>
            <a:r>
              <a:rPr lang="en-US" sz="1800" dirty="0">
                <a:solidFill>
                  <a:schemeClr val="tx1">
                    <a:lumMod val="75000"/>
                    <a:lumOff val="25000"/>
                  </a:schemeClr>
                </a:solidFill>
                <a:latin typeface="Calibri" panose="020F0502020204030204" pitchFamily="34" charset="0"/>
                <a:cs typeface="Calibri" panose="020F0502020204030204" pitchFamily="34" charset="0"/>
              </a:rPr>
              <a:t>phishing attacks</a:t>
            </a:r>
            <a:r>
              <a:rPr lang="en-US" sz="1800" dirty="0" smtClean="0">
                <a:solidFill>
                  <a:schemeClr val="tx1">
                    <a:lumMod val="75000"/>
                    <a:lumOff val="25000"/>
                  </a:schemeClr>
                </a:solidFill>
                <a:latin typeface="Calibri" panose="020F0502020204030204" pitchFamily="34" charset="0"/>
                <a:cs typeface="Calibri" panose="020F0502020204030204" pitchFamily="34" charset="0"/>
              </a:rPr>
              <a:t>.</a:t>
            </a:r>
          </a:p>
          <a:p>
            <a:pPr marL="461963" indent="-122238">
              <a:lnSpc>
                <a:spcPct val="100000"/>
              </a:lnSpc>
              <a:spcBef>
                <a:spcPts val="300"/>
              </a:spcBef>
              <a:spcAft>
                <a:spcPts val="300"/>
              </a:spcAft>
            </a:pPr>
            <a:endParaRPr lang="en-US" sz="1800" dirty="0" smtClean="0">
              <a:solidFill>
                <a:schemeClr val="tx1">
                  <a:lumMod val="75000"/>
                  <a:lumOff val="25000"/>
                </a:schemeClr>
              </a:solidFill>
              <a:latin typeface="Calibri" panose="020F0502020204030204" pitchFamily="34" charset="0"/>
              <a:cs typeface="Calibri" panose="020F0502020204030204" pitchFamily="34" charset="0"/>
            </a:endParaRPr>
          </a:p>
          <a:p>
            <a:pPr marL="339725" indent="0">
              <a:lnSpc>
                <a:spcPct val="100000"/>
              </a:lnSpc>
              <a:spcBef>
                <a:spcPts val="300"/>
              </a:spcBef>
              <a:spcAft>
                <a:spcPts val="300"/>
              </a:spcAft>
              <a:buNone/>
            </a:pPr>
            <a:endParaRPr lang="en-US" sz="1800" dirty="0" smtClean="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11822601" y="6248400"/>
            <a:ext cx="366224" cy="365125"/>
          </a:xfrm>
        </p:spPr>
        <p:txBody>
          <a:bodyPr/>
          <a:lstStyle/>
          <a:p>
            <a:fld id="{0E887BF3-6F21-4225-8390-2CCCDDF36681}" type="slidenum">
              <a:rPr lang="en-US" smtClean="0">
                <a:solidFill>
                  <a:srgbClr val="000000">
                    <a:tint val="75000"/>
                  </a:srgbClr>
                </a:solidFill>
              </a:rPr>
              <a:pPr/>
              <a:t>8</a:t>
            </a:fld>
            <a:endParaRPr lang="en-US" dirty="0">
              <a:solidFill>
                <a:srgbClr val="000000">
                  <a:tint val="75000"/>
                </a:srgbClr>
              </a:solidFill>
            </a:endParaRPr>
          </a:p>
        </p:txBody>
      </p:sp>
    </p:spTree>
    <p:extLst>
      <p:ext uri="{BB962C8B-B14F-4D97-AF65-F5344CB8AC3E}">
        <p14:creationId xmlns:p14="http://schemas.microsoft.com/office/powerpoint/2010/main" val="1764737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6630-36C8-446F-B704-DD163618726F}"/>
              </a:ext>
            </a:extLst>
          </p:cNvPr>
          <p:cNvSpPr>
            <a:spLocks noGrp="1"/>
          </p:cNvSpPr>
          <p:nvPr>
            <p:ph type="title"/>
          </p:nvPr>
        </p:nvSpPr>
        <p:spPr>
          <a:xfrm>
            <a:off x="1293812" y="533400"/>
            <a:ext cx="9601200" cy="609600"/>
          </a:xfrm>
        </p:spPr>
        <p:txBody>
          <a:bodyPr>
            <a:normAutofit fontScale="90000"/>
          </a:bodyPr>
          <a:lstStyle/>
          <a:p>
            <a:pPr algn="ctr"/>
            <a:r>
              <a:rPr lang="en-US" sz="3600" b="0" kern="0" dirty="0" smtClean="0">
                <a:solidFill>
                  <a:srgbClr val="002F80"/>
                </a:solidFill>
                <a:latin typeface="Gill Sans MT" panose="020B0502020104020203" pitchFamily="34" charset="0"/>
              </a:rPr>
              <a:t>Join the Election </a:t>
            </a:r>
            <a:r>
              <a:rPr lang="en-US" b="0" kern="0" dirty="0">
                <a:solidFill>
                  <a:srgbClr val="002F80"/>
                </a:solidFill>
                <a:latin typeface="Gill Sans MT" panose="020B0502020104020203" pitchFamily="34" charset="0"/>
              </a:rPr>
              <a:t>Infrastructure</a:t>
            </a:r>
            <a:r>
              <a:rPr lang="en-US" sz="3600" b="0" kern="0" dirty="0">
                <a:solidFill>
                  <a:srgbClr val="002F80"/>
                </a:solidFill>
                <a:latin typeface="Gill Sans MT" panose="020B0502020104020203" pitchFamily="34" charset="0"/>
              </a:rPr>
              <a:t> </a:t>
            </a:r>
            <a:r>
              <a:rPr lang="en-US" sz="3600" b="0" kern="0" dirty="0" smtClean="0">
                <a:solidFill>
                  <a:srgbClr val="002F80"/>
                </a:solidFill>
                <a:latin typeface="Gill Sans MT" panose="020B0502020104020203" pitchFamily="34" charset="0"/>
              </a:rPr>
              <a:t>ISAC </a:t>
            </a:r>
            <a:endParaRPr lang="en-US" sz="36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B3DF377F-1736-43F9-8F08-0EEF5B47E1AC}"/>
              </a:ext>
            </a:extLst>
          </p:cNvPr>
          <p:cNvSpPr>
            <a:spLocks noGrp="1"/>
          </p:cNvSpPr>
          <p:nvPr>
            <p:ph idx="1"/>
          </p:nvPr>
        </p:nvSpPr>
        <p:spPr>
          <a:xfrm>
            <a:off x="836612" y="1295402"/>
            <a:ext cx="10607040" cy="4642803"/>
          </a:xfrm>
        </p:spPr>
        <p:txBody>
          <a:bodyPr>
            <a:normAutofit/>
          </a:bodyPr>
          <a:lstStyle/>
          <a:p>
            <a:pPr marL="182884" indent="0">
              <a:lnSpc>
                <a:spcPct val="100000"/>
              </a:lnSpc>
              <a:spcBef>
                <a:spcPts val="600"/>
              </a:spcBef>
              <a:spcAft>
                <a:spcPts val="600"/>
              </a:spcAft>
              <a:buNone/>
            </a:pPr>
            <a:r>
              <a:rPr lang="en-US" sz="2000" b="1" dirty="0" smtClean="0">
                <a:solidFill>
                  <a:schemeClr val="tx1"/>
                </a:solidFill>
                <a:latin typeface="Calibri" panose="020F0502020204030204" pitchFamily="34" charset="0"/>
                <a:cs typeface="Calibri" panose="020F0502020204030204" pitchFamily="34" charset="0"/>
              </a:rPr>
              <a:t>The EI-ISAC is a dedicated </a:t>
            </a:r>
            <a:r>
              <a:rPr lang="en-US" sz="2000" b="1" dirty="0">
                <a:solidFill>
                  <a:schemeClr val="tx1"/>
                </a:solidFill>
                <a:latin typeface="Calibri" panose="020F0502020204030204" pitchFamily="34" charset="0"/>
                <a:cs typeface="Calibri" panose="020F0502020204030204" pitchFamily="34" charset="0"/>
              </a:rPr>
              <a:t>resource that gathers, analyzes, and shares information on critical infrastructure and facilitates two-way cybersecurity threat information sharing between the public and the private sectors.</a:t>
            </a:r>
            <a:endParaRPr lang="en-US" sz="2000" b="1" dirty="0" smtClean="0">
              <a:solidFill>
                <a:schemeClr val="tx1"/>
              </a:solidFill>
              <a:latin typeface="Calibri" panose="020F0502020204030204" pitchFamily="34" charset="0"/>
              <a:cs typeface="Calibri" panose="020F0502020204030204" pitchFamily="34" charset="0"/>
            </a:endParaRPr>
          </a:p>
          <a:p>
            <a:pPr marL="182884" indent="0">
              <a:lnSpc>
                <a:spcPct val="100000"/>
              </a:lnSpc>
              <a:spcBef>
                <a:spcPts val="600"/>
              </a:spcBef>
              <a:spcAft>
                <a:spcPts val="600"/>
              </a:spcAft>
              <a:buNone/>
            </a:pPr>
            <a:r>
              <a:rPr lang="en-US" sz="2000" b="1" dirty="0" smtClean="0">
                <a:solidFill>
                  <a:schemeClr val="tx1"/>
                </a:solidFill>
                <a:latin typeface="Calibri" panose="020F0502020204030204" pitchFamily="34" charset="0"/>
                <a:cs typeface="Calibri" panose="020F0502020204030204" pitchFamily="34" charset="0"/>
              </a:rPr>
              <a:t>The EI-ISAC supports the election community through: </a:t>
            </a:r>
            <a:endParaRPr lang="en-US" sz="2000" dirty="0" smtClean="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Bef>
                <a:spcPts val="600"/>
              </a:spcBef>
              <a:spcAft>
                <a:spcPts val="600"/>
              </a:spcAft>
            </a:pPr>
            <a:r>
              <a:rPr lang="en-US" sz="1800" kern="0" dirty="0" smtClean="0">
                <a:solidFill>
                  <a:srgbClr val="000000"/>
                </a:solidFill>
                <a:latin typeface="Calibri" panose="020F0502020204030204" pitchFamily="34" charset="0"/>
                <a:cs typeface="Calibri" panose="020F0502020204030204" pitchFamily="34" charset="0"/>
              </a:rPr>
              <a:t>24 </a:t>
            </a:r>
            <a:r>
              <a:rPr lang="en-US" sz="1800" kern="0" dirty="0">
                <a:solidFill>
                  <a:srgbClr val="000000"/>
                </a:solidFill>
                <a:latin typeface="Calibri" panose="020F0502020204030204" pitchFamily="34" charset="0"/>
                <a:cs typeface="Calibri" panose="020F0502020204030204" pitchFamily="34" charset="0"/>
              </a:rPr>
              <a:t>x 7 x 365 network </a:t>
            </a:r>
            <a:r>
              <a:rPr lang="en-US" sz="1800" kern="0" dirty="0" smtClean="0">
                <a:solidFill>
                  <a:srgbClr val="000000"/>
                </a:solidFill>
                <a:latin typeface="Calibri" panose="020F0502020204030204" pitchFamily="34" charset="0"/>
                <a:cs typeface="Calibri" panose="020F0502020204030204" pitchFamily="34" charset="0"/>
              </a:rPr>
              <a:t>monitoring</a:t>
            </a:r>
          </a:p>
          <a:p>
            <a:pPr lvl="1">
              <a:lnSpc>
                <a:spcPct val="100000"/>
              </a:lnSpc>
              <a:spcBef>
                <a:spcPts val="600"/>
              </a:spcBef>
              <a:spcAft>
                <a:spcPts val="600"/>
              </a:spcAft>
            </a:pPr>
            <a:r>
              <a:rPr lang="en-US" sz="1800" kern="0" dirty="0" smtClean="0">
                <a:solidFill>
                  <a:srgbClr val="000000"/>
                </a:solidFill>
                <a:latin typeface="Calibri" panose="020F0502020204030204" pitchFamily="34" charset="0"/>
                <a:cs typeface="Calibri" panose="020F0502020204030204" pitchFamily="34" charset="0"/>
              </a:rPr>
              <a:t>Election-specific </a:t>
            </a:r>
            <a:r>
              <a:rPr lang="en-US" sz="1800" kern="0" dirty="0">
                <a:solidFill>
                  <a:srgbClr val="000000"/>
                </a:solidFill>
                <a:latin typeface="Calibri" panose="020F0502020204030204" pitchFamily="34" charset="0"/>
                <a:cs typeface="Calibri" panose="020F0502020204030204" pitchFamily="34" charset="0"/>
              </a:rPr>
              <a:t>threat </a:t>
            </a:r>
            <a:r>
              <a:rPr lang="en-US" sz="1800" kern="0" dirty="0" smtClean="0">
                <a:solidFill>
                  <a:srgbClr val="000000"/>
                </a:solidFill>
                <a:latin typeface="Calibri" panose="020F0502020204030204" pitchFamily="34" charset="0"/>
                <a:cs typeface="Calibri" panose="020F0502020204030204" pitchFamily="34" charset="0"/>
              </a:rPr>
              <a:t>intelligence</a:t>
            </a:r>
          </a:p>
          <a:p>
            <a:pPr lvl="1">
              <a:lnSpc>
                <a:spcPct val="100000"/>
              </a:lnSpc>
              <a:spcBef>
                <a:spcPts val="600"/>
              </a:spcBef>
              <a:spcAft>
                <a:spcPts val="600"/>
              </a:spcAft>
            </a:pPr>
            <a:r>
              <a:rPr lang="en-US" sz="1800" kern="0" dirty="0" smtClean="0">
                <a:solidFill>
                  <a:srgbClr val="000000"/>
                </a:solidFill>
                <a:latin typeface="Calibri" panose="020F0502020204030204" pitchFamily="34" charset="0"/>
                <a:cs typeface="Calibri" panose="020F0502020204030204" pitchFamily="34" charset="0"/>
              </a:rPr>
              <a:t>Threat </a:t>
            </a:r>
            <a:r>
              <a:rPr lang="en-US" sz="1800" kern="0" dirty="0">
                <a:solidFill>
                  <a:srgbClr val="000000"/>
                </a:solidFill>
                <a:latin typeface="Calibri" panose="020F0502020204030204" pitchFamily="34" charset="0"/>
                <a:cs typeface="Calibri" panose="020F0502020204030204" pitchFamily="34" charset="0"/>
              </a:rPr>
              <a:t>and vulnerability </a:t>
            </a:r>
            <a:r>
              <a:rPr lang="en-US" sz="1800" kern="0" dirty="0" smtClean="0">
                <a:solidFill>
                  <a:srgbClr val="000000"/>
                </a:solidFill>
                <a:latin typeface="Calibri" panose="020F0502020204030204" pitchFamily="34" charset="0"/>
                <a:cs typeface="Calibri" panose="020F0502020204030204" pitchFamily="34" charset="0"/>
              </a:rPr>
              <a:t>monitoring</a:t>
            </a:r>
          </a:p>
          <a:p>
            <a:pPr lvl="1">
              <a:lnSpc>
                <a:spcPct val="100000"/>
              </a:lnSpc>
              <a:spcBef>
                <a:spcPts val="600"/>
              </a:spcBef>
              <a:spcAft>
                <a:spcPts val="600"/>
              </a:spcAft>
            </a:pPr>
            <a:r>
              <a:rPr lang="en-US" sz="1800" kern="0" dirty="0" smtClean="0">
                <a:solidFill>
                  <a:srgbClr val="000000"/>
                </a:solidFill>
                <a:latin typeface="Calibri" panose="020F0502020204030204" pitchFamily="34" charset="0"/>
                <a:cs typeface="Calibri" panose="020F0502020204030204" pitchFamily="34" charset="0"/>
              </a:rPr>
              <a:t>Incident </a:t>
            </a:r>
            <a:r>
              <a:rPr lang="en-US" sz="1800" kern="0" dirty="0">
                <a:solidFill>
                  <a:srgbClr val="000000"/>
                </a:solidFill>
                <a:latin typeface="Calibri" panose="020F0502020204030204" pitchFamily="34" charset="0"/>
                <a:cs typeface="Calibri" panose="020F0502020204030204" pitchFamily="34" charset="0"/>
              </a:rPr>
              <a:t>response and </a:t>
            </a:r>
            <a:r>
              <a:rPr lang="en-US" sz="1800" kern="0" dirty="0" smtClean="0">
                <a:solidFill>
                  <a:srgbClr val="000000"/>
                </a:solidFill>
                <a:latin typeface="Calibri" panose="020F0502020204030204" pitchFamily="34" charset="0"/>
                <a:cs typeface="Calibri" panose="020F0502020204030204" pitchFamily="34" charset="0"/>
              </a:rPr>
              <a:t>remediation</a:t>
            </a:r>
          </a:p>
          <a:p>
            <a:pPr lvl="1">
              <a:lnSpc>
                <a:spcPct val="100000"/>
              </a:lnSpc>
              <a:spcBef>
                <a:spcPts val="600"/>
              </a:spcBef>
              <a:spcAft>
                <a:spcPts val="600"/>
              </a:spcAft>
            </a:pPr>
            <a:r>
              <a:rPr lang="en-US" sz="1800" kern="0" dirty="0" smtClean="0">
                <a:solidFill>
                  <a:srgbClr val="000000"/>
                </a:solidFill>
                <a:latin typeface="Calibri" panose="020F0502020204030204" pitchFamily="34" charset="0"/>
                <a:cs typeface="Calibri" panose="020F0502020204030204" pitchFamily="34" charset="0"/>
              </a:rPr>
              <a:t>Training </a:t>
            </a:r>
            <a:r>
              <a:rPr lang="en-US" sz="1800" kern="0" dirty="0">
                <a:solidFill>
                  <a:srgbClr val="000000"/>
                </a:solidFill>
                <a:latin typeface="Calibri" panose="020F0502020204030204" pitchFamily="34" charset="0"/>
                <a:cs typeface="Calibri" panose="020F0502020204030204" pitchFamily="34" charset="0"/>
              </a:rPr>
              <a:t>sessions and </a:t>
            </a:r>
            <a:r>
              <a:rPr lang="en-US" sz="1800" kern="0" dirty="0" smtClean="0">
                <a:solidFill>
                  <a:srgbClr val="000000"/>
                </a:solidFill>
                <a:latin typeface="Calibri" panose="020F0502020204030204" pitchFamily="34" charset="0"/>
                <a:cs typeface="Calibri" panose="020F0502020204030204" pitchFamily="34" charset="0"/>
              </a:rPr>
              <a:t>webinars</a:t>
            </a:r>
          </a:p>
          <a:p>
            <a:pPr lvl="1">
              <a:lnSpc>
                <a:spcPct val="100000"/>
              </a:lnSpc>
              <a:spcBef>
                <a:spcPts val="600"/>
              </a:spcBef>
              <a:spcAft>
                <a:spcPts val="600"/>
              </a:spcAft>
            </a:pPr>
            <a:r>
              <a:rPr lang="en-US" sz="1800" kern="0" dirty="0" smtClean="0">
                <a:solidFill>
                  <a:srgbClr val="000000"/>
                </a:solidFill>
                <a:latin typeface="Calibri" panose="020F0502020204030204" pitchFamily="34" charset="0"/>
                <a:cs typeface="Calibri" panose="020F0502020204030204" pitchFamily="34" charset="0"/>
              </a:rPr>
              <a:t>Promotion </a:t>
            </a:r>
            <a:r>
              <a:rPr lang="en-US" sz="1800" kern="0" dirty="0">
                <a:solidFill>
                  <a:srgbClr val="000000"/>
                </a:solidFill>
                <a:latin typeface="Calibri" panose="020F0502020204030204" pitchFamily="34" charset="0"/>
                <a:cs typeface="Calibri" panose="020F0502020204030204" pitchFamily="34" charset="0"/>
              </a:rPr>
              <a:t>of security best practices</a:t>
            </a:r>
            <a:endParaRPr lang="en-US" sz="1800" kern="0" dirty="0" smtClean="0">
              <a:solidFill>
                <a:srgbClr val="000000"/>
              </a:solidFill>
              <a:latin typeface="Calibri" panose="020F0502020204030204" pitchFamily="34" charset="0"/>
              <a:cs typeface="Calibri" panose="020F0502020204030204" pitchFamily="34" charset="0"/>
            </a:endParaRPr>
          </a:p>
          <a:p>
            <a:pPr lvl="1"/>
            <a:endParaRPr lang="en-US" dirty="0"/>
          </a:p>
        </p:txBody>
      </p:sp>
      <p:sp>
        <p:nvSpPr>
          <p:cNvPr id="4" name="Slide Number Placeholder 3">
            <a:extLst>
              <a:ext uri="{FF2B5EF4-FFF2-40B4-BE49-F238E27FC236}">
                <a16:creationId xmlns:a16="http://schemas.microsoft.com/office/drawing/2014/main" id="{79C3D79A-141F-4675-8C26-EEE72FB040F8}"/>
              </a:ext>
            </a:extLst>
          </p:cNvPr>
          <p:cNvSpPr>
            <a:spLocks noGrp="1"/>
          </p:cNvSpPr>
          <p:nvPr>
            <p:ph type="sldNum" sz="quarter" idx="12"/>
          </p:nvPr>
        </p:nvSpPr>
        <p:spPr/>
        <p:txBody>
          <a:bodyPr/>
          <a:lstStyle/>
          <a:p>
            <a:fld id="{0E887BF3-6F21-4225-8390-2CCCDDF36681}" type="slidenum">
              <a:rPr lang="en-US">
                <a:solidFill>
                  <a:srgbClr val="000000">
                    <a:tint val="75000"/>
                  </a:srgbClr>
                </a:solidFill>
                <a:latin typeface="Franklin Gothic Book" panose="020B0503020102020204"/>
              </a:rPr>
              <a:pPr/>
              <a:t>9</a:t>
            </a:fld>
            <a:endParaRPr lang="en-US" dirty="0">
              <a:solidFill>
                <a:srgbClr val="000000">
                  <a:tint val="75000"/>
                </a:srgbClr>
              </a:solidFill>
              <a:latin typeface="Franklin Gothic Book" panose="020B0503020102020204"/>
            </a:endParaRPr>
          </a:p>
        </p:txBody>
      </p:sp>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2" y="3070655"/>
            <a:ext cx="3784022" cy="109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688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DHS - Style A">
      <a:dk1>
        <a:srgbClr val="000000"/>
      </a:dk1>
      <a:lt1>
        <a:srgbClr val="FFFFFF"/>
      </a:lt1>
      <a:dk2>
        <a:srgbClr val="5C5C5C"/>
      </a:dk2>
      <a:lt2>
        <a:srgbClr val="E7E6E6"/>
      </a:lt2>
      <a:accent1>
        <a:srgbClr val="006B9F"/>
      </a:accent1>
      <a:accent2>
        <a:srgbClr val="008BB7"/>
      </a:accent2>
      <a:accent3>
        <a:srgbClr val="B9BBBD"/>
      </a:accent3>
      <a:accent4>
        <a:srgbClr val="CC4447"/>
      </a:accent4>
      <a:accent5>
        <a:srgbClr val="65A243"/>
      </a:accent5>
      <a:accent6>
        <a:srgbClr val="000000"/>
      </a:accent6>
      <a:hlink>
        <a:srgbClr val="008BB7"/>
      </a:hlink>
      <a:folHlink>
        <a:srgbClr val="B9BBB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HS - Style A">
      <a:dk1>
        <a:srgbClr val="000000"/>
      </a:dk1>
      <a:lt1>
        <a:srgbClr val="FFFFFF"/>
      </a:lt1>
      <a:dk2>
        <a:srgbClr val="5C5C5C"/>
      </a:dk2>
      <a:lt2>
        <a:srgbClr val="E7E6E6"/>
      </a:lt2>
      <a:accent1>
        <a:srgbClr val="006B9F"/>
      </a:accent1>
      <a:accent2>
        <a:srgbClr val="008BB7"/>
      </a:accent2>
      <a:accent3>
        <a:srgbClr val="B9BBBD"/>
      </a:accent3>
      <a:accent4>
        <a:srgbClr val="CC4447"/>
      </a:accent4>
      <a:accent5>
        <a:srgbClr val="65A243"/>
      </a:accent5>
      <a:accent6>
        <a:srgbClr val="000000"/>
      </a:accent6>
      <a:hlink>
        <a:srgbClr val="008BB7"/>
      </a:hlink>
      <a:folHlink>
        <a:srgbClr val="B9BBB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58588</TotalTime>
  <Words>1255</Words>
  <Application>Microsoft Office PowerPoint</Application>
  <PresentationFormat>Custom</PresentationFormat>
  <Paragraphs>145</Paragraphs>
  <Slides>13</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Franklin Gothic Book</vt:lpstr>
      <vt:lpstr>Franklin Gothic Medium</vt:lpstr>
      <vt:lpstr>Gill Sans MT</vt:lpstr>
      <vt:lpstr>Helvetica</vt:lpstr>
      <vt:lpstr>ITC Franklin Gothic Std Book</vt:lpstr>
      <vt:lpstr>ITC Franklin Gothic Std Demi</vt:lpstr>
      <vt:lpstr>3_Office Theme</vt:lpstr>
      <vt:lpstr>Office Theme</vt:lpstr>
      <vt:lpstr>PowerPoint Presentation</vt:lpstr>
      <vt:lpstr>Elections Systems: Designated Critical Infrastructure</vt:lpstr>
      <vt:lpstr>Election Infrastructure Subsector Government Coordinating Council</vt:lpstr>
      <vt:lpstr>Election Infrastructure Subsector Coordinating Council </vt:lpstr>
      <vt:lpstr>CISA Regions</vt:lpstr>
      <vt:lpstr>CISA Regional Capabilities</vt:lpstr>
      <vt:lpstr>Progress in the 2018 Election Cycle   </vt:lpstr>
      <vt:lpstr>Resources for State and Local Election Officials  </vt:lpstr>
      <vt:lpstr>Join the Election Infrastructure ISAC </vt:lpstr>
      <vt:lpstr>Positive Relationships – By the Numbers</vt:lpstr>
      <vt:lpstr>Election Infrastructure Security – Adoption of Services</vt:lpstr>
      <vt:lpstr>Top Recommendations Provided Across All EI Assessments </vt:lpstr>
      <vt:lpstr> CISA Cybersecurity 101</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Macias</dc:creator>
  <cp:lastModifiedBy>Bring, Austin (CTR)</cp:lastModifiedBy>
  <cp:revision>188</cp:revision>
  <cp:lastPrinted>2019-01-31T20:48:49Z</cp:lastPrinted>
  <dcterms:created xsi:type="dcterms:W3CDTF">2018-08-24T13:09:53Z</dcterms:created>
  <dcterms:modified xsi:type="dcterms:W3CDTF">2019-04-04T17:45:48Z</dcterms:modified>
</cp:coreProperties>
</file>